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47"/>
  </p:notesMasterIdLst>
  <p:handoutMasterIdLst>
    <p:handoutMasterId r:id="rId248"/>
  </p:handoutMasterIdLst>
  <p:sldIdLst>
    <p:sldId id="1563" r:id="rId2"/>
    <p:sldId id="279" r:id="rId3"/>
    <p:sldId id="280" r:id="rId4"/>
    <p:sldId id="528" r:id="rId5"/>
    <p:sldId id="1568" r:id="rId6"/>
    <p:sldId id="258" r:id="rId7"/>
    <p:sldId id="530" r:id="rId8"/>
    <p:sldId id="694" r:id="rId9"/>
    <p:sldId id="532" r:id="rId10"/>
    <p:sldId id="1569" r:id="rId11"/>
    <p:sldId id="537" r:id="rId12"/>
    <p:sldId id="536" r:id="rId13"/>
    <p:sldId id="392" r:id="rId14"/>
    <p:sldId id="535" r:id="rId15"/>
    <p:sldId id="393" r:id="rId16"/>
    <p:sldId id="391" r:id="rId17"/>
    <p:sldId id="276" r:id="rId18"/>
    <p:sldId id="394" r:id="rId19"/>
    <p:sldId id="396" r:id="rId20"/>
    <p:sldId id="397" r:id="rId21"/>
    <p:sldId id="398" r:id="rId22"/>
    <p:sldId id="697" r:id="rId23"/>
    <p:sldId id="278" r:id="rId24"/>
    <p:sldId id="538" r:id="rId25"/>
    <p:sldId id="566" r:id="rId26"/>
    <p:sldId id="567" r:id="rId27"/>
    <p:sldId id="568" r:id="rId28"/>
    <p:sldId id="400" r:id="rId29"/>
    <p:sldId id="402" r:id="rId30"/>
    <p:sldId id="290" r:id="rId31"/>
    <p:sldId id="562" r:id="rId32"/>
    <p:sldId id="563" r:id="rId33"/>
    <p:sldId id="260" r:id="rId34"/>
    <p:sldId id="306" r:id="rId35"/>
    <p:sldId id="304" r:id="rId36"/>
    <p:sldId id="307" r:id="rId37"/>
    <p:sldId id="755" r:id="rId38"/>
    <p:sldId id="756" r:id="rId39"/>
    <p:sldId id="758" r:id="rId40"/>
    <p:sldId id="759" r:id="rId41"/>
    <p:sldId id="760" r:id="rId42"/>
    <p:sldId id="782" r:id="rId43"/>
    <p:sldId id="783" r:id="rId44"/>
    <p:sldId id="761" r:id="rId45"/>
    <p:sldId id="762" r:id="rId46"/>
    <p:sldId id="763" r:id="rId47"/>
    <p:sldId id="764" r:id="rId48"/>
    <p:sldId id="766" r:id="rId49"/>
    <p:sldId id="770" r:id="rId50"/>
    <p:sldId id="771" r:id="rId51"/>
    <p:sldId id="772" r:id="rId52"/>
    <p:sldId id="773" r:id="rId53"/>
    <p:sldId id="774" r:id="rId54"/>
    <p:sldId id="775" r:id="rId55"/>
    <p:sldId id="776" r:id="rId56"/>
    <p:sldId id="777" r:id="rId57"/>
    <p:sldId id="779" r:id="rId58"/>
    <p:sldId id="780" r:id="rId59"/>
    <p:sldId id="590" r:id="rId60"/>
    <p:sldId id="784" r:id="rId61"/>
    <p:sldId id="585" r:id="rId62"/>
    <p:sldId id="325" r:id="rId63"/>
    <p:sldId id="261" r:id="rId64"/>
    <p:sldId id="324" r:id="rId65"/>
    <p:sldId id="322" r:id="rId66"/>
    <p:sldId id="326" r:id="rId67"/>
    <p:sldId id="327" r:id="rId68"/>
    <p:sldId id="328" r:id="rId69"/>
    <p:sldId id="405" r:id="rId70"/>
    <p:sldId id="714" r:id="rId71"/>
    <p:sldId id="404" r:id="rId72"/>
    <p:sldId id="698" r:id="rId73"/>
    <p:sldId id="594" r:id="rId74"/>
    <p:sldId id="596" r:id="rId75"/>
    <p:sldId id="599" r:id="rId76"/>
    <p:sldId id="600" r:id="rId77"/>
    <p:sldId id="601" r:id="rId78"/>
    <p:sldId id="602" r:id="rId79"/>
    <p:sldId id="417" r:id="rId80"/>
    <p:sldId id="418" r:id="rId81"/>
    <p:sldId id="270" r:id="rId82"/>
    <p:sldId id="603" r:id="rId83"/>
    <p:sldId id="715" r:id="rId84"/>
    <p:sldId id="421" r:id="rId85"/>
    <p:sldId id="423" r:id="rId86"/>
    <p:sldId id="1564" r:id="rId87"/>
    <p:sldId id="604" r:id="rId88"/>
    <p:sldId id="605" r:id="rId89"/>
    <p:sldId id="425" r:id="rId90"/>
    <p:sldId id="426" r:id="rId91"/>
    <p:sldId id="606" r:id="rId92"/>
    <p:sldId id="607" r:id="rId93"/>
    <p:sldId id="608" r:id="rId94"/>
    <p:sldId id="430" r:id="rId95"/>
    <p:sldId id="609" r:id="rId96"/>
    <p:sldId id="431" r:id="rId97"/>
    <p:sldId id="432" r:id="rId98"/>
    <p:sldId id="433" r:id="rId99"/>
    <p:sldId id="434" r:id="rId100"/>
    <p:sldId id="435" r:id="rId101"/>
    <p:sldId id="610" r:id="rId102"/>
    <p:sldId id="611" r:id="rId103"/>
    <p:sldId id="438" r:id="rId104"/>
    <p:sldId id="612" r:id="rId105"/>
    <p:sldId id="710" r:id="rId106"/>
    <p:sldId id="711" r:id="rId107"/>
    <p:sldId id="712" r:id="rId108"/>
    <p:sldId id="440" r:id="rId109"/>
    <p:sldId id="441" r:id="rId110"/>
    <p:sldId id="713" r:id="rId111"/>
    <p:sldId id="442" r:id="rId112"/>
    <p:sldId id="443" r:id="rId113"/>
    <p:sldId id="444" r:id="rId114"/>
    <p:sldId id="445" r:id="rId115"/>
    <p:sldId id="446" r:id="rId116"/>
    <p:sldId id="447" r:id="rId117"/>
    <p:sldId id="448" r:id="rId118"/>
    <p:sldId id="613" r:id="rId119"/>
    <p:sldId id="449" r:id="rId120"/>
    <p:sldId id="450" r:id="rId121"/>
    <p:sldId id="614" r:id="rId122"/>
    <p:sldId id="615" r:id="rId123"/>
    <p:sldId id="703" r:id="rId124"/>
    <p:sldId id="704" r:id="rId125"/>
    <p:sldId id="451" r:id="rId126"/>
    <p:sldId id="699" r:id="rId127"/>
    <p:sldId id="700" r:id="rId128"/>
    <p:sldId id="453" r:id="rId129"/>
    <p:sldId id="617" r:id="rId130"/>
    <p:sldId id="454" r:id="rId131"/>
    <p:sldId id="455" r:id="rId132"/>
    <p:sldId id="456" r:id="rId133"/>
    <p:sldId id="618" r:id="rId134"/>
    <p:sldId id="619" r:id="rId135"/>
    <p:sldId id="620" r:id="rId136"/>
    <p:sldId id="621" r:id="rId137"/>
    <p:sldId id="460" r:id="rId138"/>
    <p:sldId id="622" r:id="rId139"/>
    <p:sldId id="623" r:id="rId140"/>
    <p:sldId id="707" r:id="rId141"/>
    <p:sldId id="462" r:id="rId142"/>
    <p:sldId id="463" r:id="rId143"/>
    <p:sldId id="464" r:id="rId144"/>
    <p:sldId id="465" r:id="rId145"/>
    <p:sldId id="466" r:id="rId146"/>
    <p:sldId id="467" r:id="rId147"/>
    <p:sldId id="1577" r:id="rId148"/>
    <p:sldId id="1578" r:id="rId149"/>
    <p:sldId id="1579" r:id="rId150"/>
    <p:sldId id="1580" r:id="rId151"/>
    <p:sldId id="472" r:id="rId152"/>
    <p:sldId id="473" r:id="rId153"/>
    <p:sldId id="474" r:id="rId154"/>
    <p:sldId id="475" r:id="rId155"/>
    <p:sldId id="476" r:id="rId156"/>
    <p:sldId id="626" r:id="rId157"/>
    <p:sldId id="477" r:id="rId158"/>
    <p:sldId id="478" r:id="rId159"/>
    <p:sldId id="479" r:id="rId160"/>
    <p:sldId id="480" r:id="rId161"/>
    <p:sldId id="481" r:id="rId162"/>
    <p:sldId id="482" r:id="rId163"/>
    <p:sldId id="786" r:id="rId164"/>
    <p:sldId id="788" r:id="rId165"/>
    <p:sldId id="789" r:id="rId166"/>
    <p:sldId id="790" r:id="rId167"/>
    <p:sldId id="791" r:id="rId168"/>
    <p:sldId id="483" r:id="rId169"/>
    <p:sldId id="484" r:id="rId170"/>
    <p:sldId id="485" r:id="rId171"/>
    <p:sldId id="486" r:id="rId172"/>
    <p:sldId id="487" r:id="rId173"/>
    <p:sldId id="631" r:id="rId174"/>
    <p:sldId id="632" r:id="rId175"/>
    <p:sldId id="633" r:id="rId176"/>
    <p:sldId id="634" r:id="rId177"/>
    <p:sldId id="635" r:id="rId178"/>
    <p:sldId id="636" r:id="rId179"/>
    <p:sldId id="637" r:id="rId180"/>
    <p:sldId id="642" r:id="rId181"/>
    <p:sldId id="638" r:id="rId182"/>
    <p:sldId id="639" r:id="rId183"/>
    <p:sldId id="643" r:id="rId184"/>
    <p:sldId id="640" r:id="rId185"/>
    <p:sldId id="644" r:id="rId186"/>
    <p:sldId id="659" r:id="rId187"/>
    <p:sldId id="660" r:id="rId188"/>
    <p:sldId id="661" r:id="rId189"/>
    <p:sldId id="662" r:id="rId190"/>
    <p:sldId id="663" r:id="rId191"/>
    <p:sldId id="664" r:id="rId192"/>
    <p:sldId id="665" r:id="rId193"/>
    <p:sldId id="666" r:id="rId194"/>
    <p:sldId id="667" r:id="rId195"/>
    <p:sldId id="668" r:id="rId196"/>
    <p:sldId id="669" r:id="rId197"/>
    <p:sldId id="670" r:id="rId198"/>
    <p:sldId id="671" r:id="rId199"/>
    <p:sldId id="672" r:id="rId200"/>
    <p:sldId id="674" r:id="rId201"/>
    <p:sldId id="675" r:id="rId202"/>
    <p:sldId id="676" r:id="rId203"/>
    <p:sldId id="673" r:id="rId204"/>
    <p:sldId id="681" r:id="rId205"/>
    <p:sldId id="679" r:id="rId206"/>
    <p:sldId id="680" r:id="rId207"/>
    <p:sldId id="677" r:id="rId208"/>
    <p:sldId id="683" r:id="rId209"/>
    <p:sldId id="684" r:id="rId210"/>
    <p:sldId id="685" r:id="rId211"/>
    <p:sldId id="686" r:id="rId212"/>
    <p:sldId id="682" r:id="rId213"/>
    <p:sldId id="687" r:id="rId214"/>
    <p:sldId id="688" r:id="rId215"/>
    <p:sldId id="690" r:id="rId216"/>
    <p:sldId id="692" r:id="rId217"/>
    <p:sldId id="691" r:id="rId218"/>
    <p:sldId id="716" r:id="rId219"/>
    <p:sldId id="719" r:id="rId220"/>
    <p:sldId id="737" r:id="rId221"/>
    <p:sldId id="720" r:id="rId222"/>
    <p:sldId id="721" r:id="rId223"/>
    <p:sldId id="722" r:id="rId224"/>
    <p:sldId id="723" r:id="rId225"/>
    <p:sldId id="724" r:id="rId226"/>
    <p:sldId id="728" r:id="rId227"/>
    <p:sldId id="792" r:id="rId228"/>
    <p:sldId id="1570" r:id="rId229"/>
    <p:sldId id="793" r:id="rId230"/>
    <p:sldId id="794" r:id="rId231"/>
    <p:sldId id="730" r:id="rId232"/>
    <p:sldId id="731" r:id="rId233"/>
    <p:sldId id="795" r:id="rId234"/>
    <p:sldId id="796" r:id="rId235"/>
    <p:sldId id="800" r:id="rId236"/>
    <p:sldId id="798" r:id="rId237"/>
    <p:sldId id="732" r:id="rId238"/>
    <p:sldId id="733" r:id="rId239"/>
    <p:sldId id="734" r:id="rId240"/>
    <p:sldId id="701" r:id="rId241"/>
    <p:sldId id="709" r:id="rId242"/>
    <p:sldId id="1573" r:id="rId243"/>
    <p:sldId id="1574" r:id="rId244"/>
    <p:sldId id="1575" r:id="rId245"/>
    <p:sldId id="1576" r:id="rId246"/>
  </p:sldIdLst>
  <p:sldSz cx="9144000" cy="6858000" type="overhead"/>
  <p:notesSz cx="6858000" cy="9144000"/>
  <p:defaultTextStyle>
    <a:defPPr>
      <a:defRPr lang="en-US"/>
    </a:defPPr>
    <a:lvl1pPr algn="r" rtl="0" eaLnBrk="0" fontAlgn="base" hangingPunct="0">
      <a:spcBef>
        <a:spcPct val="0"/>
      </a:spcBef>
      <a:spcAft>
        <a:spcPct val="0"/>
      </a:spcAft>
      <a:defRPr sz="4400" b="1" kern="1200">
        <a:solidFill>
          <a:srgbClr val="0000FF"/>
        </a:solidFill>
        <a:latin typeface="Comic Sans MS" pitchFamily="66" charset="0"/>
        <a:ea typeface="+mn-ea"/>
        <a:cs typeface="+mn-cs"/>
      </a:defRPr>
    </a:lvl1pPr>
    <a:lvl2pPr marL="457200" algn="r" rtl="0" eaLnBrk="0" fontAlgn="base" hangingPunct="0">
      <a:spcBef>
        <a:spcPct val="0"/>
      </a:spcBef>
      <a:spcAft>
        <a:spcPct val="0"/>
      </a:spcAft>
      <a:defRPr sz="4400" b="1" kern="1200">
        <a:solidFill>
          <a:srgbClr val="0000FF"/>
        </a:solidFill>
        <a:latin typeface="Comic Sans MS" pitchFamily="66" charset="0"/>
        <a:ea typeface="+mn-ea"/>
        <a:cs typeface="+mn-cs"/>
      </a:defRPr>
    </a:lvl2pPr>
    <a:lvl3pPr marL="914400" algn="r" rtl="0" eaLnBrk="0" fontAlgn="base" hangingPunct="0">
      <a:spcBef>
        <a:spcPct val="0"/>
      </a:spcBef>
      <a:spcAft>
        <a:spcPct val="0"/>
      </a:spcAft>
      <a:defRPr sz="4400" b="1" kern="1200">
        <a:solidFill>
          <a:srgbClr val="0000FF"/>
        </a:solidFill>
        <a:latin typeface="Comic Sans MS" pitchFamily="66" charset="0"/>
        <a:ea typeface="+mn-ea"/>
        <a:cs typeface="+mn-cs"/>
      </a:defRPr>
    </a:lvl3pPr>
    <a:lvl4pPr marL="1371600" algn="r" rtl="0" eaLnBrk="0" fontAlgn="base" hangingPunct="0">
      <a:spcBef>
        <a:spcPct val="0"/>
      </a:spcBef>
      <a:spcAft>
        <a:spcPct val="0"/>
      </a:spcAft>
      <a:defRPr sz="4400" b="1" kern="1200">
        <a:solidFill>
          <a:srgbClr val="0000FF"/>
        </a:solidFill>
        <a:latin typeface="Comic Sans MS" pitchFamily="66" charset="0"/>
        <a:ea typeface="+mn-ea"/>
        <a:cs typeface="+mn-cs"/>
      </a:defRPr>
    </a:lvl4pPr>
    <a:lvl5pPr marL="1828800" algn="r" rtl="0" eaLnBrk="0" fontAlgn="base" hangingPunct="0">
      <a:spcBef>
        <a:spcPct val="0"/>
      </a:spcBef>
      <a:spcAft>
        <a:spcPct val="0"/>
      </a:spcAft>
      <a:defRPr sz="4400" b="1" kern="1200">
        <a:solidFill>
          <a:srgbClr val="0000FF"/>
        </a:solidFill>
        <a:latin typeface="Comic Sans MS" pitchFamily="66" charset="0"/>
        <a:ea typeface="+mn-ea"/>
        <a:cs typeface="+mn-cs"/>
      </a:defRPr>
    </a:lvl5pPr>
    <a:lvl6pPr marL="2286000" algn="l" defTabSz="914400" rtl="0" eaLnBrk="1" latinLnBrk="0" hangingPunct="1">
      <a:defRPr sz="4400" b="1" kern="1200">
        <a:solidFill>
          <a:srgbClr val="0000FF"/>
        </a:solidFill>
        <a:latin typeface="Comic Sans MS" pitchFamily="66" charset="0"/>
        <a:ea typeface="+mn-ea"/>
        <a:cs typeface="+mn-cs"/>
      </a:defRPr>
    </a:lvl6pPr>
    <a:lvl7pPr marL="2743200" algn="l" defTabSz="914400" rtl="0" eaLnBrk="1" latinLnBrk="0" hangingPunct="1">
      <a:defRPr sz="4400" b="1" kern="1200">
        <a:solidFill>
          <a:srgbClr val="0000FF"/>
        </a:solidFill>
        <a:latin typeface="Comic Sans MS" pitchFamily="66" charset="0"/>
        <a:ea typeface="+mn-ea"/>
        <a:cs typeface="+mn-cs"/>
      </a:defRPr>
    </a:lvl7pPr>
    <a:lvl8pPr marL="3200400" algn="l" defTabSz="914400" rtl="0" eaLnBrk="1" latinLnBrk="0" hangingPunct="1">
      <a:defRPr sz="4400" b="1" kern="1200">
        <a:solidFill>
          <a:srgbClr val="0000FF"/>
        </a:solidFill>
        <a:latin typeface="Comic Sans MS" pitchFamily="66" charset="0"/>
        <a:ea typeface="+mn-ea"/>
        <a:cs typeface="+mn-cs"/>
      </a:defRPr>
    </a:lvl8pPr>
    <a:lvl9pPr marL="3657600" algn="l" defTabSz="914400" rtl="0" eaLnBrk="1" latinLnBrk="0" hangingPunct="1">
      <a:defRPr sz="4400" b="1" kern="1200">
        <a:solidFill>
          <a:srgbClr val="0000FF"/>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1824">
          <p15:clr>
            <a:srgbClr val="A4A3A4"/>
          </p15:clr>
        </p15:guide>
        <p15:guide id="2" pos="40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3399FF"/>
    <a:srgbClr val="FFFF00"/>
    <a:srgbClr val="0000FF"/>
    <a:srgbClr val="FF66CC"/>
    <a:srgbClr val="FF3300"/>
    <a:srgbClr val="FF9900"/>
    <a:srgbClr val="FF000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43" autoAdjust="0"/>
    <p:restoredTop sz="83774" autoAdjust="0"/>
  </p:normalViewPr>
  <p:slideViewPr>
    <p:cSldViewPr snapToGrid="0">
      <p:cViewPr varScale="1">
        <p:scale>
          <a:sx n="98" d="100"/>
          <a:sy n="98" d="100"/>
        </p:scale>
        <p:origin x="185" y="46"/>
      </p:cViewPr>
      <p:guideLst>
        <p:guide orient="horz" pos="1824"/>
        <p:guide pos="40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107"/>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presProps" Target="pres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viewProps" Target="view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l">
              <a:defRPr sz="1200" b="0"/>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defRPr sz="1200" b="0"/>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l">
              <a:defRPr sz="1200" b="0"/>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sz="1200" b="0"/>
            </a:lvl1pPr>
          </a:lstStyle>
          <a:p>
            <a:pPr>
              <a:defRPr/>
            </a:pPr>
            <a:fld id="{41FE9C83-A162-426D-BA16-653334AE1354}" type="slidenum">
              <a:rPr lang="x-none">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4050812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atin typeface="Marlett" pitchFamily="2" charset="2"/>
              </a:defRPr>
            </a:lvl1pPr>
          </a:lstStyle>
          <a:p>
            <a:pPr>
              <a:defRPr/>
            </a:pPr>
            <a:endParaRPr lang="en-US" dirty="0"/>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Marlett" pitchFamily="2" charset="2"/>
              </a:defRPr>
            </a:lvl1pPr>
          </a:lstStyle>
          <a:p>
            <a:pPr>
              <a:defRPr/>
            </a:pPr>
            <a:endParaRPr lang="en-US" dirty="0"/>
          </a:p>
        </p:txBody>
      </p:sp>
      <p:sp>
        <p:nvSpPr>
          <p:cNvPr id="2345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Marlett" pitchFamily="2" charset="2"/>
              </a:defRPr>
            </a:lvl1pPr>
          </a:lstStyle>
          <a:p>
            <a:pPr>
              <a:defRPr/>
            </a:pPr>
            <a:endParaRPr lang="en-US" dirty="0"/>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Marlett" pitchFamily="2" charset="2"/>
              </a:defRPr>
            </a:lvl1pPr>
          </a:lstStyle>
          <a:p>
            <a:pPr>
              <a:defRPr/>
            </a:pPr>
            <a:fld id="{201732C4-3B7C-4FE6-8658-52DEB36DA60C}" type="slidenum">
              <a:rPr lang="x-none"/>
              <a:pPr>
                <a:defRPr/>
              </a:pPr>
              <a:t>‹#›</a:t>
            </a:fld>
            <a:endParaRPr lang="en-US" dirty="0"/>
          </a:p>
        </p:txBody>
      </p:sp>
    </p:spTree>
    <p:extLst>
      <p:ext uri="{BB962C8B-B14F-4D97-AF65-F5344CB8AC3E}">
        <p14:creationId xmlns:p14="http://schemas.microsoft.com/office/powerpoint/2010/main" val="101065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B2F0539-9EC9-4780-A158-F51E4183A771}" type="slidenum">
              <a:rPr lang="en-US" smtClean="0"/>
              <a:pPr>
                <a:defRPr/>
              </a:pPr>
              <a:t>1</a:t>
            </a:fld>
            <a:endParaRPr lang="en-US" dirty="0"/>
          </a:p>
        </p:txBody>
      </p:sp>
    </p:spTree>
    <p:extLst>
      <p:ext uri="{BB962C8B-B14F-4D97-AF65-F5344CB8AC3E}">
        <p14:creationId xmlns:p14="http://schemas.microsoft.com/office/powerpoint/2010/main" val="1114045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57F69862-0B4B-471D-817D-B34ADBCCF27D}" type="slidenum">
              <a:rPr lang="x-none" smtClean="0"/>
              <a:pPr/>
              <a:t>2</a:t>
            </a:fld>
            <a:endParaRPr lang="en-US" dirty="0"/>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r>
              <a:rPr lang="en-US" dirty="0"/>
              <a:t>So far we have focused on idealized models because we were interesting in understanding the foundations of the field. Understanding how to build a bakery lock isn’t all that useful if you really want to implement a lock directly, but you now know more about the underlying problems than you would if we had started looking at complicated practical techniques right away.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616707B9-F66E-4D1E-83FC-A12D248AB917}" type="slidenum">
              <a:rPr lang="x-none" smtClean="0"/>
              <a:pPr/>
              <a:t>3</a:t>
            </a:fld>
            <a:endParaRPr lang="en-US" dirty="0"/>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r>
              <a:rPr lang="en-US" dirty="0"/>
              <a:t>No we are going to transition over to the “real” world and look at the kinds of protocols you might actually use. These models are necessarily more complicated, in the sense of having more details and exceptions and things to remember, but not necessarily more complex, in the sense of encompassing deeper ideas. We are still going to focus on issues that are important, that is, things that matter for all kinds of platforms and applications, and avoid other optimizations that might sometimes work in practice but that don’t teach us anything.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E414237A-B93F-4574-B493-47FC107561D4}" type="slidenum">
              <a:rPr lang="x-none" smtClean="0"/>
              <a:pPr/>
              <a:t>4</a:t>
            </a:fld>
            <a:endParaRPr lang="en-US" dirty="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r>
              <a:rPr lang="en-US" dirty="0"/>
              <a:t>You can classify processors by how they manage data and instruction streams. A single-instruction single-data stream architecture is just a uniprocessor. A few years ago, single-instruction multiple-data stream architectures were popular, for example the Connection Machine CM2. These have fallen out of favor, at least for the time being.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E414237A-B93F-4574-B493-47FC107561D4}" type="slidenum">
              <a:rPr lang="x-none" smtClean="0"/>
              <a:pPr/>
              <a:t>5</a:t>
            </a:fld>
            <a:endParaRPr lang="en-US" dirty="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r>
              <a:rPr lang="en-US" dirty="0"/>
              <a:t>You can classify processors by how they manage data and instruction streams. A single-instruction single-data stream architecture is just a uniprocessor. A few years ago, single-instruction multiple-data stream architectures were popular, for example the Connection Machine CM2. These have fallen out of favor, at least for the time being.</a:t>
            </a:r>
          </a:p>
        </p:txBody>
      </p:sp>
    </p:spTree>
    <p:extLst>
      <p:ext uri="{BB962C8B-B14F-4D97-AF65-F5344CB8AC3E}">
        <p14:creationId xmlns:p14="http://schemas.microsoft.com/office/powerpoint/2010/main" val="1160884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6F777643-4E3E-4047-BB1A-0F490C4A9DF8}" type="slidenum">
              <a:rPr lang="x-none" smtClean="0"/>
              <a:pPr/>
              <a:t>6</a:t>
            </a:fld>
            <a:endParaRPr lang="en-US" dirty="0"/>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p:spPr>
        <p:txBody>
          <a:bodyPr/>
          <a:lstStyle/>
          <a:p>
            <a:r>
              <a:rPr lang="en-US" dirty="0"/>
              <a:t>There are two basic kinds of MIMD architectures. In a </a:t>
            </a:r>
            <a:r>
              <a:rPr lang="en-US" i="1" dirty="0"/>
              <a:t>shared bus</a:t>
            </a:r>
            <a:r>
              <a:rPr lang="en-US" dirty="0"/>
              <a:t> architecture, processors and memory are connected by a shared broadcast medium called a </a:t>
            </a:r>
            <a:r>
              <a:rPr lang="en-US" i="1" dirty="0"/>
              <a:t>bus</a:t>
            </a:r>
            <a:r>
              <a:rPr lang="en-US" dirty="0"/>
              <a:t> (like a tiny Ethernet). Both the processors and the memory controller can broadcast on the bus. Only one processor (or memory) can broadcast on the bus at a time, but all processors (and memory) can listen. Bus-based architectures are the most common today because they are easy to build.</a:t>
            </a:r>
          </a:p>
          <a:p>
            <a:r>
              <a:rPr lang="en-US" dirty="0"/>
              <a:t>The principal things that affect performance are (1) contention for the memory: not all the processors can usually get at the same memory location at the same times, and if they try, they will have to queue up, (2) contention for the communication medium. If everyone wants to communicate at the same time, or to the same processor, then the processors will have to wait for one another. Finally, there is a growing </a:t>
            </a:r>
            <a:r>
              <a:rPr lang="en-US" i="1" dirty="0"/>
              <a:t>communication latency</a:t>
            </a:r>
            <a:r>
              <a:rPr lang="en-US" dirty="0"/>
              <a:t>, the time it takes for a processor to communicate with memory or with another processor.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61E0CA50-3CA2-448A-9B5D-5936C0A8BEC8}" type="slidenum">
              <a:rPr lang="x-none" smtClean="0"/>
              <a:pPr/>
              <a:t>7</a:t>
            </a:fld>
            <a:endParaRPr lang="en-US" dirty="0"/>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r>
              <a:rPr lang="en-US" dirty="0"/>
              <a:t>When programming uniprocessors, one can generally ignore the exact structure</a:t>
            </a:r>
          </a:p>
          <a:p>
            <a:r>
              <a:rPr lang="en-US" dirty="0"/>
              <a:t>and properties of the underlying system. Unfortunately, multiprocessor</a:t>
            </a:r>
          </a:p>
          <a:p>
            <a:r>
              <a:rPr lang="en-US" dirty="0"/>
              <a:t>programming has yet to reach that state, and at present it is crucial that</a:t>
            </a:r>
          </a:p>
          <a:p>
            <a:r>
              <a:rPr lang="en-US" dirty="0"/>
              <a:t>the programmer understand the properties and limitations of the underlying</a:t>
            </a:r>
          </a:p>
          <a:p>
            <a:r>
              <a:rPr lang="en-US" dirty="0"/>
              <a:t>machine architecture. This will be our goal in this chapter. We revisit</a:t>
            </a:r>
          </a:p>
          <a:p>
            <a:r>
              <a:rPr lang="en-US" dirty="0"/>
              <a:t>the familiar mutual exclusion problem, this time with the aim of devising</a:t>
            </a:r>
          </a:p>
          <a:p>
            <a:r>
              <a:rPr lang="en-US" dirty="0"/>
              <a:t>mutual exclusion protocols that work well on today’s multiprocessors.</a:t>
            </a:r>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50FC20A2-4E38-4802-B529-BD8070FB9D97}" type="slidenum">
              <a:rPr lang="x-none" smtClean="0"/>
              <a:pPr/>
              <a:t>8</a:t>
            </a:fld>
            <a:endParaRPr lang="en-US" dirty="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r>
              <a:rPr lang="en-US" dirty="0"/>
              <a:t>Any mutual exclusion protocol poses the question: what do you do if you cannot acquire the lock? There are two alternatives. If you keep trying, the lock is called a </a:t>
            </a:r>
            <a:r>
              <a:rPr lang="en-US" i="1" dirty="0"/>
              <a:t>spin lock,</a:t>
            </a:r>
            <a:r>
              <a:rPr lang="en-US" dirty="0"/>
              <a:t> and repeatedly testing the lock is called </a:t>
            </a:r>
            <a:r>
              <a:rPr lang="en-US" i="1" dirty="0"/>
              <a:t>spinning.</a:t>
            </a:r>
            <a:r>
              <a:rPr lang="en-US" dirty="0"/>
              <a:t> or </a:t>
            </a:r>
            <a:r>
              <a:rPr lang="en-US" i="1" dirty="0"/>
              <a:t>busy-waiting.</a:t>
            </a:r>
            <a:r>
              <a:rPr lang="en-US" dirty="0"/>
              <a:t> We will use these terms interchangeably. The </a:t>
            </a:r>
            <a:r>
              <a:rPr lang="en-US" b="1" dirty="0"/>
              <a:t>filter</a:t>
            </a:r>
            <a:r>
              <a:rPr lang="en-US" dirty="0"/>
              <a:t> and </a:t>
            </a:r>
            <a:r>
              <a:rPr lang="en-US" b="1" dirty="0"/>
              <a:t>bakery </a:t>
            </a:r>
            <a:r>
              <a:rPr lang="en-US" dirty="0"/>
              <a:t>algorithms are spin-locks. Spinning is sensible when you expect the lock delay to be short. For obvious reasons, spinning makes sense only on multiprocessors. The alternative is to suspend yourself and ask the operating system's scheduler to schedule another thread on your processor, which is sometimes called </a:t>
            </a:r>
            <a:r>
              <a:rPr lang="en-US" i="1" dirty="0"/>
              <a:t>blocking.</a:t>
            </a:r>
            <a:r>
              <a:rPr lang="en-US" dirty="0"/>
              <a:t> Java’s built-in synchronization is blocking. Because switching from one thread to another is expensive, blocking makes sense only if you expect the lock delay to be long. Many operating systems mix both strategies, spinning for a short time and then blocking.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4539C298-E247-4857-9FD0-A0C1A69921C5}" type="slidenum">
              <a:rPr lang="x-none" smtClean="0"/>
              <a:pPr/>
              <a:t>9</a:t>
            </a:fld>
            <a:endParaRPr lang="en-US" dirty="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p:spPr>
        <p:txBody>
          <a:bodyPr/>
          <a:lstStyle/>
          <a:p>
            <a:r>
              <a:rPr lang="en-US" dirty="0"/>
              <a:t>With spin locks, synchronization usually looks like this. Some set of threads </a:t>
            </a:r>
            <a:r>
              <a:rPr lang="en-US" i="1" dirty="0"/>
              <a:t>contend</a:t>
            </a:r>
            <a:r>
              <a:rPr lang="en-US" dirty="0"/>
              <a:t> for the lock. One of them </a:t>
            </a:r>
            <a:r>
              <a:rPr lang="en-US" i="1" dirty="0"/>
              <a:t>acquires</a:t>
            </a:r>
            <a:r>
              <a:rPr lang="en-US" dirty="0"/>
              <a:t> it, and the others spin. The winner enters the critical section, does its job, and </a:t>
            </a:r>
            <a:r>
              <a:rPr lang="en-US" i="1" dirty="0"/>
              <a:t>releases</a:t>
            </a:r>
            <a:r>
              <a:rPr lang="en-US" dirty="0"/>
              <a:t> the lock on exit.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4539C298-E247-4857-9FD0-A0C1A69921C5}" type="slidenum">
              <a:rPr lang="x-none" smtClean="0"/>
              <a:pPr/>
              <a:t>10</a:t>
            </a:fld>
            <a:endParaRPr lang="en-US" dirty="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p:spPr>
        <p:txBody>
          <a:bodyPr/>
          <a:lstStyle/>
          <a:p>
            <a:r>
              <a:rPr lang="en-US" dirty="0"/>
              <a:t>With spin locks, synchronization usually looks like this. Some set of threads </a:t>
            </a:r>
            <a:r>
              <a:rPr lang="en-US" i="1" dirty="0"/>
              <a:t>contend</a:t>
            </a:r>
            <a:r>
              <a:rPr lang="en-US" dirty="0"/>
              <a:t> for the lock. One of them </a:t>
            </a:r>
            <a:r>
              <a:rPr lang="en-US" i="1" dirty="0"/>
              <a:t>acquires</a:t>
            </a:r>
            <a:r>
              <a:rPr lang="en-US" dirty="0"/>
              <a:t> it, and the others spin. The winner enters the critical section, does its job, and </a:t>
            </a:r>
            <a:r>
              <a:rPr lang="en-US" i="1" dirty="0"/>
              <a:t>releases</a:t>
            </a:r>
            <a:r>
              <a:rPr lang="en-US" dirty="0"/>
              <a:t> the lock on exit.</a:t>
            </a:r>
          </a:p>
        </p:txBody>
      </p:sp>
    </p:spTree>
    <p:extLst>
      <p:ext uri="{BB962C8B-B14F-4D97-AF65-F5344CB8AC3E}">
        <p14:creationId xmlns:p14="http://schemas.microsoft.com/office/powerpoint/2010/main" val="1839267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D3A42198-54C1-4C0C-9E0D-6498687DA462}" type="slidenum">
              <a:rPr lang="x-none" smtClean="0"/>
              <a:pPr/>
              <a:t>11</a:t>
            </a:fld>
            <a:endParaRPr lang="en-US" dirty="0"/>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p:spPr>
        <p:txBody>
          <a:bodyPr/>
          <a:lstStyle/>
          <a:p>
            <a:r>
              <a:rPr lang="en-US" dirty="0"/>
              <a:t>The </a:t>
            </a:r>
            <a:r>
              <a:rPr lang="en-US" b="1" dirty="0"/>
              <a:t>test-and-set</a:t>
            </a:r>
            <a:r>
              <a:rPr lang="en-US" dirty="0"/>
              <a:t> machine instruction atomically stores </a:t>
            </a:r>
            <a:r>
              <a:rPr lang="en-US" i="1" dirty="0"/>
              <a:t>true</a:t>
            </a:r>
            <a:r>
              <a:rPr lang="en-US" dirty="0"/>
              <a:t> in that word, and returns that word's previous value, </a:t>
            </a:r>
            <a:r>
              <a:rPr lang="en-US" i="1" dirty="0"/>
              <a:t>swapping</a:t>
            </a:r>
            <a:r>
              <a:rPr lang="en-US" dirty="0"/>
              <a:t> the value </a:t>
            </a:r>
            <a:r>
              <a:rPr lang="en-US" i="1" dirty="0"/>
              <a:t>true</a:t>
            </a:r>
            <a:r>
              <a:rPr lang="en-US" dirty="0"/>
              <a:t> for the word's current value. You can reset the word just by writing </a:t>
            </a:r>
            <a:r>
              <a:rPr lang="en-US" i="1" dirty="0"/>
              <a:t>false</a:t>
            </a:r>
            <a:r>
              <a:rPr lang="en-US" dirty="0"/>
              <a:t> to it. Note in Java TAS is called getAndSet. We will use the terms interchangeably.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EC23008F-E3A3-4C77-9481-F5CA901695F6}" type="slidenum">
              <a:rPr lang="x-none" smtClean="0"/>
              <a:pPr/>
              <a:t>12</a:t>
            </a:fld>
            <a:endParaRPr lang="en-US" dirty="0"/>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p:spPr>
        <p:txBody>
          <a:bodyPr/>
          <a:lstStyle/>
          <a:p>
            <a:r>
              <a:rPr lang="en-US" dirty="0"/>
              <a:t>The </a:t>
            </a:r>
            <a:r>
              <a:rPr lang="en-US" b="1" dirty="0"/>
              <a:t>test-and-set</a:t>
            </a:r>
            <a:r>
              <a:rPr lang="en-US" dirty="0"/>
              <a:t> machine instruction, with consensus number two, was the principal synchronization instruction provided by many early multiprocessors.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E7A6D1B6-F163-4705-8102-905C80495440}" type="slidenum">
              <a:rPr lang="x-none" smtClean="0"/>
              <a:pPr/>
              <a:t>13</a:t>
            </a:fld>
            <a:endParaRPr lang="en-US" dirty="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p:spPr>
        <p:txBody>
          <a:bodyPr/>
          <a:lstStyle/>
          <a:p>
            <a:r>
              <a:rPr lang="en-US" dirty="0"/>
              <a:t>Here we are going to build one out of the </a:t>
            </a:r>
            <a:r>
              <a:rPr lang="en-US" b="1" dirty="0"/>
              <a:t>atomic Boolean</a:t>
            </a:r>
            <a:r>
              <a:rPr lang="en-US" dirty="0"/>
              <a:t> class, which is provided as part of Java’s standard library of atomic primitives. You can think of this object as a box holding a Boolean value.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D780261D-6548-4426-9897-1EC4701E0CE8}" type="slidenum">
              <a:rPr lang="x-none" smtClean="0"/>
              <a:pPr/>
              <a:t>14</a:t>
            </a:fld>
            <a:endParaRPr lang="en-US" dirty="0"/>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p:spPr>
        <p:txBody>
          <a:bodyPr/>
          <a:lstStyle/>
          <a:p>
            <a:r>
              <a:rPr lang="en-US" dirty="0"/>
              <a:t>The </a:t>
            </a:r>
            <a:r>
              <a:rPr lang="en-US" b="1" dirty="0"/>
              <a:t>getAndSet</a:t>
            </a:r>
            <a:r>
              <a:rPr lang="en-US" dirty="0"/>
              <a:t> method swaps a Boolean value with the current contents of the box.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05F16DD1-1B51-4973-ACC3-9D15F507A98E}" type="slidenum">
              <a:rPr lang="x-none" smtClean="0"/>
              <a:pPr/>
              <a:t>15</a:t>
            </a:fld>
            <a:endParaRPr lang="en-US" dirty="0"/>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p:spPr>
        <p:txBody>
          <a:bodyPr/>
          <a:lstStyle/>
          <a:p>
            <a:r>
              <a:rPr lang="en-US" dirty="0"/>
              <a:t>At first glance, the </a:t>
            </a:r>
            <a:r>
              <a:rPr lang="en-US" b="1" dirty="0"/>
              <a:t>AtomicBoolean</a:t>
            </a:r>
            <a:r>
              <a:rPr lang="en-US" dirty="0"/>
              <a:t> class seems ideal for implementing a spin lock.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FBC5F6A6-C737-4E3C-8AC2-5C00ADC2642A}" type="slidenum">
              <a:rPr lang="x-none" smtClean="0"/>
              <a:pPr/>
              <a:t>16</a:t>
            </a:fld>
            <a:endParaRPr lang="en-US" dirty="0"/>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p:spPr>
        <p:txBody>
          <a:bodyPr/>
          <a:lstStyle/>
          <a:p>
            <a:r>
              <a:rPr lang="en-US" dirty="0"/>
              <a:t>If we call </a:t>
            </a:r>
            <a:r>
              <a:rPr lang="en-US" b="1" dirty="0"/>
              <a:t>getAndSet(</a:t>
            </a:r>
            <a:r>
              <a:rPr lang="en-US" b="1" i="1" dirty="0"/>
              <a:t>true</a:t>
            </a:r>
            <a:r>
              <a:rPr lang="en-US" b="1" dirty="0"/>
              <a:t>), </a:t>
            </a:r>
            <a:r>
              <a:rPr lang="en-US" dirty="0"/>
              <a:t>then we have a </a:t>
            </a:r>
            <a:r>
              <a:rPr lang="en-US" b="1" dirty="0"/>
              <a:t>test-and-set</a:t>
            </a:r>
            <a:r>
              <a:rPr lang="en-US" dirty="0"/>
              <a:t>.</a:t>
            </a:r>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F6D3B17D-0A73-44DC-B5C4-96FA844EC741}" type="slidenum">
              <a:rPr lang="x-none" smtClean="0"/>
              <a:pPr/>
              <a:t>17</a:t>
            </a:fld>
            <a:endParaRPr lang="en-US" dirty="0"/>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p:spPr>
        <p:txBody>
          <a:bodyPr/>
          <a:lstStyle/>
          <a:p>
            <a:r>
              <a:rPr lang="en-US" dirty="0"/>
              <a:t>The lock is free when the word's value is </a:t>
            </a:r>
            <a:r>
              <a:rPr lang="en-US" i="1" dirty="0"/>
              <a:t>false</a:t>
            </a:r>
            <a:r>
              <a:rPr lang="en-US" dirty="0"/>
              <a:t>, and busy when it is </a:t>
            </a:r>
            <a:r>
              <a:rPr lang="en-US" i="1" dirty="0"/>
              <a:t>true</a:t>
            </a:r>
            <a:r>
              <a:rPr lang="en-US" dirty="0"/>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2C11163B-5F6D-49A7-B431-D83869931AE4}" type="slidenum">
              <a:rPr lang="x-none" smtClean="0"/>
              <a:pPr/>
              <a:t>18</a:t>
            </a:fld>
            <a:endParaRPr lang="en-US" dirty="0"/>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p:spPr>
        <p:txBody>
          <a:bodyPr/>
          <a:lstStyle/>
          <a:p>
            <a:r>
              <a:rPr lang="en-US" dirty="0"/>
              <a:t>Here is what it looks like in more detail.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E31BD057-A705-4728-AFB9-1850B6CD96E4}" type="slidenum">
              <a:rPr lang="x-none" smtClean="0"/>
              <a:pPr/>
              <a:t>19</a:t>
            </a:fld>
            <a:endParaRPr lang="en-US" dirty="0"/>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r>
              <a:rPr lang="en-US" dirty="0"/>
              <a:t>The lock is just an </a:t>
            </a:r>
            <a:r>
              <a:rPr lang="en-US" b="1" dirty="0"/>
              <a:t>AtomicBoolean</a:t>
            </a:r>
            <a:r>
              <a:rPr lang="en-US" dirty="0"/>
              <a:t> initialized to </a:t>
            </a:r>
            <a:r>
              <a:rPr lang="en-US" i="1" dirty="0"/>
              <a:t>false</a:t>
            </a:r>
            <a:r>
              <a:rPr lang="en-US" dirty="0"/>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43DCCF3D-6076-4185-B271-3259A55E4688}" type="slidenum">
              <a:rPr lang="x-none" smtClean="0"/>
              <a:pPr/>
              <a:t>20</a:t>
            </a:fld>
            <a:endParaRPr lang="en-US" dirty="0"/>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p:spPr>
        <p:txBody>
          <a:bodyPr/>
          <a:lstStyle/>
          <a:p>
            <a:r>
              <a:rPr lang="en-US" dirty="0"/>
              <a:t>The lock() method repeatedly applies test-and-set to the location until that instruction returns </a:t>
            </a:r>
            <a:r>
              <a:rPr lang="en-US" i="1" dirty="0"/>
              <a:t>false</a:t>
            </a:r>
            <a:r>
              <a:rPr lang="en-US" dirty="0"/>
              <a:t> (that is, until the lock is free).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7B1DBB41-5EDA-4C6D-97E2-F1468256E9E7}" type="slidenum">
              <a:rPr lang="x-none" smtClean="0"/>
              <a:pPr/>
              <a:t>21</a:t>
            </a:fld>
            <a:endParaRPr lang="en-US" dirty="0"/>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r>
              <a:rPr lang="en-US" dirty="0"/>
              <a:t>The unlock() method simply writes the value </a:t>
            </a:r>
            <a:r>
              <a:rPr lang="en-US" i="1" dirty="0"/>
              <a:t>false</a:t>
            </a:r>
            <a:r>
              <a:rPr lang="en-US" dirty="0"/>
              <a:t> to that word. </a:t>
            </a:r>
          </a:p>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6CEEFCED-32C1-458D-B727-18B94FB22F6E}" type="slidenum">
              <a:rPr lang="x-none" smtClean="0"/>
              <a:pPr/>
              <a:t>22</a:t>
            </a:fld>
            <a:endParaRPr lang="en-US" dirty="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r>
              <a:rPr lang="en-US" dirty="0"/>
              <a:t>We call real world space complexity the “footprint”. By using TAS we are able to reduce the footprint from linear to constant. </a:t>
            </a:r>
            <a:endParaRPr lang="en-US" dirty="0">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B9ECBCA3-7C95-46D5-9EEA-CEEB356CB7DF}" type="slidenum">
              <a:rPr lang="x-none" smtClean="0"/>
              <a:pPr/>
              <a:t>23</a:t>
            </a:fld>
            <a:endParaRPr lang="en-US" dirty="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r>
              <a:rPr lang="en-US" dirty="0"/>
              <a:t>Let’s do an experiment on a real machine. Take </a:t>
            </a:r>
            <a:r>
              <a:rPr lang="en-US" i="1" dirty="0"/>
              <a:t>n</a:t>
            </a:r>
            <a:r>
              <a:rPr lang="en-US" dirty="0"/>
              <a:t> threads and have them collectively acquire a lock, increment a counter, and release the lock. Have them do it collectively, say, one million times. Before we look at any curves, let’s try to reason about how long it </a:t>
            </a:r>
            <a:r>
              <a:rPr lang="en-US" i="1" dirty="0"/>
              <a:t>should</a:t>
            </a:r>
            <a:r>
              <a:rPr lang="en-US" dirty="0"/>
              <a:t> take them.</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308CF64E-81BB-475B-AABE-95417FC1AADD}" type="slidenum">
              <a:rPr lang="x-none" smtClean="0"/>
              <a:pPr/>
              <a:t>24</a:t>
            </a:fld>
            <a:endParaRPr lang="en-US" dirty="0"/>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p:spPr>
        <p:txBody>
          <a:bodyPr/>
          <a:lstStyle/>
          <a:p>
            <a:r>
              <a:rPr lang="en-US" dirty="0"/>
              <a:t>Ideally the curve should stay flat after that. Why? Because we have a sequential bottleneck so no matter </a:t>
            </a:r>
          </a:p>
          <a:p>
            <a:r>
              <a:rPr lang="en-US" dirty="0"/>
              <a:t>How many threads we add running in parallel, we will not get any speedup (remember Amdahl’s law).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E0B2D625-5611-4B38-A332-DBEAF76B1AC1}" type="slidenum">
              <a:rPr lang="x-none" smtClean="0"/>
              <a:pPr/>
              <a:t>25</a:t>
            </a:fld>
            <a:endParaRPr lang="en-US" dirty="0"/>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p:spPr>
        <p:txBody>
          <a:bodyPr/>
          <a:lstStyle/>
          <a:p>
            <a:r>
              <a:rPr lang="en-US" dirty="0"/>
              <a:t>The curve for TAS lock looks like this. In fact, if you do the experiment you have to give up because it takes so long beyond a certain number of processors? What is happening? Let us try this again.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DFF84025-29DF-429C-BACF-5BADD1BE73E4}" type="slidenum">
              <a:rPr lang="x-none" smtClean="0"/>
              <a:pPr/>
              <a:t>26</a:t>
            </a:fld>
            <a:endParaRPr lang="en-US" dirty="0"/>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p:spPr>
        <p:txBody>
          <a:bodyPr/>
          <a:lstStyle/>
          <a:p>
            <a:r>
              <a:rPr lang="en-US" dirty="0"/>
              <a:t>Let’s try a slightly different approach. Instead of repeatedly trying to </a:t>
            </a:r>
            <a:r>
              <a:rPr lang="en-US" b="1" dirty="0"/>
              <a:t>test-and-set</a:t>
            </a:r>
            <a:r>
              <a:rPr lang="en-US" dirty="0"/>
              <a:t> the lock, let’s split the locking method into two phases. In the </a:t>
            </a:r>
            <a:r>
              <a:rPr lang="en-US" i="1" dirty="0"/>
              <a:t>lurking</a:t>
            </a:r>
            <a:r>
              <a:rPr lang="en-US" dirty="0"/>
              <a:t> phase, we wait until the lock looks like it’s free, and when it’s free, we </a:t>
            </a:r>
            <a:r>
              <a:rPr lang="en-US" i="1" dirty="0"/>
              <a:t>pounce</a:t>
            </a:r>
            <a:r>
              <a:rPr lang="en-US" dirty="0"/>
              <a:t>, attempting to acquire the lock by a call to </a:t>
            </a:r>
            <a:r>
              <a:rPr lang="en-US" b="1" dirty="0"/>
              <a:t>test-and-set</a:t>
            </a:r>
            <a:r>
              <a:rPr lang="en-US" dirty="0"/>
              <a:t>. If we win, we’re in, if we lose, we go back to lurking.</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p>
            <a:fld id="{CA3CA051-DF80-484C-8AD7-4C7739F855CA}" type="slidenum">
              <a:rPr lang="x-none" smtClean="0"/>
              <a:pPr/>
              <a:t>27</a:t>
            </a:fld>
            <a:endParaRPr lang="en-US" dirty="0"/>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p:spPr>
        <p:txBody>
          <a:bodyPr/>
          <a:lstStyle/>
          <a:p>
            <a:r>
              <a:rPr lang="en-US" dirty="0"/>
              <a:t>Here is what the code looks like.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3E62CBB6-18F6-4E85-A357-B45959C8CB49}" type="slidenum">
              <a:rPr lang="x-none" smtClean="0"/>
              <a:pPr/>
              <a:t>28</a:t>
            </a:fld>
            <a:endParaRPr lang="en-US" dirty="0"/>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p:spPr>
        <p:txBody>
          <a:bodyPr/>
          <a:lstStyle/>
          <a:p>
            <a:r>
              <a:rPr lang="en-US" dirty="0"/>
              <a:t>First we spin on the value, repeatedly reading it until it looks like the lock is free. We don’t try to modify it, we just read it.</a:t>
            </a:r>
          </a:p>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DF87CB34-FABB-4D6D-BA76-0DD293136262}" type="slidenum">
              <a:rPr lang="x-none" smtClean="0"/>
              <a:pPr/>
              <a:t>29</a:t>
            </a:fld>
            <a:endParaRPr lang="en-US" dirty="0"/>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p:spPr>
        <p:txBody>
          <a:bodyPr/>
          <a:lstStyle/>
          <a:p>
            <a:r>
              <a:rPr lang="en-US" dirty="0"/>
              <a:t>As soon as it looks like the lock is free, we call </a:t>
            </a:r>
            <a:r>
              <a:rPr lang="en-US" b="1" dirty="0"/>
              <a:t>test-and-set</a:t>
            </a:r>
            <a:r>
              <a:rPr lang="en-US" dirty="0"/>
              <a:t> to try to acquire it. If we are first and we succeed, the lock() method returns, and otherwise, if someone else got there before us, we go back to lurking, to repeatedly rereading the variable.</a:t>
            </a:r>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C43656A2-4950-4A90-9AE4-C5D7C71E4C73}" type="slidenum">
              <a:rPr lang="x-none" smtClean="0"/>
              <a:pPr/>
              <a:t>30</a:t>
            </a:fld>
            <a:endParaRPr lang="en-US" dirty="0"/>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p:spPr>
        <p:txBody>
          <a:bodyPr/>
          <a:lstStyle/>
          <a:p>
            <a:r>
              <a:rPr lang="en-US" dirty="0"/>
              <a:t>The difference is dramatic. The TTAS lock performs much better than the TAS lock, but still much worse than we expected from an ideal lock. </a:t>
            </a:r>
          </a:p>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519ECEB2-643A-45CA-97FB-450FACCEE0C4}" type="slidenum">
              <a:rPr lang="x-none" smtClean="0"/>
              <a:pPr/>
              <a:t>31</a:t>
            </a:fld>
            <a:endParaRPr lang="en-US" dirty="0"/>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r>
              <a:rPr lang="en-US" dirty="0"/>
              <a:t>There are two mysteries here: why is the TTAS lock so good (that is, so much better than TAS), and why is it so bad (so much worse than ideal)?</a:t>
            </a:r>
          </a:p>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819D7A06-ACC1-4397-B5C1-AEE966041A4D}" type="slidenum">
              <a:rPr lang="x-none" smtClean="0"/>
              <a:pPr/>
              <a:t>32</a:t>
            </a:fld>
            <a:endParaRPr lang="en-US" dirty="0"/>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p:spPr>
        <p:txBody>
          <a:bodyPr/>
          <a:lstStyle/>
          <a:p>
            <a:r>
              <a:rPr lang="en-US" dirty="0"/>
              <a:t>From everything we told you in the earlier section on mutual exclusion, you would expect the TAS and TTAS locks to be the same --- after all, they are </a:t>
            </a:r>
            <a:r>
              <a:rPr lang="en-US" i="1" dirty="0"/>
              <a:t>logically</a:t>
            </a:r>
            <a:r>
              <a:rPr lang="en-US" dirty="0"/>
              <a:t> equivalent programs. In fact, they are equivalent with respect to </a:t>
            </a:r>
            <a:r>
              <a:rPr lang="en-US" i="1" dirty="0"/>
              <a:t>correctness</a:t>
            </a:r>
            <a:r>
              <a:rPr lang="en-US" dirty="0"/>
              <a:t> (they both work), but very different with respect to </a:t>
            </a:r>
            <a:r>
              <a:rPr lang="en-US" i="1" dirty="0"/>
              <a:t>performance.</a:t>
            </a:r>
            <a:r>
              <a:rPr lang="en-US" dirty="0"/>
              <a:t> The problem here is that the shared memory abstraction is broken with respect to performance. If you don’t understand the underlying architecture, you will never understand why your reasonable-looking programs are so slow. It’s a little like not being able to drive a car unless you know how an automatic transmission works, but there it is.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6498754B-6BA8-4E5B-BDE0-9BFA8383E5F3}" type="slidenum">
              <a:rPr lang="x-none" smtClean="0"/>
              <a:pPr/>
              <a:t>33</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r>
              <a:rPr lang="en-US" dirty="0"/>
              <a:t>We are going to do yet another review of multiprocessor architecture. </a:t>
            </a:r>
          </a:p>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50E76EC7-0EFB-466D-A7BC-0D91D9E0F3CD}" type="slidenum">
              <a:rPr lang="x-none" smtClean="0"/>
              <a:pPr/>
              <a:t>34</a:t>
            </a:fld>
            <a:endParaRPr lang="en-US" dirty="0"/>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r>
              <a:rPr lang="en-US" dirty="0"/>
              <a:t>The processors share a memory that has a high latency, say 50 to 100 cycles to read or write a value. This means that while you are waiting for the memory to respond, you can execute that many instructions.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31E8D286-D1AC-4290-95BC-7277372E233D}" type="slidenum">
              <a:rPr lang="x-none" smtClean="0"/>
              <a:pPr/>
              <a:t>35</a:t>
            </a:fld>
            <a:endParaRPr lang="en-US" dirty="0"/>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p:spPr>
        <p:txBody>
          <a:bodyPr/>
          <a:lstStyle/>
          <a:p>
            <a:r>
              <a:rPr lang="en-US" dirty="0"/>
              <a:t>Processors communicate with the memory and with one another over a shared bus. The bus is a broadcast medium, meaning that only one processor at a time can send a message, although everyone can passively listen.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D8294263-D919-4DD7-8BA5-0E1DFB19F141}" type="slidenum">
              <a:rPr lang="x-none" smtClean="0"/>
              <a:pPr/>
              <a:t>36</a:t>
            </a:fld>
            <a:endParaRPr lang="en-US" dirty="0"/>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p:spPr>
        <p:txBody>
          <a:bodyPr/>
          <a:lstStyle/>
          <a:p>
            <a:r>
              <a:rPr lang="en-US" dirty="0"/>
              <a:t>Each processor has a </a:t>
            </a:r>
            <a:r>
              <a:rPr lang="en-US" i="1" dirty="0"/>
              <a:t>cache</a:t>
            </a:r>
            <a:r>
              <a:rPr lang="en-US" dirty="0"/>
              <a:t>, a small high-speed memory where the processor keeps data likely to be of interest. A cache access typically requires one or two machine cycles, while a memory access typically requires tens of machine cycles. Technology trends are making this contrast more extreme: although both processor cycle times and memory access times are becoming faster, the cycle times are improving faster than the memory access times, so cache performance is critical to the overall performance of a multiprocessor architecture.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a:noFill/>
        </p:spPr>
        <p:txBody>
          <a:bodyPr/>
          <a:lstStyle/>
          <a:p>
            <a:r>
              <a:rPr lang="en-US" dirty="0"/>
              <a:t>© 2003 Herlihy and Shavit</a:t>
            </a:r>
          </a:p>
        </p:txBody>
      </p:sp>
      <p:sp>
        <p:nvSpPr>
          <p:cNvPr id="100355" name="Rectangle 7"/>
          <p:cNvSpPr>
            <a:spLocks noGrp="1" noChangeArrowheads="1"/>
          </p:cNvSpPr>
          <p:nvPr>
            <p:ph type="sldNum" sz="quarter" idx="5"/>
          </p:nvPr>
        </p:nvSpPr>
        <p:spPr>
          <a:noFill/>
        </p:spPr>
        <p:txBody>
          <a:bodyPr/>
          <a:lstStyle/>
          <a:p>
            <a:fld id="{39275481-188F-4FBB-B6DB-C407BD48B13E}" type="slidenum">
              <a:rPr lang="x-none" smtClean="0"/>
              <a:pPr/>
              <a:t>37</a:t>
            </a:fld>
            <a:endParaRPr lang="en-US" dirty="0"/>
          </a:p>
        </p:txBody>
      </p:sp>
      <p:sp>
        <p:nvSpPr>
          <p:cNvPr id="100356" name="Rectangle 2"/>
          <p:cNvSpPr>
            <a:spLocks noGrp="1" noRot="1" noChangeAspect="1" noChangeArrowheads="1" noTextEdit="1"/>
          </p:cNvSpPr>
          <p:nvPr>
            <p:ph type="sldImg"/>
          </p:nvPr>
        </p:nvSpPr>
        <p:spPr>
          <a:ln/>
        </p:spPr>
      </p:sp>
      <p:sp>
        <p:nvSpPr>
          <p:cNvPr id="100357" name="Rectangle 3"/>
          <p:cNvSpPr>
            <a:spLocks noGrp="1" noChangeArrowheads="1"/>
          </p:cNvSpPr>
          <p:nvPr>
            <p:ph type="body" idx="1"/>
          </p:nvPr>
        </p:nvSpPr>
        <p:spPr>
          <a:noFill/>
          <a:ln/>
        </p:spPr>
        <p:txBody>
          <a:bodyPr/>
          <a:lstStyle/>
          <a:p>
            <a:r>
              <a:rPr lang="en-US" dirty="0"/>
              <a:t>caches typically operate at a granularity larger than a single word: a cache holds a group of neighboring words called a cache line. (sometimes called a cache block).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a:noFill/>
        </p:spPr>
        <p:txBody>
          <a:bodyPr/>
          <a:lstStyle/>
          <a:p>
            <a:r>
              <a:rPr lang="en-US" dirty="0"/>
              <a:t>© 2003 Herlihy and Shavit</a:t>
            </a:r>
          </a:p>
        </p:txBody>
      </p:sp>
      <p:sp>
        <p:nvSpPr>
          <p:cNvPr id="101379" name="Rectangle 7"/>
          <p:cNvSpPr>
            <a:spLocks noGrp="1" noChangeArrowheads="1"/>
          </p:cNvSpPr>
          <p:nvPr>
            <p:ph type="sldNum" sz="quarter" idx="5"/>
          </p:nvPr>
        </p:nvSpPr>
        <p:spPr>
          <a:noFill/>
        </p:spPr>
        <p:txBody>
          <a:bodyPr/>
          <a:lstStyle/>
          <a:p>
            <a:fld id="{82872CE4-FA12-4720-AFE8-C879E74128FF}" type="slidenum">
              <a:rPr lang="x-none" smtClean="0"/>
              <a:pPr/>
              <a:t>38</a:t>
            </a:fld>
            <a:endParaRPr lang="en-US" dirty="0"/>
          </a:p>
        </p:txBody>
      </p:sp>
      <p:sp>
        <p:nvSpPr>
          <p:cNvPr id="101380" name="Rectangle 2"/>
          <p:cNvSpPr>
            <a:spLocks noGrp="1" noRot="1" noChangeAspect="1" noChangeArrowheads="1" noTextEdit="1"/>
          </p:cNvSpPr>
          <p:nvPr>
            <p:ph type="sldImg"/>
          </p:nvPr>
        </p:nvSpPr>
        <p:spPr>
          <a:ln/>
        </p:spPr>
      </p:sp>
      <p:sp>
        <p:nvSpPr>
          <p:cNvPr id="10138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a:noFill/>
        </p:spPr>
        <p:txBody>
          <a:bodyPr/>
          <a:lstStyle/>
          <a:p>
            <a:r>
              <a:rPr lang="en-US" dirty="0"/>
              <a:t>© 2003 Herlihy and Shavit</a:t>
            </a:r>
          </a:p>
        </p:txBody>
      </p:sp>
      <p:sp>
        <p:nvSpPr>
          <p:cNvPr id="103427" name="Rectangle 7"/>
          <p:cNvSpPr>
            <a:spLocks noGrp="1" noChangeArrowheads="1"/>
          </p:cNvSpPr>
          <p:nvPr>
            <p:ph type="sldNum" sz="quarter" idx="5"/>
          </p:nvPr>
        </p:nvSpPr>
        <p:spPr>
          <a:noFill/>
        </p:spPr>
        <p:txBody>
          <a:bodyPr/>
          <a:lstStyle/>
          <a:p>
            <a:fld id="{1398B566-123B-4779-8D90-0366370E63B4}" type="slidenum">
              <a:rPr lang="x-none" smtClean="0"/>
              <a:pPr/>
              <a:t>39</a:t>
            </a:fld>
            <a:endParaRPr lang="en-US" dirty="0"/>
          </a:p>
        </p:txBody>
      </p:sp>
      <p:sp>
        <p:nvSpPr>
          <p:cNvPr id="103428" name="Rectangle 2"/>
          <p:cNvSpPr>
            <a:spLocks noGrp="1" noRot="1" noChangeAspect="1" noChangeArrowheads="1" noTextEdit="1"/>
          </p:cNvSpPr>
          <p:nvPr>
            <p:ph type="sldImg"/>
          </p:nvPr>
        </p:nvSpPr>
        <p:spPr>
          <a:ln/>
        </p:spPr>
      </p:sp>
      <p:sp>
        <p:nvSpPr>
          <p:cNvPr id="103429" name="Rectangle 3"/>
          <p:cNvSpPr>
            <a:spLocks noGrp="1" noChangeArrowheads="1"/>
          </p:cNvSpPr>
          <p:nvPr>
            <p:ph type="body" idx="1"/>
          </p:nvPr>
        </p:nvSpPr>
        <p:spPr>
          <a:noFill/>
          <a:ln/>
        </p:spPr>
        <p:txBody>
          <a:bodyPr/>
          <a:lstStyle/>
          <a:p>
            <a:r>
              <a:rPr lang="en-US" dirty="0"/>
              <a:t>In practice, most processors have two levels of caches, called the L1 and L2  caches.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a:noFill/>
        </p:spPr>
        <p:txBody>
          <a:bodyPr/>
          <a:lstStyle/>
          <a:p>
            <a:r>
              <a:rPr lang="en-US" dirty="0"/>
              <a:t>© 2003 Herlihy and Shavit</a:t>
            </a:r>
          </a:p>
        </p:txBody>
      </p:sp>
      <p:sp>
        <p:nvSpPr>
          <p:cNvPr id="104451" name="Rectangle 7"/>
          <p:cNvSpPr>
            <a:spLocks noGrp="1" noChangeArrowheads="1"/>
          </p:cNvSpPr>
          <p:nvPr>
            <p:ph type="sldNum" sz="quarter" idx="5"/>
          </p:nvPr>
        </p:nvSpPr>
        <p:spPr>
          <a:noFill/>
        </p:spPr>
        <p:txBody>
          <a:bodyPr/>
          <a:lstStyle/>
          <a:p>
            <a:fld id="{5E00DE35-57CD-489B-A686-23F94D1927AC}" type="slidenum">
              <a:rPr lang="x-none" smtClean="0"/>
              <a:pPr/>
              <a:t>40</a:t>
            </a:fld>
            <a:endParaRPr lang="en-US" dirty="0"/>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r>
              <a:rPr lang="en-US" dirty="0"/>
              <a:t>The L1 cache typically resides on the same chip as the processor, and takes one or two cycles to access.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a:noFill/>
        </p:spPr>
        <p:txBody>
          <a:bodyPr/>
          <a:lstStyle/>
          <a:p>
            <a:r>
              <a:rPr lang="en-US" dirty="0"/>
              <a:t>© 2003 Herlihy and Shavit</a:t>
            </a:r>
          </a:p>
        </p:txBody>
      </p:sp>
      <p:sp>
        <p:nvSpPr>
          <p:cNvPr id="105475" name="Rectangle 7"/>
          <p:cNvSpPr>
            <a:spLocks noGrp="1" noChangeArrowheads="1"/>
          </p:cNvSpPr>
          <p:nvPr>
            <p:ph type="sldNum" sz="quarter" idx="5"/>
          </p:nvPr>
        </p:nvSpPr>
        <p:spPr>
          <a:noFill/>
        </p:spPr>
        <p:txBody>
          <a:bodyPr/>
          <a:lstStyle/>
          <a:p>
            <a:fld id="{C37AE473-B439-4755-BC87-076A775F5FAD}" type="slidenum">
              <a:rPr lang="x-none" smtClean="0"/>
              <a:pPr/>
              <a:t>41</a:t>
            </a:fld>
            <a:endParaRPr lang="en-US" dirty="0"/>
          </a:p>
        </p:txBody>
      </p:sp>
      <p:sp>
        <p:nvSpPr>
          <p:cNvPr id="105476" name="Rectangle 2"/>
          <p:cNvSpPr>
            <a:spLocks noGrp="1" noRot="1" noChangeAspect="1" noChangeArrowheads="1" noTextEdit="1"/>
          </p:cNvSpPr>
          <p:nvPr>
            <p:ph type="sldImg"/>
          </p:nvPr>
        </p:nvSpPr>
        <p:spPr>
          <a:ln/>
        </p:spPr>
      </p:sp>
      <p:sp>
        <p:nvSpPr>
          <p:cNvPr id="105477" name="Rectangle 3"/>
          <p:cNvSpPr>
            <a:spLocks noGrp="1" noChangeArrowheads="1"/>
          </p:cNvSpPr>
          <p:nvPr>
            <p:ph type="body" idx="1"/>
          </p:nvPr>
        </p:nvSpPr>
        <p:spPr>
          <a:noFill/>
          <a:ln/>
        </p:spPr>
        <p:txBody>
          <a:bodyPr/>
          <a:lstStyle/>
          <a:p>
            <a:r>
              <a:rPr lang="en-US" dirty="0"/>
              <a:t>The L2 cache often resides off-chip, and takes tens of cycles to access. Of course, these times vary from platform to platform, and many multiprocessors have even more elaborate cache structures.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BFEB1E27-FABA-456A-B723-7622D2CA6472}" type="slidenum">
              <a:rPr lang="x-none" smtClean="0"/>
              <a:pPr/>
              <a:t>42</a:t>
            </a:fld>
            <a:endParaRPr lang="en-US" dirty="0"/>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r>
              <a:rPr lang="en-US" dirty="0"/>
              <a:t>If the processor doesn’t find what it wants in its cache, then we have a </a:t>
            </a:r>
            <a:r>
              <a:rPr lang="en-US" i="1" dirty="0"/>
              <a:t>cache miss</a:t>
            </a:r>
            <a:r>
              <a:rPr lang="en-US" dirty="0"/>
              <a:t>, which is very time-consuming. How well a synchronization protocol or concurrent algorithm performs is largely determined by its cache behavior: how many hits and misses.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7ADD0131-826D-49FC-B8DB-308C1716F8DA}" type="slidenum">
              <a:rPr lang="x-none" smtClean="0"/>
              <a:pPr/>
              <a:t>43</a:t>
            </a:fld>
            <a:endParaRPr lang="en-US" dirty="0"/>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p:spPr>
        <p:txBody>
          <a:bodyPr/>
          <a:lstStyle/>
          <a:p>
            <a:r>
              <a:rPr lang="en-US" dirty="0"/>
              <a:t>Real cache coherence protocols can be very complex. For example, modern multiprocessors have multi-level caches, where each processor has an on-chip \textit{level-one} (L1) cache, and clusters of processors share a \textit{level-two} (L2) cache. The L2 cache is on-chip in some modern architectures, and off chip in others, a detail that greatly changes the observed performance. We are going to avoid going into too much detail here because the basic principles don't depend on that level of detail.</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a:noFill/>
        </p:spPr>
        <p:txBody>
          <a:bodyPr/>
          <a:lstStyle/>
          <a:p>
            <a:r>
              <a:rPr lang="en-US" dirty="0"/>
              <a:t>© 2003 Herlihy and Shavit</a:t>
            </a:r>
          </a:p>
        </p:txBody>
      </p:sp>
      <p:sp>
        <p:nvSpPr>
          <p:cNvPr id="106499" name="Rectangle 7"/>
          <p:cNvSpPr>
            <a:spLocks noGrp="1" noChangeArrowheads="1"/>
          </p:cNvSpPr>
          <p:nvPr>
            <p:ph type="sldNum" sz="quarter" idx="5"/>
          </p:nvPr>
        </p:nvSpPr>
        <p:spPr>
          <a:noFill/>
        </p:spPr>
        <p:txBody>
          <a:bodyPr/>
          <a:lstStyle/>
          <a:p>
            <a:fld id="{7070C702-E103-47E1-81F2-5D2AE15F4ECA}" type="slidenum">
              <a:rPr lang="x-none" smtClean="0"/>
              <a:pPr/>
              <a:t>44</a:t>
            </a:fld>
            <a:endParaRPr lang="en-US" dirty="0"/>
          </a:p>
        </p:txBody>
      </p:sp>
      <p:sp>
        <p:nvSpPr>
          <p:cNvPr id="106500" name="Rectangle 2"/>
          <p:cNvSpPr>
            <a:spLocks noGrp="1" noRot="1" noChangeAspect="1" noChangeArrowheads="1" noTextEdit="1"/>
          </p:cNvSpPr>
          <p:nvPr>
            <p:ph type="sldImg"/>
          </p:nvPr>
        </p:nvSpPr>
        <p:spPr>
          <a:ln/>
        </p:spPr>
      </p:sp>
      <p:sp>
        <p:nvSpPr>
          <p:cNvPr id="106501" name="Rectangle 3"/>
          <p:cNvSpPr>
            <a:spLocks noGrp="1" noChangeArrowheads="1"/>
          </p:cNvSpPr>
          <p:nvPr>
            <p:ph type="body" idx="1"/>
          </p:nvPr>
        </p:nvSpPr>
        <p:spPr>
          <a:noFill/>
          <a:ln/>
        </p:spPr>
        <p:txBody>
          <a:bodyPr/>
          <a:lstStyle/>
          <a:p>
            <a:r>
              <a:rPr lang="en-US" dirty="0"/>
              <a:t>When a cache becomes full, it is necessary to evict a line, discarding it if it has not been modified, and writing it back to memory if it has. A replacement policy determines which cache line to replace. Most replacement policies try to evict the least recently used line.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a:noFill/>
        </p:spPr>
        <p:txBody>
          <a:bodyPr/>
          <a:lstStyle/>
          <a:p>
            <a:r>
              <a:rPr lang="en-US" dirty="0"/>
              <a:t>© 2003 Herlihy and Shavit</a:t>
            </a:r>
          </a:p>
        </p:txBody>
      </p:sp>
      <p:sp>
        <p:nvSpPr>
          <p:cNvPr id="107523" name="Rectangle 7"/>
          <p:cNvSpPr>
            <a:spLocks noGrp="1" noChangeArrowheads="1"/>
          </p:cNvSpPr>
          <p:nvPr>
            <p:ph type="sldNum" sz="quarter" idx="5"/>
          </p:nvPr>
        </p:nvSpPr>
        <p:spPr>
          <a:noFill/>
        </p:spPr>
        <p:txBody>
          <a:bodyPr/>
          <a:lstStyle/>
          <a:p>
            <a:fld id="{BC328C7E-F67E-4C3C-92D0-1EF84C5B5933}" type="slidenum">
              <a:rPr lang="x-none" smtClean="0"/>
              <a:pPr/>
              <a:t>45</a:t>
            </a:fld>
            <a:endParaRPr lang="en-US" dirty="0"/>
          </a:p>
        </p:txBody>
      </p:sp>
      <p:sp>
        <p:nvSpPr>
          <p:cNvPr id="107524" name="Rectangle 2"/>
          <p:cNvSpPr>
            <a:spLocks noGrp="1" noRot="1" noChangeAspect="1" noChangeArrowheads="1" noTextEdit="1"/>
          </p:cNvSpPr>
          <p:nvPr>
            <p:ph type="sldImg"/>
          </p:nvPr>
        </p:nvSpPr>
        <p:spPr>
          <a:ln/>
        </p:spPr>
      </p:sp>
      <p:sp>
        <p:nvSpPr>
          <p:cNvPr id="10752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a:noFill/>
        </p:spPr>
        <p:txBody>
          <a:bodyPr/>
          <a:lstStyle/>
          <a:p>
            <a:r>
              <a:rPr lang="en-US" dirty="0"/>
              <a:t>© 2003 Herlihy and Shavit</a:t>
            </a:r>
          </a:p>
        </p:txBody>
      </p:sp>
      <p:sp>
        <p:nvSpPr>
          <p:cNvPr id="108547" name="Rectangle 7"/>
          <p:cNvSpPr>
            <a:spLocks noGrp="1" noChangeArrowheads="1"/>
          </p:cNvSpPr>
          <p:nvPr>
            <p:ph type="sldNum" sz="quarter" idx="5"/>
          </p:nvPr>
        </p:nvSpPr>
        <p:spPr>
          <a:noFill/>
        </p:spPr>
        <p:txBody>
          <a:bodyPr/>
          <a:lstStyle/>
          <a:p>
            <a:fld id="{3D5BDD3B-584C-4233-94B1-59A845B1BE1A}" type="slidenum">
              <a:rPr lang="x-none" smtClean="0"/>
              <a:pPr/>
              <a:t>46</a:t>
            </a:fld>
            <a:endParaRPr lang="en-US" dirty="0"/>
          </a:p>
        </p:txBody>
      </p:sp>
      <p:sp>
        <p:nvSpPr>
          <p:cNvPr id="108548" name="Rectangle 2"/>
          <p:cNvSpPr>
            <a:spLocks noGrp="1" noRot="1" noChangeAspect="1" noChangeArrowheads="1" noTextEdit="1"/>
          </p:cNvSpPr>
          <p:nvPr>
            <p:ph type="sldImg"/>
          </p:nvPr>
        </p:nvSpPr>
        <p:spPr>
          <a:ln/>
        </p:spPr>
      </p:sp>
      <p:sp>
        <p:nvSpPr>
          <p:cNvPr id="10854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hdr" sz="quarter"/>
          </p:nvPr>
        </p:nvSpPr>
        <p:spPr>
          <a:noFill/>
        </p:spPr>
        <p:txBody>
          <a:bodyPr/>
          <a:lstStyle/>
          <a:p>
            <a:r>
              <a:rPr lang="en-US" dirty="0"/>
              <a:t>© 2003 Herlihy and Shavit</a:t>
            </a:r>
          </a:p>
        </p:txBody>
      </p:sp>
      <p:sp>
        <p:nvSpPr>
          <p:cNvPr id="109571" name="Rectangle 7"/>
          <p:cNvSpPr>
            <a:spLocks noGrp="1" noChangeArrowheads="1"/>
          </p:cNvSpPr>
          <p:nvPr>
            <p:ph type="sldNum" sz="quarter" idx="5"/>
          </p:nvPr>
        </p:nvSpPr>
        <p:spPr>
          <a:noFill/>
        </p:spPr>
        <p:txBody>
          <a:bodyPr/>
          <a:lstStyle/>
          <a:p>
            <a:fld id="{95AD3618-C76C-4405-846E-2EFDD2D74024}" type="slidenum">
              <a:rPr lang="x-none" smtClean="0"/>
              <a:pPr/>
              <a:t>47</a:t>
            </a:fld>
            <a:endParaRPr lang="en-US" dirty="0"/>
          </a:p>
        </p:txBody>
      </p:sp>
      <p:sp>
        <p:nvSpPr>
          <p:cNvPr id="109572" name="Rectangle 2"/>
          <p:cNvSpPr>
            <a:spLocks noGrp="1" noRot="1" noChangeAspect="1" noChangeArrowheads="1" noTextEdit="1"/>
          </p:cNvSpPr>
          <p:nvPr>
            <p:ph type="sldImg"/>
          </p:nvPr>
        </p:nvSpPr>
        <p:spPr>
          <a:ln/>
        </p:spPr>
      </p:sp>
      <p:sp>
        <p:nvSpPr>
          <p:cNvPr id="10957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a:noFill/>
        </p:spPr>
        <p:txBody>
          <a:bodyPr/>
          <a:lstStyle/>
          <a:p>
            <a:r>
              <a:rPr lang="en-US" dirty="0"/>
              <a:t>© 2003 Herlihy and Shavit</a:t>
            </a:r>
          </a:p>
        </p:txBody>
      </p:sp>
      <p:sp>
        <p:nvSpPr>
          <p:cNvPr id="111619" name="Rectangle 7"/>
          <p:cNvSpPr>
            <a:spLocks noGrp="1" noChangeArrowheads="1"/>
          </p:cNvSpPr>
          <p:nvPr>
            <p:ph type="sldNum" sz="quarter" idx="5"/>
          </p:nvPr>
        </p:nvSpPr>
        <p:spPr>
          <a:noFill/>
        </p:spPr>
        <p:txBody>
          <a:bodyPr/>
          <a:lstStyle/>
          <a:p>
            <a:fld id="{3DB7BF33-F490-4493-AAD3-5CF43DB546F0}" type="slidenum">
              <a:rPr lang="x-none" smtClean="0"/>
              <a:pPr/>
              <a:t>48</a:t>
            </a:fld>
            <a:endParaRPr lang="en-US" dirty="0"/>
          </a:p>
        </p:txBody>
      </p:sp>
      <p:sp>
        <p:nvSpPr>
          <p:cNvPr id="111620" name="Rectangle 2"/>
          <p:cNvSpPr>
            <a:spLocks noGrp="1" noRot="1" noChangeAspect="1" noChangeArrowheads="1" noTextEdit="1"/>
          </p:cNvSpPr>
          <p:nvPr>
            <p:ph type="sldImg"/>
          </p:nvPr>
        </p:nvSpPr>
        <p:spPr>
          <a:ln/>
        </p:spPr>
      </p:sp>
      <p:sp>
        <p:nvSpPr>
          <p:cNvPr id="11162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a:noFill/>
        </p:spPr>
        <p:txBody>
          <a:bodyPr/>
          <a:lstStyle/>
          <a:p>
            <a:r>
              <a:rPr lang="en-US" dirty="0"/>
              <a:t>© 2003 Herlihy and Shavit</a:t>
            </a:r>
          </a:p>
        </p:txBody>
      </p:sp>
      <p:sp>
        <p:nvSpPr>
          <p:cNvPr id="115715" name="Rectangle 7"/>
          <p:cNvSpPr>
            <a:spLocks noGrp="1" noChangeArrowheads="1"/>
          </p:cNvSpPr>
          <p:nvPr>
            <p:ph type="sldNum" sz="quarter" idx="5"/>
          </p:nvPr>
        </p:nvSpPr>
        <p:spPr>
          <a:noFill/>
        </p:spPr>
        <p:txBody>
          <a:bodyPr/>
          <a:lstStyle/>
          <a:p>
            <a:fld id="{DF2A1FD8-F4D3-410B-9E9B-D9C5E595348C}" type="slidenum">
              <a:rPr lang="x-none" smtClean="0"/>
              <a:pPr/>
              <a:t>49</a:t>
            </a:fld>
            <a:endParaRPr lang="en-US" dirty="0"/>
          </a:p>
        </p:txBody>
      </p:sp>
      <p:sp>
        <p:nvSpPr>
          <p:cNvPr id="115716" name="Rectangle 2"/>
          <p:cNvSpPr>
            <a:spLocks noGrp="1" noRot="1" noChangeAspect="1" noChangeArrowheads="1" noTextEdit="1"/>
          </p:cNvSpPr>
          <p:nvPr>
            <p:ph type="sldImg"/>
          </p:nvPr>
        </p:nvSpPr>
        <p:spPr>
          <a:ln/>
        </p:spPr>
      </p:sp>
      <p:sp>
        <p:nvSpPr>
          <p:cNvPr id="115717" name="Rectangle 3"/>
          <p:cNvSpPr>
            <a:spLocks noGrp="1" noChangeArrowheads="1"/>
          </p:cNvSpPr>
          <p:nvPr>
            <p:ph type="body" idx="1"/>
          </p:nvPr>
        </p:nvSpPr>
        <p:spPr>
          <a:noFill/>
          <a:ln/>
        </p:spPr>
        <p:txBody>
          <a:bodyPr/>
          <a:lstStyle/>
          <a:p>
            <a:r>
              <a:rPr lang="en-US" dirty="0"/>
              <a:t>Finally, the cache line may be invalid, meaning that the cached value is no longer meaningful (perhaps because some other processor updated it).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a:noFill/>
        </p:spPr>
        <p:txBody>
          <a:bodyPr/>
          <a:lstStyle/>
          <a:p>
            <a:r>
              <a:rPr lang="en-US" dirty="0"/>
              <a:t>© 2003 Herlihy and Shavit</a:t>
            </a:r>
          </a:p>
        </p:txBody>
      </p:sp>
      <p:sp>
        <p:nvSpPr>
          <p:cNvPr id="116739" name="Rectangle 7"/>
          <p:cNvSpPr>
            <a:spLocks noGrp="1" noChangeArrowheads="1"/>
          </p:cNvSpPr>
          <p:nvPr>
            <p:ph type="sldNum" sz="quarter" idx="5"/>
          </p:nvPr>
        </p:nvSpPr>
        <p:spPr>
          <a:noFill/>
        </p:spPr>
        <p:txBody>
          <a:bodyPr/>
          <a:lstStyle/>
          <a:p>
            <a:fld id="{3AF98E3A-F0A7-4AF6-9078-6C6C63978550}" type="slidenum">
              <a:rPr lang="x-none" smtClean="0"/>
              <a:pPr/>
              <a:t>50</a:t>
            </a:fld>
            <a:endParaRPr lang="en-US" dirty="0"/>
          </a:p>
        </p:txBody>
      </p:sp>
      <p:sp>
        <p:nvSpPr>
          <p:cNvPr id="116740" name="Rectangle 2"/>
          <p:cNvSpPr>
            <a:spLocks noGrp="1" noRot="1" noChangeAspect="1" noChangeArrowheads="1" noTextEdit="1"/>
          </p:cNvSpPr>
          <p:nvPr>
            <p:ph type="sldImg"/>
          </p:nvPr>
        </p:nvSpPr>
        <p:spPr>
          <a:xfrm>
            <a:off x="1143000" y="685800"/>
            <a:ext cx="4572000" cy="3429000"/>
          </a:xfrm>
          <a:ln/>
        </p:spPr>
      </p:sp>
      <p:sp>
        <p:nvSpPr>
          <p:cNvPr id="116741" name="Rectangle 3"/>
          <p:cNvSpPr>
            <a:spLocks noGrp="1" noChangeArrowheads="1"/>
          </p:cNvSpPr>
          <p:nvPr>
            <p:ph type="body" idx="1"/>
          </p:nvPr>
        </p:nvSpPr>
        <p:spPr>
          <a:xfrm>
            <a:off x="913991" y="4342939"/>
            <a:ext cx="5030018" cy="4114587"/>
          </a:xfrm>
          <a:noFill/>
          <a:ln/>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hdr" sz="quarter"/>
          </p:nvPr>
        </p:nvSpPr>
        <p:spPr>
          <a:noFill/>
        </p:spPr>
        <p:txBody>
          <a:bodyPr/>
          <a:lstStyle/>
          <a:p>
            <a:r>
              <a:rPr lang="en-US" dirty="0"/>
              <a:t>© 2003 Herlihy and Shavit</a:t>
            </a:r>
          </a:p>
        </p:txBody>
      </p:sp>
      <p:sp>
        <p:nvSpPr>
          <p:cNvPr id="117763" name="Rectangle 7"/>
          <p:cNvSpPr>
            <a:spLocks noGrp="1" noChangeArrowheads="1"/>
          </p:cNvSpPr>
          <p:nvPr>
            <p:ph type="sldNum" sz="quarter" idx="5"/>
          </p:nvPr>
        </p:nvSpPr>
        <p:spPr>
          <a:noFill/>
        </p:spPr>
        <p:txBody>
          <a:bodyPr/>
          <a:lstStyle/>
          <a:p>
            <a:fld id="{EF32B5F6-7C22-494C-9242-14B9821150AB}" type="slidenum">
              <a:rPr lang="x-none" smtClean="0"/>
              <a:pPr/>
              <a:t>51</a:t>
            </a:fld>
            <a:endParaRPr lang="en-US" dirty="0"/>
          </a:p>
        </p:txBody>
      </p:sp>
      <p:sp>
        <p:nvSpPr>
          <p:cNvPr id="117764" name="Rectangle 2"/>
          <p:cNvSpPr>
            <a:spLocks noGrp="1" noRot="1" noChangeAspect="1" noChangeArrowheads="1" noTextEdit="1"/>
          </p:cNvSpPr>
          <p:nvPr>
            <p:ph type="sldImg"/>
          </p:nvPr>
        </p:nvSpPr>
        <p:spPr>
          <a:xfrm>
            <a:off x="1143000" y="685800"/>
            <a:ext cx="4572000" cy="3429000"/>
          </a:xfrm>
          <a:ln/>
        </p:spPr>
      </p:sp>
      <p:sp>
        <p:nvSpPr>
          <p:cNvPr id="117765" name="Rectangle 3"/>
          <p:cNvSpPr>
            <a:spLocks noGrp="1" noChangeArrowheads="1"/>
          </p:cNvSpPr>
          <p:nvPr>
            <p:ph type="body" idx="1"/>
          </p:nvPr>
        </p:nvSpPr>
        <p:spPr>
          <a:xfrm>
            <a:off x="913991" y="4342939"/>
            <a:ext cx="5030018" cy="4114587"/>
          </a:xfrm>
          <a:noFill/>
          <a:ln/>
        </p:spPr>
        <p:txBody>
          <a:bodyPr/>
          <a:lstStyle/>
          <a:p>
            <a:r>
              <a:rPr lang="en-US" dirty="0"/>
              <a:t>When a processor loads a data value x, it broadcasts the request on the bus. The memory controller picks up the message and sends the data back. The processor marks the cache line as exclusive.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hdr" sz="quarter"/>
          </p:nvPr>
        </p:nvSpPr>
        <p:spPr>
          <a:noFill/>
        </p:spPr>
        <p:txBody>
          <a:bodyPr/>
          <a:lstStyle/>
          <a:p>
            <a:r>
              <a:rPr lang="en-US" dirty="0"/>
              <a:t>© 2003 Herlihy and Shavit</a:t>
            </a:r>
          </a:p>
        </p:txBody>
      </p:sp>
      <p:sp>
        <p:nvSpPr>
          <p:cNvPr id="118787" name="Rectangle 7"/>
          <p:cNvSpPr>
            <a:spLocks noGrp="1" noChangeArrowheads="1"/>
          </p:cNvSpPr>
          <p:nvPr>
            <p:ph type="sldNum" sz="quarter" idx="5"/>
          </p:nvPr>
        </p:nvSpPr>
        <p:spPr>
          <a:noFill/>
        </p:spPr>
        <p:txBody>
          <a:bodyPr/>
          <a:lstStyle/>
          <a:p>
            <a:fld id="{C18D5CA3-6119-4DB3-82F5-6C303CF8109E}" type="slidenum">
              <a:rPr lang="x-none" smtClean="0"/>
              <a:pPr/>
              <a:t>52</a:t>
            </a:fld>
            <a:endParaRPr lang="en-US" dirty="0"/>
          </a:p>
        </p:txBody>
      </p:sp>
      <p:sp>
        <p:nvSpPr>
          <p:cNvPr id="118788" name="Rectangle 2"/>
          <p:cNvSpPr>
            <a:spLocks noGrp="1" noRot="1" noChangeAspect="1" noChangeArrowheads="1" noTextEdit="1"/>
          </p:cNvSpPr>
          <p:nvPr>
            <p:ph type="sldImg"/>
          </p:nvPr>
        </p:nvSpPr>
        <p:spPr>
          <a:xfrm>
            <a:off x="1143000" y="685800"/>
            <a:ext cx="4572000" cy="3429000"/>
          </a:xfrm>
          <a:ln/>
        </p:spPr>
      </p:sp>
      <p:sp>
        <p:nvSpPr>
          <p:cNvPr id="118789" name="Rectangle 3"/>
          <p:cNvSpPr>
            <a:spLocks noGrp="1" noChangeArrowheads="1"/>
          </p:cNvSpPr>
          <p:nvPr>
            <p:ph type="body" idx="1"/>
          </p:nvPr>
        </p:nvSpPr>
        <p:spPr>
          <a:xfrm>
            <a:off x="913991" y="4342939"/>
            <a:ext cx="5030018" cy="4114587"/>
          </a:xfrm>
          <a:noFill/>
          <a:ln/>
        </p:spPr>
        <p:txBody>
          <a:bodyPr/>
          <a:lstStyle/>
          <a:p>
            <a:r>
              <a:rPr lang="en-US" dirty="0"/>
              <a:t>Now a second processor wants to load the same address, so it broadcasts a request.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hdr" sz="quarter"/>
          </p:nvPr>
        </p:nvSpPr>
        <p:spPr>
          <a:noFill/>
        </p:spPr>
        <p:txBody>
          <a:bodyPr/>
          <a:lstStyle/>
          <a:p>
            <a:r>
              <a:rPr lang="en-US" dirty="0"/>
              <a:t>© 2003 Herlihy and Shavit</a:t>
            </a:r>
          </a:p>
        </p:txBody>
      </p:sp>
      <p:sp>
        <p:nvSpPr>
          <p:cNvPr id="119811" name="Rectangle 7"/>
          <p:cNvSpPr>
            <a:spLocks noGrp="1" noChangeArrowheads="1"/>
          </p:cNvSpPr>
          <p:nvPr>
            <p:ph type="sldNum" sz="quarter" idx="5"/>
          </p:nvPr>
        </p:nvSpPr>
        <p:spPr>
          <a:noFill/>
        </p:spPr>
        <p:txBody>
          <a:bodyPr/>
          <a:lstStyle/>
          <a:p>
            <a:fld id="{D79F4B19-6802-4669-A36E-396E71C77674}" type="slidenum">
              <a:rPr lang="x-none" smtClean="0"/>
              <a:pPr/>
              <a:t>53</a:t>
            </a:fld>
            <a:endParaRPr lang="en-US" dirty="0"/>
          </a:p>
        </p:txBody>
      </p:sp>
      <p:sp>
        <p:nvSpPr>
          <p:cNvPr id="119812" name="Rectangle 2"/>
          <p:cNvSpPr>
            <a:spLocks noGrp="1" noRot="1" noChangeAspect="1" noChangeArrowheads="1" noTextEdit="1"/>
          </p:cNvSpPr>
          <p:nvPr>
            <p:ph type="sldImg"/>
          </p:nvPr>
        </p:nvSpPr>
        <p:spPr>
          <a:xfrm>
            <a:off x="1143000" y="685800"/>
            <a:ext cx="4572000" cy="3429000"/>
          </a:xfrm>
          <a:ln/>
        </p:spPr>
      </p:sp>
      <p:sp>
        <p:nvSpPr>
          <p:cNvPr id="119813" name="Rectangle 3"/>
          <p:cNvSpPr>
            <a:spLocks noGrp="1" noChangeArrowheads="1"/>
          </p:cNvSpPr>
          <p:nvPr>
            <p:ph type="body" idx="1"/>
          </p:nvPr>
        </p:nvSpPr>
        <p:spPr>
          <a:xfrm>
            <a:off x="913991" y="4342939"/>
            <a:ext cx="5030018" cy="4114587"/>
          </a:xfrm>
          <a:noFill/>
          <a:ln/>
        </p:spPr>
        <p:txBody>
          <a:bodyPr/>
          <a:lstStyle/>
          <a:p>
            <a:r>
              <a:rPr lang="en-US" dirty="0"/>
              <a:t>When the second processor asks for x, the first one, who is </a:t>
            </a:r>
            <a:r>
              <a:rPr lang="en-US" b="1" dirty="0"/>
              <a:t>snooping</a:t>
            </a:r>
            <a:r>
              <a:rPr lang="en-US" dirty="0"/>
              <a:t> on the bus, responds with the data. (It can respond faster than the memory). Both  processors mark that cache line as shared.</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a:noFill/>
        </p:spPr>
        <p:txBody>
          <a:bodyPr/>
          <a:lstStyle/>
          <a:p>
            <a:r>
              <a:rPr lang="en-US" dirty="0"/>
              <a:t>© 2003 Herlihy and Shavit</a:t>
            </a:r>
          </a:p>
        </p:txBody>
      </p:sp>
      <p:sp>
        <p:nvSpPr>
          <p:cNvPr id="120835" name="Rectangle 7"/>
          <p:cNvSpPr>
            <a:spLocks noGrp="1" noChangeArrowheads="1"/>
          </p:cNvSpPr>
          <p:nvPr>
            <p:ph type="sldNum" sz="quarter" idx="5"/>
          </p:nvPr>
        </p:nvSpPr>
        <p:spPr>
          <a:noFill/>
        </p:spPr>
        <p:txBody>
          <a:bodyPr/>
          <a:lstStyle/>
          <a:p>
            <a:fld id="{9B2A7D18-3E77-49D4-ACDF-2863DFDF7C65}" type="slidenum">
              <a:rPr lang="x-none" smtClean="0"/>
              <a:pPr/>
              <a:t>54</a:t>
            </a:fld>
            <a:endParaRPr lang="en-US" dirty="0"/>
          </a:p>
        </p:txBody>
      </p:sp>
      <p:sp>
        <p:nvSpPr>
          <p:cNvPr id="120836" name="Rectangle 2"/>
          <p:cNvSpPr>
            <a:spLocks noGrp="1" noRot="1" noChangeAspect="1" noChangeArrowheads="1" noTextEdit="1"/>
          </p:cNvSpPr>
          <p:nvPr>
            <p:ph type="sldImg"/>
          </p:nvPr>
        </p:nvSpPr>
        <p:spPr>
          <a:xfrm>
            <a:off x="1143000" y="685800"/>
            <a:ext cx="4572000" cy="3429000"/>
          </a:xfrm>
          <a:ln/>
        </p:spPr>
      </p:sp>
      <p:sp>
        <p:nvSpPr>
          <p:cNvPr id="120837" name="Rectangle 3"/>
          <p:cNvSpPr>
            <a:spLocks noGrp="1" noChangeArrowheads="1"/>
          </p:cNvSpPr>
          <p:nvPr>
            <p:ph type="body" idx="1"/>
          </p:nvPr>
        </p:nvSpPr>
        <p:spPr>
          <a:xfrm>
            <a:off x="913991" y="4342939"/>
            <a:ext cx="5030018" cy="4114587"/>
          </a:xfrm>
          <a:noFill/>
          <a:ln/>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a:noFill/>
        </p:spPr>
        <p:txBody>
          <a:bodyPr/>
          <a:lstStyle/>
          <a:p>
            <a:r>
              <a:rPr lang="en-US" dirty="0"/>
              <a:t>© 2003 Herlihy and Shavit</a:t>
            </a:r>
          </a:p>
        </p:txBody>
      </p:sp>
      <p:sp>
        <p:nvSpPr>
          <p:cNvPr id="121859" name="Rectangle 7"/>
          <p:cNvSpPr>
            <a:spLocks noGrp="1" noChangeArrowheads="1"/>
          </p:cNvSpPr>
          <p:nvPr>
            <p:ph type="sldNum" sz="quarter" idx="5"/>
          </p:nvPr>
        </p:nvSpPr>
        <p:spPr>
          <a:noFill/>
        </p:spPr>
        <p:txBody>
          <a:bodyPr/>
          <a:lstStyle/>
          <a:p>
            <a:fld id="{86254A40-A981-4F3B-8544-6868596AEAA3}" type="slidenum">
              <a:rPr lang="x-none" smtClean="0"/>
              <a:pPr/>
              <a:t>55</a:t>
            </a:fld>
            <a:endParaRPr lang="en-US" dirty="0"/>
          </a:p>
        </p:txBody>
      </p:sp>
      <p:sp>
        <p:nvSpPr>
          <p:cNvPr id="121860" name="Rectangle 2"/>
          <p:cNvSpPr>
            <a:spLocks noGrp="1" noRot="1" noChangeAspect="1" noChangeArrowheads="1" noTextEdit="1"/>
          </p:cNvSpPr>
          <p:nvPr>
            <p:ph type="sldImg"/>
          </p:nvPr>
        </p:nvSpPr>
        <p:spPr>
          <a:xfrm>
            <a:off x="1143000" y="685800"/>
            <a:ext cx="4572000" cy="3429000"/>
          </a:xfrm>
          <a:ln/>
        </p:spPr>
      </p:sp>
      <p:sp>
        <p:nvSpPr>
          <p:cNvPr id="121861" name="Rectangle 3"/>
          <p:cNvSpPr>
            <a:spLocks noGrp="1" noChangeArrowheads="1"/>
          </p:cNvSpPr>
          <p:nvPr>
            <p:ph type="body" idx="1"/>
          </p:nvPr>
        </p:nvSpPr>
        <p:spPr>
          <a:xfrm>
            <a:off x="913991" y="4342939"/>
            <a:ext cx="5030018" cy="4114587"/>
          </a:xfrm>
          <a:noFill/>
          <a:ln/>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a:noFill/>
        </p:spPr>
        <p:txBody>
          <a:bodyPr/>
          <a:lstStyle/>
          <a:p>
            <a:r>
              <a:rPr lang="en-US" dirty="0"/>
              <a:t>© 2003 Herlihy and Shavit</a:t>
            </a:r>
          </a:p>
        </p:txBody>
      </p:sp>
      <p:sp>
        <p:nvSpPr>
          <p:cNvPr id="122883" name="Rectangle 7"/>
          <p:cNvSpPr>
            <a:spLocks noGrp="1" noChangeArrowheads="1"/>
          </p:cNvSpPr>
          <p:nvPr>
            <p:ph type="sldNum" sz="quarter" idx="5"/>
          </p:nvPr>
        </p:nvSpPr>
        <p:spPr>
          <a:noFill/>
        </p:spPr>
        <p:txBody>
          <a:bodyPr/>
          <a:lstStyle/>
          <a:p>
            <a:fld id="{C6F22929-6520-489E-8BB8-F7204D116D84}" type="slidenum">
              <a:rPr lang="x-none" smtClean="0"/>
              <a:pPr/>
              <a:t>56</a:t>
            </a:fld>
            <a:endParaRPr lang="en-US" dirty="0"/>
          </a:p>
        </p:txBody>
      </p:sp>
      <p:sp>
        <p:nvSpPr>
          <p:cNvPr id="122884" name="Rectangle 2"/>
          <p:cNvSpPr>
            <a:spLocks noGrp="1" noRot="1" noChangeAspect="1" noChangeArrowheads="1" noTextEdit="1"/>
          </p:cNvSpPr>
          <p:nvPr>
            <p:ph type="sldImg"/>
          </p:nvPr>
        </p:nvSpPr>
        <p:spPr>
          <a:xfrm>
            <a:off x="1143000" y="685800"/>
            <a:ext cx="4572000" cy="3429000"/>
          </a:xfrm>
          <a:ln/>
        </p:spPr>
      </p:sp>
      <p:sp>
        <p:nvSpPr>
          <p:cNvPr id="122885" name="Rectangle 3"/>
          <p:cNvSpPr>
            <a:spLocks noGrp="1" noChangeArrowheads="1"/>
          </p:cNvSpPr>
          <p:nvPr>
            <p:ph type="body" idx="1"/>
          </p:nvPr>
        </p:nvSpPr>
        <p:spPr>
          <a:xfrm>
            <a:off x="913991" y="4342939"/>
            <a:ext cx="5030018" cy="4114587"/>
          </a:xfrm>
          <a:noFill/>
          <a:ln/>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a:noFill/>
        </p:spPr>
        <p:txBody>
          <a:bodyPr/>
          <a:lstStyle/>
          <a:p>
            <a:r>
              <a:rPr lang="en-US" dirty="0"/>
              <a:t>© 2003 Herlihy and Shavit</a:t>
            </a:r>
          </a:p>
        </p:txBody>
      </p:sp>
      <p:sp>
        <p:nvSpPr>
          <p:cNvPr id="124931" name="Rectangle 7"/>
          <p:cNvSpPr>
            <a:spLocks noGrp="1" noChangeArrowheads="1"/>
          </p:cNvSpPr>
          <p:nvPr>
            <p:ph type="sldNum" sz="quarter" idx="5"/>
          </p:nvPr>
        </p:nvSpPr>
        <p:spPr>
          <a:noFill/>
        </p:spPr>
        <p:txBody>
          <a:bodyPr/>
          <a:lstStyle/>
          <a:p>
            <a:fld id="{F1D1364A-C6BC-4BF2-B72B-BC9439BB2482}" type="slidenum">
              <a:rPr lang="x-none" smtClean="0"/>
              <a:pPr/>
              <a:t>57</a:t>
            </a:fld>
            <a:endParaRPr lang="en-US" dirty="0"/>
          </a:p>
        </p:txBody>
      </p:sp>
      <p:sp>
        <p:nvSpPr>
          <p:cNvPr id="124932" name="Rectangle 2"/>
          <p:cNvSpPr>
            <a:spLocks noGrp="1" noRot="1" noChangeAspect="1" noChangeArrowheads="1" noTextEdit="1"/>
          </p:cNvSpPr>
          <p:nvPr>
            <p:ph type="sldImg"/>
          </p:nvPr>
        </p:nvSpPr>
        <p:spPr>
          <a:xfrm>
            <a:off x="1143000" y="685800"/>
            <a:ext cx="4572000" cy="3429000"/>
          </a:xfrm>
          <a:ln/>
        </p:spPr>
      </p:sp>
      <p:sp>
        <p:nvSpPr>
          <p:cNvPr id="124933" name="Rectangle 3"/>
          <p:cNvSpPr>
            <a:spLocks noGrp="1" noChangeArrowheads="1"/>
          </p:cNvSpPr>
          <p:nvPr>
            <p:ph type="body" idx="1"/>
          </p:nvPr>
        </p:nvSpPr>
        <p:spPr>
          <a:xfrm>
            <a:off x="913991" y="4342939"/>
            <a:ext cx="5030018" cy="4114587"/>
          </a:xfrm>
          <a:noFill/>
          <a:ln/>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a:noFill/>
        </p:spPr>
        <p:txBody>
          <a:bodyPr/>
          <a:lstStyle/>
          <a:p>
            <a:r>
              <a:rPr lang="en-US" dirty="0"/>
              <a:t>© 2003 Herlihy and Shavit</a:t>
            </a:r>
          </a:p>
        </p:txBody>
      </p:sp>
      <p:sp>
        <p:nvSpPr>
          <p:cNvPr id="125955" name="Rectangle 7"/>
          <p:cNvSpPr>
            <a:spLocks noGrp="1" noChangeArrowheads="1"/>
          </p:cNvSpPr>
          <p:nvPr>
            <p:ph type="sldNum" sz="quarter" idx="5"/>
          </p:nvPr>
        </p:nvSpPr>
        <p:spPr>
          <a:noFill/>
        </p:spPr>
        <p:txBody>
          <a:bodyPr/>
          <a:lstStyle/>
          <a:p>
            <a:fld id="{22AA89DF-26D2-4971-9DDE-140B7481F978}" type="slidenum">
              <a:rPr lang="x-none" smtClean="0"/>
              <a:pPr/>
              <a:t>58</a:t>
            </a:fld>
            <a:endParaRPr lang="en-US" dirty="0"/>
          </a:p>
        </p:txBody>
      </p:sp>
      <p:sp>
        <p:nvSpPr>
          <p:cNvPr id="125956" name="Rectangle 2"/>
          <p:cNvSpPr>
            <a:spLocks noGrp="1" noRot="1" noChangeAspect="1" noChangeArrowheads="1" noTextEdit="1"/>
          </p:cNvSpPr>
          <p:nvPr>
            <p:ph type="sldImg"/>
          </p:nvPr>
        </p:nvSpPr>
        <p:spPr>
          <a:xfrm>
            <a:off x="1143000" y="685800"/>
            <a:ext cx="4572000" cy="3429000"/>
          </a:xfrm>
          <a:ln/>
        </p:spPr>
      </p:sp>
      <p:sp>
        <p:nvSpPr>
          <p:cNvPr id="125957" name="Rectangle 3"/>
          <p:cNvSpPr>
            <a:spLocks noGrp="1" noChangeArrowheads="1"/>
          </p:cNvSpPr>
          <p:nvPr>
            <p:ph type="body" idx="1"/>
          </p:nvPr>
        </p:nvSpPr>
        <p:spPr>
          <a:xfrm>
            <a:off x="913991" y="4342939"/>
            <a:ext cx="5030018" cy="4114587"/>
          </a:xfrm>
          <a:noFill/>
          <a:ln/>
        </p:spPr>
        <p:txBody>
          <a:bodyPr/>
          <a:lstStyle/>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BA6034B3-793D-4AAA-937E-FB2FF472AEB4}" type="slidenum">
              <a:rPr lang="x-none" smtClean="0"/>
              <a:pPr/>
              <a:t>59</a:t>
            </a:fld>
            <a:endParaRPr lang="en-US" dirty="0"/>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r>
              <a:rPr lang="en-US" dirty="0"/>
              <a:t>From this point on, the red processor can update that data value without causing any bus traffic, because it knows that it has the only cached copy. This is much more efficient than a write-through cache because it produces much less bus traffic.</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BA6034B3-793D-4AAA-937E-FB2FF472AEB4}" type="slidenum">
              <a:rPr lang="x-none" smtClean="0"/>
              <a:pPr/>
              <a:t>60</a:t>
            </a:fld>
            <a:endParaRPr lang="en-US" dirty="0"/>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r>
              <a:rPr lang="en-US" dirty="0"/>
              <a:t>From this point on, the red processor can update that data value without causing any bus traffic, because it knows that it has the only cached copy. This is much more efficient than a write-through cache because it produces much less bus traffic.</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3C5A4BA4-0D68-4647-AB3F-BD83BCCB99CD}" type="slidenum">
              <a:rPr lang="x-none" smtClean="0"/>
              <a:pPr/>
              <a:t>61</a:t>
            </a:fld>
            <a:endParaRPr lang="en-US" dirty="0"/>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p:spPr>
        <p:txBody>
          <a:bodyPr/>
          <a:lstStyle/>
          <a:p>
            <a:r>
              <a:rPr lang="en-US" dirty="0"/>
              <a:t>Finally, there is no need to update memory until the processor wants to use that cache space for something else. Any other processor that asks for the data will get it from the red processor.</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1469F8BB-5932-4AB2-AF36-8F50A5BA1EB4}" type="slidenum">
              <a:rPr lang="x-none" smtClean="0"/>
              <a:pPr/>
              <a:t>62</a:t>
            </a:fld>
            <a:endParaRPr lang="en-US" dirty="0"/>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p:spPr>
        <p:txBody>
          <a:bodyPr/>
          <a:lstStyle/>
          <a:p>
            <a:r>
              <a:rPr lang="en-US" dirty="0"/>
              <a:t>Note that optimizing a spin lock is not a simple question, because we have to figure out exactly what we want to optimize: whether it’s the bus bandwidth used by spinning threads, the latency of lock acquisition or release, or whether we mostly care about uncontended locks.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E8314AE3-0ABD-4CA2-AFEB-069F71359DCE}" type="slidenum">
              <a:rPr lang="x-none" smtClean="0"/>
              <a:pPr/>
              <a:t>63</a:t>
            </a:fld>
            <a:endParaRPr lang="en-US" dirty="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p:spPr>
        <p:txBody>
          <a:bodyPr/>
          <a:lstStyle/>
          <a:p>
            <a:r>
              <a:rPr lang="en-US" dirty="0"/>
              <a:t>We now consider how the simple test-and-set algorithm performs using a bus-based write-back cache (the most common case in practice). Each test-and-set call goes over the bus, and since all of the waiting threads are continually using the bus, all threads, even those not waiting for the lock, must wait to use the bus for each memory access. Even worse, the test-and-set call invalidates all cached copies of the lock, so every spinning thread encounters a cache miss almost every time, and has to use the bus to fetch the new, but unchanged value. Adding insult to injury, when the thread holding the lock tries to release it, it may be delayed waiting to use the bus that is monopolized by the spinners. We now understand why the TAS lock performs so poorly.</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p>
            <a:fld id="{FF498677-8B6F-4623-81B8-10AD04102044}" type="slidenum">
              <a:rPr lang="x-none" smtClean="0"/>
              <a:pPr/>
              <a:t>64</a:t>
            </a:fld>
            <a:endParaRPr lang="en-US" dirty="0"/>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p:spPr>
        <p:txBody>
          <a:bodyPr/>
          <a:lstStyle/>
          <a:p>
            <a:r>
              <a:rPr lang="en-US" dirty="0"/>
              <a:t>Now consider the behavior of the TAS lock algorithm while the lock is held by a thread A. The first time thread B reads the lock it takes a cache miss, forcing B to block while the value is loaded into B's cache. As long as A holds the lock, B repeatedly rereads the value, but each time B hits in its cache (finding the desired value). B thus produces no bus traffic, and does not slow down other threads' memory accesses. Moreover, a thread that releases a lock is not delayed by threads spinning on that lock.</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p:spPr>
        <p:txBody>
          <a:bodyPr/>
          <a:lstStyle/>
          <a:p>
            <a:fld id="{46652EA6-1A9E-4B0F-8B98-DDE47CDEA6B8}" type="slidenum">
              <a:rPr lang="x-none" smtClean="0"/>
              <a:pPr/>
              <a:t>65</a:t>
            </a:fld>
            <a:endParaRPr lang="en-US" dirty="0"/>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p:spPr>
        <p:txBody>
          <a:bodyPr/>
          <a:lstStyle/>
          <a:p>
            <a:r>
              <a:rPr lang="en-US" dirty="0"/>
              <a:t>While the lock is held, all the contenders spin in their caches, rereading cached data without causing any bus traffic.</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p>
            <a:fld id="{A171F555-C54A-4E7F-B806-892803ABC1E1}" type="slidenum">
              <a:rPr lang="x-none" smtClean="0"/>
              <a:pPr/>
              <a:t>66</a:t>
            </a:fld>
            <a:endParaRPr lang="en-US" dirty="0"/>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p:spPr>
        <p:txBody>
          <a:bodyPr/>
          <a:lstStyle/>
          <a:p>
            <a:r>
              <a:rPr lang="en-US" dirty="0"/>
              <a:t>Things deteriorate, however, when the lock is released. The lock holder releases the lock by writing false to the lock variable…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p:spPr>
        <p:txBody>
          <a:bodyPr/>
          <a:lstStyle/>
          <a:p>
            <a:fld id="{2B447F77-9917-4EAF-A767-A6EE13801E84}" type="slidenum">
              <a:rPr lang="x-none" smtClean="0"/>
              <a:pPr/>
              <a:t>67</a:t>
            </a:fld>
            <a:endParaRPr lang="en-US" dirty="0"/>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p:spPr>
        <p:txBody>
          <a:bodyPr/>
          <a:lstStyle/>
          <a:p>
            <a:r>
              <a:rPr lang="en-US" dirty="0"/>
              <a:t>… which immediately invalidates the spinners' cached copies. Each one takes a cache miss, rereads the new value, </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p>
            <a:fld id="{602D7973-6494-4611-BD5F-4A7FBB844B5F}" type="slidenum">
              <a:rPr lang="x-none" smtClean="0"/>
              <a:pPr/>
              <a:t>68</a:t>
            </a:fld>
            <a:endParaRPr lang="en-US" dirty="0"/>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p:spPr>
        <p:txBody>
          <a:bodyPr/>
          <a:lstStyle/>
          <a:p>
            <a:r>
              <a:rPr lang="en-US" dirty="0"/>
              <a:t>and they all (more-or-less simultaneously) call test-and-set to acquire the lock. The first to succeed invalidates the others, who must then reread the value, causing a storm of bus traffic. </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p:spPr>
        <p:txBody>
          <a:bodyPr/>
          <a:lstStyle/>
          <a:p>
            <a:fld id="{4D451079-00F9-4B38-A43A-B5AC5369E288}" type="slidenum">
              <a:rPr lang="x-none" smtClean="0"/>
              <a:pPr/>
              <a:t>69</a:t>
            </a:fld>
            <a:endParaRPr lang="en-US" dirty="0"/>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p:spPr>
        <p:txBody>
          <a:bodyPr/>
          <a:lstStyle/>
          <a:p>
            <a:r>
              <a:rPr lang="en-US" dirty="0"/>
              <a:t>Eventually, the processors settle down once again to local spinning. This could explain why TATAS lock cannot get to the ideal lock. How long does this take?</a:t>
            </a:r>
          </a:p>
          <a:p>
            <a:endParaRPr lang="en-US" dirty="0"/>
          </a:p>
          <a:p>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p>
            <a:fld id="{C1BBA48C-2516-42D2-8A6A-57BC1E045B1F}" type="slidenum">
              <a:rPr lang="x-none" smtClean="0"/>
              <a:pPr/>
              <a:t>70</a:t>
            </a:fld>
            <a:endParaRPr lang="en-US" dirty="0"/>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p:spPr>
        <p:txBody>
          <a:bodyPr/>
          <a:lstStyle/>
          <a:p>
            <a:r>
              <a:rPr lang="en-US" dirty="0"/>
              <a:t>This is the classical experiment conducted by Anderson. We decrease X until the bus intensive operations in Y interleave with the quiescing of the lock release operation, at which point we will see a drop in throughput or an increase in latency. </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p:spPr>
        <p:txBody>
          <a:bodyPr/>
          <a:lstStyle/>
          <a:p>
            <a:fld id="{74B08F1F-CC09-4CBA-BEE7-B498DBDFAE5E}" type="slidenum">
              <a:rPr lang="x-none" smtClean="0"/>
              <a:pPr/>
              <a:t>71</a:t>
            </a:fld>
            <a:endParaRPr lang="en-US" dirty="0"/>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p:spPr>
        <p:txBody>
          <a:bodyPr/>
          <a:lstStyle/>
          <a:p>
            <a:fld id="{2C93F477-D544-4B71-ADFE-7F8854E7195E}" type="slidenum">
              <a:rPr lang="x-none" smtClean="0"/>
              <a:pPr/>
              <a:t>72</a:t>
            </a:fld>
            <a:endParaRPr lang="en-US" dirty="0"/>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p:spPr>
        <p:txBody>
          <a:bodyPr/>
          <a:lstStyle/>
          <a:p>
            <a:r>
              <a:rPr lang="en-US" dirty="0"/>
              <a:t>So now we understand why the  TTAS lock performs much better than the TAS lock, but still much worse than an ideal lock. </a:t>
            </a:r>
          </a:p>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p:spPr>
        <p:txBody>
          <a:bodyPr/>
          <a:lstStyle/>
          <a:p>
            <a:fld id="{322CBA56-A45A-482C-BC92-976DDE7A1348}" type="slidenum">
              <a:rPr lang="x-none" smtClean="0"/>
              <a:pPr/>
              <a:t>73</a:t>
            </a:fld>
            <a:endParaRPr lang="en-US" dirty="0"/>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p:spPr>
        <p:txBody>
          <a:bodyPr/>
          <a:lstStyle/>
          <a:p>
            <a:r>
              <a:rPr lang="en-US" dirty="0"/>
              <a:t>Another approach is to introduce a delay. If the lock looks free but you can’t get it, then instead of trying again right away, it makes sense to back off a little and let things calm down. There are several places we could introduce a delay --- after the lock rl</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p:spPr>
        <p:txBody>
          <a:bodyPr/>
          <a:lstStyle/>
          <a:p>
            <a:fld id="{45B8A685-661A-4153-8FFB-F1820D0694E1}" type="slidenum">
              <a:rPr lang="x-none" smtClean="0"/>
              <a:pPr/>
              <a:t>74</a:t>
            </a:fld>
            <a:endParaRPr lang="en-US" dirty="0"/>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p:spPr>
        <p:txBody>
          <a:bodyPr/>
          <a:lstStyle/>
          <a:p>
            <a:r>
              <a:rPr lang="en-US" dirty="0"/>
              <a:t>For how long should the thread back off before retrying? A good rule of thumb is that the larger the number of unsuccessful tries, the higher the likely contention, and the longer the thread should back off. Here is a simple approach. Whenever the thread sees the lock has become free but fails to acquire it, it backs off before retrying. To ensure that concurrent conflicting threads do not fall into ``lock-step'', all trying to acquire the lock at the same time, the thread backs off for a random duration. Each time the thread tries and fails to get the lock, it doubles the expected time it backs off, up to a fixed maximum.</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p:spPr>
        <p:txBody>
          <a:bodyPr/>
          <a:lstStyle/>
          <a:p>
            <a:fld id="{A637C00D-C01D-43E5-BB75-4C290892A340}" type="slidenum">
              <a:rPr lang="x-none" smtClean="0"/>
              <a:pPr/>
              <a:t>75</a:t>
            </a:fld>
            <a:endParaRPr lang="en-US" dirty="0"/>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p:spPr>
        <p:txBody>
          <a:bodyPr/>
          <a:lstStyle/>
          <a:p>
            <a:r>
              <a:rPr lang="en-US" dirty="0"/>
              <a:t>Here is the code for an exponential back-off lock.</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F6AEAACC-3809-4420-B8A3-97A82D96034C}" type="slidenum">
              <a:rPr lang="x-none" smtClean="0"/>
              <a:pPr/>
              <a:t>76</a:t>
            </a:fld>
            <a:endParaRPr lang="en-US" dirty="0"/>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p:spPr>
        <p:txBody>
          <a:bodyPr/>
          <a:lstStyle/>
          <a:p>
            <a:r>
              <a:rPr lang="en-US" dirty="0"/>
              <a:t>The constant MIN_DELAY indicates the initial, shortest limit (it makes no sense for the thread to back off for too short a duration),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p:spPr>
        <p:txBody>
          <a:bodyPr/>
          <a:lstStyle/>
          <a:p>
            <a:fld id="{EFB97828-D45C-4969-A8E9-CA561D63506E}" type="slidenum">
              <a:rPr lang="x-none" smtClean="0"/>
              <a:pPr/>
              <a:t>77</a:t>
            </a:fld>
            <a:endParaRPr lang="en-US" dirty="0"/>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p:spPr>
        <p:txBody>
          <a:bodyPr/>
          <a:lstStyle/>
          <a:p>
            <a:r>
              <a:rPr lang="en-US" dirty="0"/>
              <a:t>As in the TTAS algorithm, the thread spins testing the lock until the lock appears to be free.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p:spPr>
        <p:txBody>
          <a:bodyPr/>
          <a:lstStyle/>
          <a:p>
            <a:fld id="{33A881D3-D3DA-487E-9C78-261B78E593AB}" type="slidenum">
              <a:rPr lang="x-none" smtClean="0"/>
              <a:pPr/>
              <a:t>78</a:t>
            </a:fld>
            <a:endParaRPr lang="en-US" dirty="0"/>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p:spPr>
        <p:txBody>
          <a:bodyPr/>
          <a:lstStyle/>
          <a:p>
            <a:r>
              <a:rPr lang="en-US" dirty="0"/>
              <a:t>Then the thread tries to acquire the lock.</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p:spPr>
        <p:txBody>
          <a:bodyPr/>
          <a:lstStyle/>
          <a:p>
            <a:fld id="{44D16A38-1BA1-45EE-AE7F-37E51F6E8BE3}" type="slidenum">
              <a:rPr lang="x-none" smtClean="0"/>
              <a:pPr/>
              <a:t>79</a:t>
            </a:fld>
            <a:endParaRPr lang="en-US" dirty="0"/>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p:spPr>
        <p:txBody>
          <a:bodyPr/>
          <a:lstStyle/>
          <a:p>
            <a:r>
              <a:rPr lang="en-US" dirty="0"/>
              <a:t>If it fails, then it computes a random delay between zero and the current limit.</a:t>
            </a:r>
          </a:p>
          <a:p>
            <a:r>
              <a:rPr lang="en-US" dirty="0"/>
              <a:t>and then sleeps for that delay before retrying.</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p:spPr>
        <p:txBody>
          <a:bodyPr/>
          <a:lstStyle/>
          <a:p>
            <a:fld id="{7E11FBB9-D4D3-4BF0-A4E2-634E126AAE87}" type="slidenum">
              <a:rPr lang="x-none" smtClean="0"/>
              <a:pPr/>
              <a:t>80</a:t>
            </a:fld>
            <a:endParaRPr lang="en-US" dirty="0"/>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p:spPr>
        <p:txBody>
          <a:bodyPr/>
          <a:lstStyle/>
          <a:p>
            <a:r>
              <a:rPr lang="en-US" dirty="0"/>
              <a:t>It doubles the limit for the next back-off, up to MAX_DELAY. It is important to note that the thread backs off only when it fails to acquire a lock that it had immediately before observed to be free. Observing that the lock is held by another thread says nothing about the level of contention.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p:spPr>
        <p:txBody>
          <a:bodyPr/>
          <a:lstStyle/>
          <a:p>
            <a:fld id="{B84EAA8B-4831-4413-98E6-A1E3E0B73A1E}" type="slidenum">
              <a:rPr lang="x-none" smtClean="0"/>
              <a:pPr/>
              <a:t>81</a:t>
            </a:fld>
            <a:endParaRPr lang="en-US" dirty="0"/>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p:spPr>
        <p:txBody>
          <a:bodyPr/>
          <a:lstStyle/>
          <a:p>
            <a:r>
              <a:rPr lang="en-US" dirty="0"/>
              <a:t>The graph shows that the backoff lock outperforms the TTAS lock, though it is far from the ideal curve which is flat. The slope of the backoff curve varies greatly from one machine to another, but is invariably better than that of a TTAS lock.</a:t>
            </a:r>
          </a:p>
          <a:p>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p:spPr>
        <p:txBody>
          <a:bodyPr/>
          <a:lstStyle/>
          <a:p>
            <a:fld id="{D02D2124-299E-4102-8E67-D20CCA369AD6}" type="slidenum">
              <a:rPr lang="x-none" smtClean="0"/>
              <a:pPr/>
              <a:t>82</a:t>
            </a:fld>
            <a:endParaRPr lang="en-US" dirty="0"/>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p:spPr>
        <p:txBody>
          <a:bodyPr/>
          <a:lstStyle/>
          <a:p>
            <a:r>
              <a:rPr lang="en-US" dirty="0"/>
              <a:t>The Backoff lock is easy to implement, and typically performs significantly better than TTAS lock on many</a:t>
            </a:r>
          </a:p>
          <a:p>
            <a:r>
              <a:rPr lang="en-US" dirty="0"/>
              <a:t>architectures. Unfortunately, its performance is sensitive to the choice of  minimum and maximum delay constants. To deploy this lock on a particular architecture, it is easy to experiment with different values, and choose the ones that work best. Experience shows, however, that these optimal values are sensitive to the number of processors and their speed, so it is not easy to tune the back-off lock class to be portable across a range of different machines. </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p:spPr>
        <p:txBody>
          <a:bodyPr/>
          <a:lstStyle/>
          <a:p>
            <a:fld id="{3028BF75-FC6A-4E65-946F-79158BEF649F}" type="slidenum">
              <a:rPr lang="x-none" smtClean="0"/>
              <a:pPr/>
              <a:t>84</a:t>
            </a:fld>
            <a:endParaRPr lang="en-US" dirty="0"/>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p:spPr>
        <p:txBody>
          <a:bodyPr/>
          <a:lstStyle/>
          <a:p>
            <a:r>
              <a:rPr lang="en-US" dirty="0"/>
              <a:t>We now explore a different approach to implementing spin locks, one that is a little more complicated than backoff locks, but inherently more portable. One can overcome these drawbacks by having threads form a line, or queue. In a queue, each thread can learn if its turn has arrived by checking whether its predecessor has been served. Invalidation traffic is reduced by having each thread spin on a different location. A queue also allows for better utilization of the critical section since there is no need to guess when to attempt to access it: each thread is notified directly by its predecessor in the queue. Finally, a queue provides first-come-first-served fairness, the same high level of fairness achieved by the Bakery algorithm. We now explore different ways to implement queue locks, a family of locking algorithms that exploit these insights.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p:spPr>
        <p:txBody>
          <a:bodyPr/>
          <a:lstStyle/>
          <a:p>
            <a:fld id="{9EF69F80-ACF8-439D-AF21-1684CD0CF67B}" type="slidenum">
              <a:rPr lang="x-none" smtClean="0"/>
              <a:pPr/>
              <a:t>85</a:t>
            </a:fld>
            <a:endParaRPr lang="en-US" dirty="0"/>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p:spPr>
        <p:txBody>
          <a:bodyPr/>
          <a:lstStyle/>
          <a:p>
            <a:r>
              <a:rPr lang="en-US" dirty="0"/>
              <a:t>Here is the Anderson queue lock, a simple array-based queue lock. The threads share an atomic integer tail field, initially zero. To acquire the lock, each thread atomically increments the tail field. Call the resulting value the thread's slot. The slot is used as an index into a Boolean flag array. If flag[j] is true, then the thread with slot has permission to acquire the lock. Initially, flag[0] is true.</a:t>
            </a:r>
          </a:p>
          <a:p>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p:spPr>
        <p:txBody>
          <a:bodyPr/>
          <a:lstStyle/>
          <a:p>
            <a:fld id="{9EF69F80-ACF8-439D-AF21-1684CD0CF67B}" type="slidenum">
              <a:rPr lang="x-none" smtClean="0"/>
              <a:pPr/>
              <a:t>86</a:t>
            </a:fld>
            <a:endParaRPr lang="en-US" dirty="0"/>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p:spPr>
        <p:txBody>
          <a:bodyPr/>
          <a:lstStyle/>
          <a:p>
            <a:r>
              <a:rPr lang="en-US" dirty="0"/>
              <a:t>Here is the Anderson queue lock, a simple array-based queue lock. The threads share an atomic integer tail field, initially zero. To acquire the lock, each thread atomically increments the tail field. Call the resulting value the thread's slot. The slot is used as an index into a Boolean flag array. If flag[j] is true, then the thread with slot has permission to acquire the lock. Initially, flag[0] is true.</a:t>
            </a:r>
          </a:p>
          <a:p>
            <a:endParaRPr lang="en-US" dirty="0"/>
          </a:p>
        </p:txBody>
      </p:sp>
    </p:spTree>
    <p:extLst>
      <p:ext uri="{BB962C8B-B14F-4D97-AF65-F5344CB8AC3E}">
        <p14:creationId xmlns:p14="http://schemas.microsoft.com/office/powerpoint/2010/main" val="28503007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p:spPr>
        <p:txBody>
          <a:bodyPr/>
          <a:lstStyle/>
          <a:p>
            <a:fld id="{18DC6EC0-3204-4FF9-96A2-6DD0A1433313}" type="slidenum">
              <a:rPr lang="x-none" smtClean="0"/>
              <a:pPr/>
              <a:t>87</a:t>
            </a:fld>
            <a:endParaRPr lang="en-US" dirty="0"/>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p:spPr>
        <p:txBody>
          <a:bodyPr/>
          <a:lstStyle/>
          <a:p>
            <a:r>
              <a:rPr lang="en-US" dirty="0"/>
              <a:t>To acquire the lock, each thread atomically increments the tail field. Call the resulting value the thread's slot.</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p:spPr>
        <p:txBody>
          <a:bodyPr/>
          <a:lstStyle/>
          <a:p>
            <a:fld id="{86B54E9A-26DB-4E08-BEB2-B25CB12A6E7E}" type="slidenum">
              <a:rPr lang="x-none" smtClean="0"/>
              <a:pPr/>
              <a:t>88</a:t>
            </a:fld>
            <a:endParaRPr lang="en-US" dirty="0"/>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p:spPr>
        <p:txBody>
          <a:bodyPr/>
          <a:lstStyle/>
          <a:p>
            <a:fld id="{3B496AFC-92AE-4B81-A235-663C22871DC7}" type="slidenum">
              <a:rPr lang="x-none" smtClean="0"/>
              <a:pPr/>
              <a:t>89</a:t>
            </a:fld>
            <a:endParaRPr lang="en-US" dirty="0"/>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p:spPr>
        <p:txBody>
          <a:bodyPr/>
          <a:lstStyle/>
          <a:p>
            <a:r>
              <a:rPr lang="en-US" dirty="0"/>
              <a:t>The slot is used as an index into a Boolean flag array. If flag[j] is true, then the thread with slot j has permission to acquire the lock. Initially, flag[0] is true. To acquire the lock, a thread spins until the flag at its slot becomes true.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p:spPr>
        <p:txBody>
          <a:bodyPr/>
          <a:lstStyle/>
          <a:p>
            <a:fld id="{A7ECBC4C-E190-496B-9D51-6662683610B1}" type="slidenum">
              <a:rPr lang="x-none" smtClean="0"/>
              <a:pPr/>
              <a:t>90</a:t>
            </a:fld>
            <a:endParaRPr lang="en-US" dirty="0"/>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p:spPr>
        <p:txBody>
          <a:bodyPr/>
          <a:lstStyle/>
          <a:p>
            <a:r>
              <a:rPr lang="en-US" dirty="0"/>
              <a:t>Here another thread wants to acquire the lock.</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p:spPr>
        <p:txBody>
          <a:bodyPr/>
          <a:lstStyle/>
          <a:p>
            <a:fld id="{BD2FA57A-31CF-443E-8948-009C1FD4AFFA}" type="slidenum">
              <a:rPr lang="x-none" smtClean="0"/>
              <a:pPr/>
              <a:t>91</a:t>
            </a:fld>
            <a:endParaRPr lang="en-US" dirty="0"/>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p:spPr>
        <p:txBody>
          <a:bodyPr/>
          <a:lstStyle/>
          <a:p>
            <a:r>
              <a:rPr lang="en-US" dirty="0"/>
              <a:t>It applies get-and-increment to the next pointer.</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p:spPr>
        <p:txBody>
          <a:bodyPr/>
          <a:lstStyle/>
          <a:p>
            <a:fld id="{64D2D264-4691-4248-9EE4-C4163DF71187}" type="slidenum">
              <a:rPr lang="x-none" smtClean="0"/>
              <a:pPr/>
              <a:t>92</a:t>
            </a:fld>
            <a:endParaRPr lang="en-US" dirty="0"/>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p:spPr>
        <p:txBody>
          <a:bodyPr/>
          <a:lstStyle/>
          <a:p>
            <a:r>
              <a:rPr lang="en-US" dirty="0"/>
              <a:t>Advances the next pointer to acquire its own slot.</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p:spPr>
        <p:txBody>
          <a:bodyPr/>
          <a:lstStyle/>
          <a:p>
            <a:fld id="{6ECEBBA1-5533-4E70-BD40-FCBFDE65CA6A}" type="slidenum">
              <a:rPr lang="x-none" smtClean="0"/>
              <a:pPr/>
              <a:t>93</a:t>
            </a:fld>
            <a:endParaRPr lang="en-US" dirty="0"/>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p:spPr>
        <p:txBody>
          <a:bodyPr/>
          <a:lstStyle/>
          <a:p>
            <a:r>
              <a:rPr lang="en-US" dirty="0"/>
              <a:t>Then it spins until the flag variable at that slot becomes true.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p:spPr>
        <p:txBody>
          <a:bodyPr/>
          <a:lstStyle/>
          <a:p>
            <a:fld id="{EEE811F5-C007-4106-90F2-BE356316D62B}" type="slidenum">
              <a:rPr lang="x-none" smtClean="0"/>
              <a:pPr/>
              <a:t>94</a:t>
            </a:fld>
            <a:endParaRPr lang="en-US" dirty="0"/>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p:spPr>
        <p:txBody>
          <a:bodyPr/>
          <a:lstStyle/>
          <a:p>
            <a:r>
              <a:rPr lang="en-US" dirty="0"/>
              <a:t>The first thread releases the lock by setting the next slot to true.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1D36DD80-D5EF-4670-8001-1337746AC3A9}" type="slidenum">
              <a:rPr lang="x-none" smtClean="0"/>
              <a:pPr/>
              <a:t>95</a:t>
            </a:fld>
            <a:endParaRPr lang="en-US" dirty="0"/>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r>
              <a:rPr lang="en-US" dirty="0"/>
              <a:t>The second thread notices the change, and enters its critical section.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p:spPr>
        <p:txBody>
          <a:bodyPr/>
          <a:lstStyle/>
          <a:p>
            <a:fld id="{5FE58867-6A76-4222-8F21-E101AB042AE1}" type="slidenum">
              <a:rPr lang="x-none" smtClean="0"/>
              <a:pPr/>
              <a:t>96</a:t>
            </a:fld>
            <a:endParaRPr lang="en-US" dirty="0"/>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p:spPr>
        <p:txBody>
          <a:bodyPr/>
          <a:lstStyle/>
          <a:p>
            <a:r>
              <a:rPr lang="en-US" dirty="0"/>
              <a:t>Here is what the code looks like.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p:spPr>
        <p:txBody>
          <a:bodyPr/>
          <a:lstStyle/>
          <a:p>
            <a:fld id="{A591E6C9-0EE7-4C2F-B8E0-F9D669F22B51}" type="slidenum">
              <a:rPr lang="x-none" smtClean="0"/>
              <a:pPr/>
              <a:t>97</a:t>
            </a:fld>
            <a:endParaRPr lang="en-US" dirty="0"/>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p:spPr>
        <p:txBody>
          <a:bodyPr/>
          <a:lstStyle/>
          <a:p>
            <a:r>
              <a:rPr lang="en-US" dirty="0"/>
              <a:t>We have one flag per thread (this means we have to know how many threads there are).</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p:spPr>
        <p:txBody>
          <a:bodyPr/>
          <a:lstStyle/>
          <a:p>
            <a:fld id="{0F3C16E8-F689-4C38-86D0-530636C5053F}" type="slidenum">
              <a:rPr lang="x-none" smtClean="0"/>
              <a:pPr/>
              <a:t>98</a:t>
            </a:fld>
            <a:endParaRPr lang="en-US" dirty="0"/>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p:spPr>
        <p:txBody>
          <a:bodyPr/>
          <a:lstStyle/>
          <a:p>
            <a:r>
              <a:rPr lang="en-US" dirty="0"/>
              <a:t>The next field tells us which flag to use.</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p:spPr>
        <p:txBody>
          <a:bodyPr/>
          <a:lstStyle/>
          <a:p>
            <a:fld id="{0DB066F6-331B-467E-A0DF-63A9E3DB62E7}" type="slidenum">
              <a:rPr lang="x-none" smtClean="0"/>
              <a:pPr/>
              <a:t>99</a:t>
            </a:fld>
            <a:endParaRPr lang="en-US" dirty="0"/>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Each thread has a </a:t>
            </a:r>
            <a:r>
              <a:rPr lang="en-US" i="1" dirty="0"/>
              <a:t>thread-local</a:t>
            </a:r>
            <a:r>
              <a:rPr lang="en-US" dirty="0"/>
              <a:t> variable that keeps track of its slot. Note: should make flags volatile so that JVM</a:t>
            </a:r>
            <a:r>
              <a:rPr lang="en-US" baseline="0" dirty="0"/>
              <a:t> does not optimize the spin loop away on next slide. This is not consistent with JMM that requires each array entry to be volatile (which we cannot do), but it does take care of the problem. </a:t>
            </a:r>
            <a:endParaRPr lang="en-US" dirty="0"/>
          </a:p>
          <a:p>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p:spPr>
        <p:txBody>
          <a:bodyPr/>
          <a:lstStyle/>
          <a:p>
            <a:fld id="{40B0B074-7476-482A-ADDA-39F4ECCF450A}" type="slidenum">
              <a:rPr lang="x-none" smtClean="0"/>
              <a:pPr/>
              <a:t>100</a:t>
            </a:fld>
            <a:endParaRPr lang="en-US" dirty="0"/>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p:spPr>
        <p:txBody>
          <a:bodyPr/>
          <a:lstStyle/>
          <a:p>
            <a:r>
              <a:rPr lang="en-US" dirty="0"/>
              <a:t>Here is the code for the lock and unlock methods. </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p:spPr>
        <p:txBody>
          <a:bodyPr/>
          <a:lstStyle/>
          <a:p>
            <a:fld id="{F54E623B-22A6-46AA-B084-13B070928A94}" type="slidenum">
              <a:rPr lang="x-none" smtClean="0"/>
              <a:pPr/>
              <a:t>101</a:t>
            </a:fld>
            <a:endParaRPr lang="en-US" dirty="0"/>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p:spPr>
        <p:txBody>
          <a:bodyPr/>
          <a:lstStyle/>
          <a:p>
            <a:r>
              <a:rPr lang="en-US" dirty="0"/>
              <a:t>First, claim a slot by atomically incrementing the next field.</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p:spPr>
        <p:txBody>
          <a:bodyPr/>
          <a:lstStyle/>
          <a:p>
            <a:fld id="{C683CE68-F453-4878-AE3E-8CE7D34202F1}" type="slidenum">
              <a:rPr lang="x-none" smtClean="0"/>
              <a:pPr/>
              <a:t>102</a:t>
            </a:fld>
            <a:endParaRPr lang="en-US" dirty="0"/>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p:spPr>
        <p:txBody>
          <a:bodyPr/>
          <a:lstStyle/>
          <a:p>
            <a:r>
              <a:rPr lang="en-US" dirty="0"/>
              <a:t>Next wait until my predecessor has released the lock.</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p:spPr>
        <p:txBody>
          <a:bodyPr/>
          <a:lstStyle/>
          <a:p>
            <a:fld id="{9D362DFA-F852-4DAA-B1CC-DB88A6687CC8}" type="slidenum">
              <a:rPr lang="x-none" smtClean="0"/>
              <a:pPr/>
              <a:t>103</a:t>
            </a:fld>
            <a:endParaRPr lang="en-US" dirty="0"/>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p:spPr>
        <p:txBody>
          <a:bodyPr/>
          <a:lstStyle/>
          <a:p>
            <a:r>
              <a:rPr lang="en-US" dirty="0"/>
              <a:t>Reset my slot to false so that it can be used the next time around.</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p:spPr>
        <p:txBody>
          <a:bodyPr/>
          <a:lstStyle/>
          <a:p>
            <a:fld id="{EEB52ADA-31DD-475B-910E-BE406CC51D93}" type="slidenum">
              <a:rPr lang="x-none" smtClean="0"/>
              <a:pPr/>
              <a:t>104</a:t>
            </a:fld>
            <a:endParaRPr lang="en-US" dirty="0"/>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p:spPr>
        <p:txBody>
          <a:bodyPr/>
          <a:lstStyle/>
          <a:p>
            <a:r>
              <a:rPr lang="en-US" dirty="0"/>
              <a:t>To release the lock, set the slot after mine to true, being careful to wrap around.</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p:spPr>
        <p:txBody>
          <a:bodyPr/>
          <a:lstStyle/>
          <a:p>
            <a:fld id="{D6BACF6D-1FE1-4597-9108-3D4679F84D2C}" type="slidenum">
              <a:rPr lang="x-none" smtClean="0"/>
              <a:pPr/>
              <a:t>105</a:t>
            </a:fld>
            <a:endParaRPr lang="en-US" dirty="0"/>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p:spPr>
        <p:txBody>
          <a:bodyPr/>
          <a:lstStyle/>
          <a:p>
            <a:r>
              <a:rPr lang="en-US" dirty="0"/>
              <a:t>Is spinning really local if multiple threads’ bits sit in the same cache line?</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p:spPr>
        <p:txBody>
          <a:bodyPr/>
          <a:lstStyle/>
          <a:p>
            <a:fld id="{9A4F1ABF-C4A5-4600-AA4D-2F0A85C17818}" type="slidenum">
              <a:rPr lang="x-none" smtClean="0"/>
              <a:pPr/>
              <a:t>106</a:t>
            </a:fld>
            <a:endParaRPr lang="en-US" dirty="0"/>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p:spPr>
        <p:txBody>
          <a:bodyPr/>
          <a:lstStyle/>
          <a:p>
            <a:r>
              <a:rPr lang="en-US" dirty="0"/>
              <a:t>False sharing occurs when a thread spinning on one bit incurs an invalidation of the line it is spinning on even though the actual bit it is interested in has not changed. </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p:spPr>
        <p:txBody>
          <a:bodyPr/>
          <a:lstStyle/>
          <a:p>
            <a:fld id="{EB1D6FE0-5F80-4245-B389-218DD7313AE5}" type="slidenum">
              <a:rPr lang="x-none" smtClean="0"/>
              <a:pPr/>
              <a:t>107</a:t>
            </a:fld>
            <a:endParaRPr lang="en-US" dirty="0"/>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p:spPr>
        <p:txBody>
          <a:bodyPr/>
          <a:lstStyle/>
          <a:p>
            <a:r>
              <a:rPr lang="en-US" dirty="0"/>
              <a:t>To avoid false sharing each bit sits in a separate cache line. </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p:spPr>
        <p:txBody>
          <a:bodyPr/>
          <a:lstStyle/>
          <a:p>
            <a:fld id="{3A030E59-42AA-42BA-ACDA-78DBCD39CE95}" type="slidenum">
              <a:rPr lang="x-none" smtClean="0"/>
              <a:pPr/>
              <a:t>108</a:t>
            </a:fld>
            <a:endParaRPr lang="en-US" dirty="0"/>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p:spPr>
        <p:txBody>
          <a:bodyPr/>
          <a:lstStyle/>
          <a:p>
            <a:r>
              <a:rPr lang="en-US" dirty="0"/>
              <a:t>The Anderson queue lock improves on Back-off locks because it reduces invalidations to a minimum and schedules access to the critical section tightly, minimizing the interval between when a lock is freed by one thread and when is acquired by another. There is also a theoretical benefit: unlike the TTAS and backoff lock, this algorithm guarantees that there is no lockout, and in fact, provides first-come-first-served fairness, which we actually loose in TTAS and TTAS with backoff. </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p:spPr>
        <p:txBody>
          <a:bodyPr/>
          <a:lstStyle/>
          <a:p>
            <a:fld id="{0705A9C5-57B8-4367-9754-4404F6E5AB62}" type="slidenum">
              <a:rPr lang="x-none" smtClean="0"/>
              <a:pPr/>
              <a:t>109</a:t>
            </a:fld>
            <a:endParaRPr lang="en-US" dirty="0"/>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p:spPr>
        <p:txBody>
          <a:bodyPr/>
          <a:lstStyle/>
          <a:p>
            <a:fld id="{9740360E-B144-42B1-AD3B-2BAB7A00B188}" type="slidenum">
              <a:rPr lang="x-none" smtClean="0"/>
              <a:pPr/>
              <a:t>110</a:t>
            </a:fld>
            <a:endParaRPr lang="en-US" dirty="0"/>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p:spPr>
        <p:txBody>
          <a:bodyPr/>
          <a:lstStyle/>
          <a:p>
            <a:r>
              <a:rPr lang="en-US" dirty="0"/>
              <a:t>The Anderson lock has several disadvantages. First, it is not space-efficient. It requires knowing a bound N on the maximum number of concurrent threads, and it allocates an array of that size per lock. Thus, L locks will require O(LN) space even if a thread accesses only one lock at a given time. Second, the lock is poorly suited for uncached architectures, since any thread may end up spinning on any array location, and in the absence of caches, spinning on a remote location may be very expensive. Finally, even with caching one must use some form of padding to avoid false sharing which increases the space complexity further. </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p:spPr>
        <p:txBody>
          <a:bodyPr/>
          <a:lstStyle/>
          <a:p>
            <a:fld id="{717DA5FC-F2AE-4980-88F8-F1F99E868D16}" type="slidenum">
              <a:rPr lang="x-none" smtClean="0"/>
              <a:pPr/>
              <a:t>111</a:t>
            </a:fld>
            <a:endParaRPr lang="en-US" dirty="0"/>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p:spPr>
        <p:txBody>
          <a:bodyPr/>
          <a:lstStyle/>
          <a:p>
            <a:r>
              <a:rPr lang="en-US" dirty="0"/>
              <a:t>The CLH queue lock (by Travis Craig, Erik Hagersten, and Anders Landin) is much more space-efficient, </a:t>
            </a:r>
          </a:p>
          <a:p>
            <a:r>
              <a:rPr lang="en-US" dirty="0"/>
              <a:t>since it incurs a small constant-size overhead per thread.</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p:spPr>
        <p:txBody>
          <a:bodyPr/>
          <a:lstStyle/>
          <a:p>
            <a:fld id="{C8A69811-466D-464E-9148-12506A11BAF9}" type="slidenum">
              <a:rPr lang="x-none" smtClean="0"/>
              <a:pPr/>
              <a:t>112</a:t>
            </a:fld>
            <a:endParaRPr lang="en-US" dirty="0"/>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p:spPr>
        <p:txBody>
          <a:bodyPr/>
          <a:lstStyle/>
          <a:p>
            <a:r>
              <a:rPr lang="en-US" dirty="0"/>
              <a:t>This algorithm records each thread's status in a QNode object, which has a Boolean locked field. If that field is true, then the corresponding thread either has acquired the lock or is waiting for the lock. If that field is false, then the thread has released the lock.  The lock itself is represented as a virtual linked list of QNodes objects. We use the term ``virtual'' because the list is implicit: each thread points to its predecessor through a thread-local pred variable. The public tail variable points to the last node in the queue.</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p:spPr>
        <p:txBody>
          <a:bodyPr/>
          <a:lstStyle/>
          <a:p>
            <a:fld id="{98730512-775D-48A9-A656-0EAEDD73E72A}" type="slidenum">
              <a:rPr lang="x-none" smtClean="0"/>
              <a:pPr/>
              <a:t>113</a:t>
            </a:fld>
            <a:endParaRPr lang="en-US" dirty="0"/>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noFill/>
        </p:spPr>
        <p:txBody>
          <a:bodyPr/>
          <a:lstStyle/>
          <a:p>
            <a:fld id="{693035CB-4D75-41F0-924A-F562D42884D3}" type="slidenum">
              <a:rPr lang="x-none" smtClean="0"/>
              <a:pPr/>
              <a:t>114</a:t>
            </a:fld>
            <a:endParaRPr lang="en-US" dirty="0"/>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p:spPr>
        <p:txBody>
          <a:bodyPr/>
          <a:lstStyle/>
          <a:p>
            <a:fld id="{D3369CE1-42C1-40D5-A826-9E56D220C53A}" type="slidenum">
              <a:rPr lang="x-none" smtClean="0"/>
              <a:pPr/>
              <a:t>115</a:t>
            </a:fld>
            <a:endParaRPr lang="en-US" dirty="0"/>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p:spPr>
        <p:txBody>
          <a:bodyPr/>
          <a:lstStyle/>
          <a:p>
            <a:fld id="{45E257D2-0733-4F5E-9F0A-6D6D6C532C5F}" type="slidenum">
              <a:rPr lang="x-none" smtClean="0"/>
              <a:pPr/>
              <a:t>116</a:t>
            </a:fld>
            <a:endParaRPr lang="en-US" dirty="0"/>
          </a:p>
        </p:txBody>
      </p:sp>
      <p:sp>
        <p:nvSpPr>
          <p:cNvPr id="358403" name="Rectangle 2"/>
          <p:cNvSpPr>
            <a:spLocks noGrp="1" noRot="1" noChangeAspect="1" noChangeArrowheads="1" noTextEdit="1"/>
          </p:cNvSpPr>
          <p:nvPr>
            <p:ph type="sldImg"/>
          </p:nvPr>
        </p:nvSpPr>
        <p:spPr>
          <a:ln/>
        </p:spPr>
      </p:sp>
      <p:sp>
        <p:nvSpPr>
          <p:cNvPr id="3584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p:spPr>
        <p:txBody>
          <a:bodyPr/>
          <a:lstStyle/>
          <a:p>
            <a:fld id="{49811341-2B4D-47E2-9DC9-36DAD0D3C746}" type="slidenum">
              <a:rPr lang="x-none" smtClean="0"/>
              <a:pPr/>
              <a:t>117</a:t>
            </a:fld>
            <a:endParaRPr lang="en-US" dirty="0"/>
          </a:p>
        </p:txBody>
      </p:sp>
      <p:sp>
        <p:nvSpPr>
          <p:cNvPr id="359427" name="Rectangle 2"/>
          <p:cNvSpPr>
            <a:spLocks noGrp="1" noRot="1" noChangeAspect="1" noChangeArrowheads="1" noTextEdit="1"/>
          </p:cNvSpPr>
          <p:nvPr>
            <p:ph type="sldImg"/>
          </p:nvPr>
        </p:nvSpPr>
        <p:spPr>
          <a:ln/>
        </p:spPr>
      </p:sp>
      <p:sp>
        <p:nvSpPr>
          <p:cNvPr id="359428" name="Rectangle 3"/>
          <p:cNvSpPr>
            <a:spLocks noGrp="1" noChangeArrowheads="1"/>
          </p:cNvSpPr>
          <p:nvPr>
            <p:ph type="body" idx="1"/>
          </p:nvPr>
        </p:nvSpPr>
        <p:spPr>
          <a:noFill/>
          <a:ln/>
        </p:spPr>
        <p:txBody>
          <a:bodyPr/>
          <a:lstStyle/>
          <a:p>
            <a:r>
              <a:rPr lang="en-US" dirty="0"/>
              <a:t>To acquire the lock, a thread sets the locked field of its QNode to true, meaning that the thread is not ready to release the lock.</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p:spPr>
        <p:txBody>
          <a:bodyPr/>
          <a:lstStyle/>
          <a:p>
            <a:fld id="{5AC849FB-B98D-4517-AD53-4D825821DA7B}" type="slidenum">
              <a:rPr lang="x-none" smtClean="0"/>
              <a:pPr/>
              <a:t>118</a:t>
            </a:fld>
            <a:endParaRPr lang="en-US" dirty="0"/>
          </a:p>
        </p:txBody>
      </p:sp>
      <p:sp>
        <p:nvSpPr>
          <p:cNvPr id="360451" name="Rectangle 2"/>
          <p:cNvSpPr>
            <a:spLocks noGrp="1" noRot="1" noChangeAspect="1" noChangeArrowheads="1" noTextEdit="1"/>
          </p:cNvSpPr>
          <p:nvPr>
            <p:ph type="sldImg"/>
          </p:nvPr>
        </p:nvSpPr>
        <p:spPr>
          <a:ln/>
        </p:spPr>
      </p:sp>
      <p:sp>
        <p:nvSpPr>
          <p:cNvPr id="360452" name="Rectangle 3"/>
          <p:cNvSpPr>
            <a:spLocks noGrp="1" noChangeArrowheads="1"/>
          </p:cNvSpPr>
          <p:nvPr>
            <p:ph type="body" idx="1"/>
          </p:nvPr>
        </p:nvSpPr>
        <p:spPr>
          <a:noFill/>
          <a:ln/>
        </p:spPr>
        <p:txBody>
          <a:bodyPr/>
          <a:lstStyle/>
          <a:p>
            <a:endParaRPr lang="en-US" dirty="0"/>
          </a:p>
          <a:p>
            <a:r>
              <a:rPr lang="en-US" dirty="0"/>
              <a:t>The thread applies swap to the tail to make its own node the tail of the queue, simultaneously acquiring a reference to its predecessor's QNode.</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p:spPr>
        <p:txBody>
          <a:bodyPr/>
          <a:lstStyle/>
          <a:p>
            <a:fld id="{C7BC2DFB-A58D-4089-870B-A723AF4CFE7E}" type="slidenum">
              <a:rPr lang="x-none" smtClean="0"/>
              <a:pPr/>
              <a:t>119</a:t>
            </a:fld>
            <a:endParaRPr lang="en-US" dirty="0"/>
          </a:p>
        </p:txBody>
      </p:sp>
      <p:sp>
        <p:nvSpPr>
          <p:cNvPr id="361475" name="Rectangle 2"/>
          <p:cNvSpPr>
            <a:spLocks noGrp="1" noRot="1" noChangeAspect="1" noChangeArrowheads="1" noTextEdit="1"/>
          </p:cNvSpPr>
          <p:nvPr>
            <p:ph type="sldImg"/>
          </p:nvPr>
        </p:nvSpPr>
        <p:spPr>
          <a:ln/>
        </p:spPr>
      </p:sp>
      <p:sp>
        <p:nvSpPr>
          <p:cNvPr id="361476" name="Rectangle 3"/>
          <p:cNvSpPr>
            <a:spLocks noGrp="1" noChangeArrowheads="1"/>
          </p:cNvSpPr>
          <p:nvPr>
            <p:ph type="body" idx="1"/>
          </p:nvPr>
        </p:nvSpPr>
        <p:spPr>
          <a:noFill/>
          <a:ln/>
        </p:spPr>
        <p:txBody>
          <a:bodyPr/>
          <a:lstStyle/>
          <a:p>
            <a:r>
              <a:rPr lang="en-US" dirty="0"/>
              <a:t>Because it sees that its predecessor’s QNode is false, this thread now has the lock.</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p:spPr>
        <p:txBody>
          <a:bodyPr/>
          <a:lstStyle/>
          <a:p>
            <a:fld id="{CA4FD4DD-6D9F-4B10-B0C4-F07EFD5EFDDA}" type="slidenum">
              <a:rPr lang="x-none" smtClean="0"/>
              <a:pPr/>
              <a:t>120</a:t>
            </a:fld>
            <a:endParaRPr lang="en-US" dirty="0"/>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a:ln/>
        </p:spPr>
        <p:txBody>
          <a:bodyPr/>
          <a:lstStyle/>
          <a:p>
            <a:r>
              <a:rPr lang="en-US" dirty="0"/>
              <a:t>Another thread that wants the lock does the same sequence of steps …</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C53EAAFE-849C-4621-8DA5-439BE5A9AA6D}" type="slidenum">
              <a:rPr lang="x-none" smtClean="0"/>
              <a:pPr/>
              <a:t>121</a:t>
            </a:fld>
            <a:endParaRPr lang="en-US" dirty="0"/>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p:spPr>
        <p:txBody>
          <a:bodyPr/>
          <a:lstStyle/>
          <a:p>
            <a:fld id="{BEE92029-9324-4E68-92B1-30D9D32867EE}" type="slidenum">
              <a:rPr lang="x-none" smtClean="0"/>
              <a:pPr/>
              <a:t>122</a:t>
            </a:fld>
            <a:endParaRPr lang="en-US" dirty="0"/>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p:spPr>
        <p:txBody>
          <a:bodyPr/>
          <a:lstStyle/>
          <a:p>
            <a:r>
              <a:rPr lang="en-US" dirty="0"/>
              <a:t>Notice that the list is ordered implicitly, there are no real pointers between the nodes…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p:spPr>
        <p:txBody>
          <a:bodyPr/>
          <a:lstStyle/>
          <a:p>
            <a:fld id="{36BA4B1A-9F6A-4D88-BA9B-01DBDAF68FDD}" type="slidenum">
              <a:rPr lang="x-none" smtClean="0"/>
              <a:pPr/>
              <a:t>123</a:t>
            </a:fld>
            <a:endParaRPr lang="en-US" dirty="0"/>
          </a:p>
        </p:txBody>
      </p:sp>
      <p:sp>
        <p:nvSpPr>
          <p:cNvPr id="365571" name="Rectangle 2"/>
          <p:cNvSpPr>
            <a:spLocks noGrp="1" noRot="1" noChangeAspect="1" noChangeArrowheads="1" noTextEdit="1"/>
          </p:cNvSpPr>
          <p:nvPr>
            <p:ph type="sldImg"/>
          </p:nvPr>
        </p:nvSpPr>
        <p:spPr>
          <a:ln/>
        </p:spPr>
      </p:sp>
      <p:sp>
        <p:nvSpPr>
          <p:cNvPr id="365572" name="Rectangle 3"/>
          <p:cNvSpPr>
            <a:spLocks noGrp="1" noChangeArrowheads="1"/>
          </p:cNvSpPr>
          <p:nvPr>
            <p:ph type="body" idx="1"/>
          </p:nvPr>
        </p:nvSpPr>
        <p:spPr>
          <a:noFill/>
          <a:ln/>
        </p:spPr>
        <p:txBody>
          <a:bodyPr/>
          <a:lstStyle/>
          <a:p>
            <a:r>
              <a:rPr lang="en-US" dirty="0"/>
              <a:t>Notice that the list is ordered implicitly, there are no real pointers between the nodes…</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p:spPr>
        <p:txBody>
          <a:bodyPr/>
          <a:lstStyle/>
          <a:p>
            <a:fld id="{DB4094A0-29C9-4C2A-8099-A6413013268F}" type="slidenum">
              <a:rPr lang="x-none" smtClean="0"/>
              <a:pPr/>
              <a:t>124</a:t>
            </a:fld>
            <a:endParaRPr lang="en-US" dirty="0"/>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p:spPr>
        <p:txBody>
          <a:bodyPr/>
          <a:lstStyle/>
          <a:p>
            <a:r>
              <a:rPr lang="en-US" dirty="0"/>
              <a:t>Notice that the list is ordered implicitly, there are no real pointers between the nodes…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p:spPr>
        <p:txBody>
          <a:bodyPr/>
          <a:lstStyle/>
          <a:p>
            <a:fld id="{BA9050A6-7642-4DDF-8A90-AF953461AD05}" type="slidenum">
              <a:rPr lang="x-none" smtClean="0"/>
              <a:pPr/>
              <a:t>125</a:t>
            </a:fld>
            <a:endParaRPr lang="en-US" dirty="0"/>
          </a:p>
        </p:txBody>
      </p:sp>
      <p:sp>
        <p:nvSpPr>
          <p:cNvPr id="367619" name="Rectangle 2"/>
          <p:cNvSpPr>
            <a:spLocks noGrp="1" noRot="1" noChangeAspect="1" noChangeArrowheads="1" noTextEdit="1"/>
          </p:cNvSpPr>
          <p:nvPr>
            <p:ph type="sldImg"/>
          </p:nvPr>
        </p:nvSpPr>
        <p:spPr>
          <a:ln/>
        </p:spPr>
      </p:sp>
      <p:sp>
        <p:nvSpPr>
          <p:cNvPr id="367620" name="Rectangle 3"/>
          <p:cNvSpPr>
            <a:spLocks noGrp="1" noChangeArrowheads="1"/>
          </p:cNvSpPr>
          <p:nvPr>
            <p:ph type="body" idx="1"/>
          </p:nvPr>
        </p:nvSpPr>
        <p:spPr>
          <a:noFill/>
          <a:ln/>
        </p:spPr>
        <p:txBody>
          <a:bodyPr/>
          <a:lstStyle/>
          <a:p>
            <a:r>
              <a:rPr lang="en-US" dirty="0"/>
              <a:t>The thread then spins on the predecessor's QNode until the predecessor releases the lock. </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a:noFill/>
        </p:spPr>
        <p:txBody>
          <a:bodyPr/>
          <a:lstStyle/>
          <a:p>
            <a:fld id="{B402F552-5505-4D51-A73A-B60956004105}" type="slidenum">
              <a:rPr lang="x-none" smtClean="0"/>
              <a:pPr/>
              <a:t>126</a:t>
            </a:fld>
            <a:endParaRPr lang="en-US" dirty="0"/>
          </a:p>
        </p:txBody>
      </p:sp>
      <p:sp>
        <p:nvSpPr>
          <p:cNvPr id="368643" name="Rectangle 2"/>
          <p:cNvSpPr>
            <a:spLocks noGrp="1" noRot="1" noChangeAspect="1" noChangeArrowheads="1" noTextEdit="1"/>
          </p:cNvSpPr>
          <p:nvPr>
            <p:ph type="sldImg"/>
          </p:nvPr>
        </p:nvSpPr>
        <p:spPr>
          <a:ln/>
        </p:spPr>
      </p:sp>
      <p:sp>
        <p:nvSpPr>
          <p:cNvPr id="368644" name="Rectangle 3"/>
          <p:cNvSpPr>
            <a:spLocks noGrp="1" noChangeArrowheads="1"/>
          </p:cNvSpPr>
          <p:nvPr>
            <p:ph type="body" idx="1"/>
          </p:nvPr>
        </p:nvSpPr>
        <p:spPr>
          <a:noFill/>
          <a:ln/>
        </p:spPr>
        <p:txBody>
          <a:bodyPr/>
          <a:lstStyle/>
          <a:p>
            <a:r>
              <a:rPr lang="en-US" dirty="0"/>
              <a:t>The thread then spins actually spins on a cached copy of purples node which is very efficient in terms of interconnect traffic. </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p:spPr>
        <p:txBody>
          <a:bodyPr/>
          <a:lstStyle/>
          <a:p>
            <a:fld id="{67B62B9E-4F4E-4EB9-BABD-9FCFC957E9E5}" type="slidenum">
              <a:rPr lang="x-none" smtClean="0"/>
              <a:pPr/>
              <a:t>127</a:t>
            </a:fld>
            <a:endParaRPr lang="en-US" dirty="0"/>
          </a:p>
        </p:txBody>
      </p:sp>
      <p:sp>
        <p:nvSpPr>
          <p:cNvPr id="369667" name="Rectangle 2"/>
          <p:cNvSpPr>
            <a:spLocks noGrp="1" noRot="1" noChangeAspect="1" noChangeArrowheads="1" noTextEdit="1"/>
          </p:cNvSpPr>
          <p:nvPr>
            <p:ph type="sldImg"/>
          </p:nvPr>
        </p:nvSpPr>
        <p:spPr>
          <a:ln/>
        </p:spPr>
      </p:sp>
      <p:sp>
        <p:nvSpPr>
          <p:cNvPr id="369668" name="Rectangle 3"/>
          <p:cNvSpPr>
            <a:spLocks noGrp="1" noChangeArrowheads="1"/>
          </p:cNvSpPr>
          <p:nvPr>
            <p:ph type="body" idx="1"/>
          </p:nvPr>
        </p:nvSpPr>
        <p:spPr>
          <a:noFill/>
          <a:ln/>
        </p:spPr>
        <p:txBody>
          <a:bodyPr/>
          <a:lstStyle/>
          <a:p>
            <a:r>
              <a:rPr lang="en-US" dirty="0"/>
              <a:t>The thread then spins actually spins on a cached copy of purples node which is very efficient in terms of interconnect traffic. In fact, in some coherence protocols shared memory might not be updated at all, only the cached copy. This is very efficient. </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p:spPr>
        <p:txBody>
          <a:bodyPr/>
          <a:lstStyle/>
          <a:p>
            <a:fld id="{A6D2F5D2-D9FB-42FF-A032-5134BB1403A3}" type="slidenum">
              <a:rPr lang="x-none" smtClean="0"/>
              <a:pPr/>
              <a:t>128</a:t>
            </a:fld>
            <a:endParaRPr lang="en-US" dirty="0"/>
          </a:p>
        </p:txBody>
      </p:sp>
      <p:sp>
        <p:nvSpPr>
          <p:cNvPr id="370691" name="Rectangle 2"/>
          <p:cNvSpPr>
            <a:spLocks noGrp="1" noRot="1" noChangeAspect="1" noChangeArrowheads="1" noTextEdit="1"/>
          </p:cNvSpPr>
          <p:nvPr>
            <p:ph type="sldImg"/>
          </p:nvPr>
        </p:nvSpPr>
        <p:spPr>
          <a:ln/>
        </p:spPr>
      </p:sp>
      <p:sp>
        <p:nvSpPr>
          <p:cNvPr id="370692" name="Rectangle 3"/>
          <p:cNvSpPr>
            <a:spLocks noGrp="1" noChangeArrowheads="1"/>
          </p:cNvSpPr>
          <p:nvPr>
            <p:ph type="body" idx="1"/>
          </p:nvPr>
        </p:nvSpPr>
        <p:spPr>
          <a:noFill/>
          <a:ln/>
        </p:spPr>
        <p:txBody>
          <a:bodyPr/>
          <a:lstStyle/>
          <a:p>
            <a:r>
              <a:rPr lang="en-US" dirty="0"/>
              <a:t>When a thread acquires a lock it can reuses its predecessor's QNode as its new node for future lock accesses. Note that it can do so since at this point the thread's predecessor's QNode will no longer be used by the predecessor, and the thread's old QNode is pointed-to either by the thread's successor or by the tail. </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p:spPr>
        <p:txBody>
          <a:bodyPr/>
          <a:lstStyle/>
          <a:p>
            <a:fld id="{81C0CE78-EFD0-4176-A5C0-DC4778BDF2AD}" type="slidenum">
              <a:rPr lang="x-none" smtClean="0"/>
              <a:pPr/>
              <a:t>129</a:t>
            </a:fld>
            <a:endParaRPr lang="en-US" dirty="0"/>
          </a:p>
        </p:txBody>
      </p:sp>
      <p:sp>
        <p:nvSpPr>
          <p:cNvPr id="371715" name="Rectangle 2"/>
          <p:cNvSpPr>
            <a:spLocks noGrp="1" noRot="1" noChangeAspect="1" noChangeArrowheads="1" noTextEdit="1"/>
          </p:cNvSpPr>
          <p:nvPr>
            <p:ph type="sldImg"/>
          </p:nvPr>
        </p:nvSpPr>
        <p:spPr>
          <a:ln/>
        </p:spPr>
      </p:sp>
      <p:sp>
        <p:nvSpPr>
          <p:cNvPr id="371716" name="Rectangle 3"/>
          <p:cNvSpPr>
            <a:spLocks noGrp="1" noChangeArrowheads="1"/>
          </p:cNvSpPr>
          <p:nvPr>
            <p:ph type="body" idx="1"/>
          </p:nvPr>
        </p:nvSpPr>
        <p:spPr>
          <a:noFill/>
          <a:ln/>
        </p:spPr>
        <p:txBody>
          <a:bodyPr/>
          <a:lstStyle/>
          <a:p>
            <a:r>
              <a:rPr lang="en-US" dirty="0"/>
              <a:t>The reuse of the QNode's means that for $L$ locks, if each thread accesses at most one lock at a time, we only need O(L+N) space as compared with  O(LN) for the ALock.</a:t>
            </a:r>
          </a:p>
          <a:p>
            <a:endParaRPr lang="en-US" dirty="0"/>
          </a:p>
          <a:p>
            <a:endParaRPr 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p:spPr>
        <p:txBody>
          <a:bodyPr/>
          <a:lstStyle/>
          <a:p>
            <a:fld id="{789C5CD9-5F51-4372-A7F9-6A2A4B0C61FB}" type="slidenum">
              <a:rPr lang="x-none" smtClean="0"/>
              <a:pPr/>
              <a:t>130</a:t>
            </a:fld>
            <a:endParaRPr lang="en-US" dirty="0"/>
          </a:p>
        </p:txBody>
      </p:sp>
      <p:sp>
        <p:nvSpPr>
          <p:cNvPr id="372739" name="Rectangle 2"/>
          <p:cNvSpPr>
            <a:spLocks noGrp="1" noRot="1" noChangeAspect="1" noChangeArrowheads="1" noTextEdit="1"/>
          </p:cNvSpPr>
          <p:nvPr>
            <p:ph type="sldImg"/>
          </p:nvPr>
        </p:nvSpPr>
        <p:spPr>
          <a:ln/>
        </p:spPr>
      </p:sp>
      <p:sp>
        <p:nvSpPr>
          <p:cNvPr id="372740" name="Rectangle 3"/>
          <p:cNvSpPr>
            <a:spLocks noGrp="1" noChangeArrowheads="1"/>
          </p:cNvSpPr>
          <p:nvPr>
            <p:ph type="body" idx="1"/>
          </p:nvPr>
        </p:nvSpPr>
        <p:spPr>
          <a:noFill/>
          <a:ln/>
        </p:spPr>
        <p:txBody>
          <a:bodyPr/>
          <a:lstStyle/>
          <a:p>
            <a:r>
              <a:rPr lang="en-US" dirty="0"/>
              <a:t>Here is what the node looks like as a Java object.</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p:cNvSpPr>
            <a:spLocks noGrp="1" noChangeArrowheads="1"/>
          </p:cNvSpPr>
          <p:nvPr>
            <p:ph type="sldNum" sz="quarter" idx="5"/>
          </p:nvPr>
        </p:nvSpPr>
        <p:spPr>
          <a:noFill/>
        </p:spPr>
        <p:txBody>
          <a:bodyPr/>
          <a:lstStyle/>
          <a:p>
            <a:fld id="{F3738EB0-FC57-4DD5-B593-CBBB1D8E1C4E}" type="slidenum">
              <a:rPr lang="x-none" smtClean="0"/>
              <a:pPr/>
              <a:t>131</a:t>
            </a:fld>
            <a:endParaRPr lang="en-US" dirty="0"/>
          </a:p>
        </p:txBody>
      </p:sp>
      <p:sp>
        <p:nvSpPr>
          <p:cNvPr id="373763" name="Rectangle 2"/>
          <p:cNvSpPr>
            <a:spLocks noGrp="1" noRot="1" noChangeAspect="1" noChangeArrowheads="1" noTextEdit="1"/>
          </p:cNvSpPr>
          <p:nvPr>
            <p:ph type="sldImg"/>
          </p:nvPr>
        </p:nvSpPr>
        <p:spPr>
          <a:ln/>
        </p:spPr>
      </p:sp>
      <p:sp>
        <p:nvSpPr>
          <p:cNvPr id="373764" name="Rectangle 3"/>
          <p:cNvSpPr>
            <a:spLocks noGrp="1" noChangeArrowheads="1"/>
          </p:cNvSpPr>
          <p:nvPr>
            <p:ph type="body" idx="1"/>
          </p:nvPr>
        </p:nvSpPr>
        <p:spPr>
          <a:noFill/>
          <a:ln/>
        </p:spPr>
        <p:txBody>
          <a:bodyPr/>
          <a:lstStyle/>
          <a:p>
            <a:r>
              <a:rPr lang="en-US" dirty="0"/>
              <a:t>If the locked field is true, the lock has not been released yet (it may also not have been acquired yet either).</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p>
            <a:fld id="{713810A9-DBFC-4462-88C8-68C244DBC3A5}" type="slidenum">
              <a:rPr lang="x-none" smtClean="0"/>
              <a:pPr/>
              <a:t>132</a:t>
            </a:fld>
            <a:endParaRPr lang="en-US" dirty="0"/>
          </a:p>
        </p:txBody>
      </p:sp>
      <p:sp>
        <p:nvSpPr>
          <p:cNvPr id="374787"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noFill/>
          <a:ln/>
        </p:spPr>
        <p:txBody>
          <a:bodyPr/>
          <a:lstStyle/>
          <a:p>
            <a:r>
              <a:rPr lang="en-US" dirty="0"/>
              <a:t>Here is the code for lock().</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p:spPr>
        <p:txBody>
          <a:bodyPr/>
          <a:lstStyle/>
          <a:p>
            <a:fld id="{E3F04E0E-1D43-4B41-9BEF-6445A2A3A9B2}" type="slidenum">
              <a:rPr lang="x-none" smtClean="0"/>
              <a:pPr/>
              <a:t>133</a:t>
            </a:fld>
            <a:endParaRPr lang="en-US" dirty="0"/>
          </a:p>
        </p:txBody>
      </p:sp>
      <p:sp>
        <p:nvSpPr>
          <p:cNvPr id="375811" name="Rectangle 2"/>
          <p:cNvSpPr>
            <a:spLocks noGrp="1" noRot="1" noChangeAspect="1" noChangeArrowheads="1" noTextEdit="1"/>
          </p:cNvSpPr>
          <p:nvPr>
            <p:ph type="sldImg"/>
          </p:nvPr>
        </p:nvSpPr>
        <p:spPr>
          <a:ln/>
        </p:spPr>
      </p:sp>
      <p:sp>
        <p:nvSpPr>
          <p:cNvPr id="375812" name="Rectangle 3"/>
          <p:cNvSpPr>
            <a:spLocks noGrp="1" noChangeArrowheads="1"/>
          </p:cNvSpPr>
          <p:nvPr>
            <p:ph type="body" idx="1"/>
          </p:nvPr>
        </p:nvSpPr>
        <p:spPr>
          <a:noFill/>
          <a:ln/>
        </p:spPr>
        <p:txBody>
          <a:bodyPr/>
          <a:lstStyle/>
          <a:p>
            <a:r>
              <a:rPr lang="en-US" dirty="0"/>
              <a:t>Here is the code for lock().</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7"/>
          <p:cNvSpPr>
            <a:spLocks noGrp="1" noChangeArrowheads="1"/>
          </p:cNvSpPr>
          <p:nvPr>
            <p:ph type="sldNum" sz="quarter" idx="5"/>
          </p:nvPr>
        </p:nvSpPr>
        <p:spPr>
          <a:noFill/>
        </p:spPr>
        <p:txBody>
          <a:bodyPr/>
          <a:lstStyle/>
          <a:p>
            <a:fld id="{164F1DD7-FD6B-42D4-91D5-050769796481}" type="slidenum">
              <a:rPr lang="x-none" smtClean="0"/>
              <a:pPr/>
              <a:t>134</a:t>
            </a:fld>
            <a:endParaRPr lang="en-US" dirty="0"/>
          </a:p>
        </p:txBody>
      </p:sp>
      <p:sp>
        <p:nvSpPr>
          <p:cNvPr id="376835" name="Rectangle 2"/>
          <p:cNvSpPr>
            <a:spLocks noGrp="1" noRot="1" noChangeAspect="1" noChangeArrowheads="1" noTextEdit="1"/>
          </p:cNvSpPr>
          <p:nvPr>
            <p:ph type="sldImg"/>
          </p:nvPr>
        </p:nvSpPr>
        <p:spPr>
          <a:ln/>
        </p:spPr>
      </p:sp>
      <p:sp>
        <p:nvSpPr>
          <p:cNvPr id="376836" name="Rectangle 3"/>
          <p:cNvSpPr>
            <a:spLocks noGrp="1" noChangeArrowheads="1"/>
          </p:cNvSpPr>
          <p:nvPr>
            <p:ph type="body" idx="1"/>
          </p:nvPr>
        </p:nvSpPr>
        <p:spPr>
          <a:noFill/>
          <a:ln/>
        </p:spPr>
        <p:txBody>
          <a:bodyPr/>
          <a:lstStyle/>
          <a:p>
            <a:r>
              <a:rPr lang="en-US" dirty="0"/>
              <a:t>Here is the code for lock().</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noFill/>
        </p:spPr>
        <p:txBody>
          <a:bodyPr/>
          <a:lstStyle/>
          <a:p>
            <a:fld id="{AD89E7D9-F967-4781-A993-22A27FCDE2F5}" type="slidenum">
              <a:rPr lang="x-none" smtClean="0"/>
              <a:pPr/>
              <a:t>135</a:t>
            </a:fld>
            <a:endParaRPr lang="en-US" dirty="0"/>
          </a:p>
        </p:txBody>
      </p:sp>
      <p:sp>
        <p:nvSpPr>
          <p:cNvPr id="377859" name="Rectangle 2"/>
          <p:cNvSpPr>
            <a:spLocks noGrp="1" noRot="1" noChangeAspect="1" noChangeArrowheads="1" noTextEdit="1"/>
          </p:cNvSpPr>
          <p:nvPr>
            <p:ph type="sldImg"/>
          </p:nvPr>
        </p:nvSpPr>
        <p:spPr>
          <a:ln/>
        </p:spPr>
      </p:sp>
      <p:sp>
        <p:nvSpPr>
          <p:cNvPr id="377860" name="Rectangle 3"/>
          <p:cNvSpPr>
            <a:spLocks noGrp="1" noChangeArrowheads="1"/>
          </p:cNvSpPr>
          <p:nvPr>
            <p:ph type="body" idx="1"/>
          </p:nvPr>
        </p:nvSpPr>
        <p:spPr>
          <a:noFill/>
          <a:ln/>
        </p:spPr>
        <p:txBody>
          <a:bodyPr/>
          <a:lstStyle/>
          <a:p>
            <a:r>
              <a:rPr lang="en-US" dirty="0"/>
              <a:t>Here is the code for lock().</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7"/>
          <p:cNvSpPr>
            <a:spLocks noGrp="1" noChangeArrowheads="1"/>
          </p:cNvSpPr>
          <p:nvPr>
            <p:ph type="sldNum" sz="quarter" idx="5"/>
          </p:nvPr>
        </p:nvSpPr>
        <p:spPr>
          <a:noFill/>
        </p:spPr>
        <p:txBody>
          <a:bodyPr/>
          <a:lstStyle/>
          <a:p>
            <a:fld id="{40142998-79CE-4365-835C-DAAA347FF591}" type="slidenum">
              <a:rPr lang="x-none" smtClean="0"/>
              <a:pPr/>
              <a:t>136</a:t>
            </a:fld>
            <a:endParaRPr lang="en-US" dirty="0"/>
          </a:p>
        </p:txBody>
      </p:sp>
      <p:sp>
        <p:nvSpPr>
          <p:cNvPr id="378883" name="Rectangle 2"/>
          <p:cNvSpPr>
            <a:spLocks noGrp="1" noRot="1" noChangeAspect="1" noChangeArrowheads="1" noTextEdit="1"/>
          </p:cNvSpPr>
          <p:nvPr>
            <p:ph type="sldImg"/>
          </p:nvPr>
        </p:nvSpPr>
        <p:spPr>
          <a:ln/>
        </p:spPr>
      </p:sp>
      <p:sp>
        <p:nvSpPr>
          <p:cNvPr id="378884" name="Rectangle 3"/>
          <p:cNvSpPr>
            <a:spLocks noGrp="1" noChangeArrowheads="1"/>
          </p:cNvSpPr>
          <p:nvPr>
            <p:ph type="body" idx="1"/>
          </p:nvPr>
        </p:nvSpPr>
        <p:spPr>
          <a:noFill/>
          <a:ln/>
        </p:spPr>
        <p:txBody>
          <a:bodyPr/>
          <a:lstStyle/>
          <a:p>
            <a:r>
              <a:rPr lang="en-US" dirty="0"/>
              <a:t>Here is the code for lock().</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a:noFill/>
        </p:spPr>
        <p:txBody>
          <a:bodyPr/>
          <a:lstStyle/>
          <a:p>
            <a:fld id="{8B98CBD0-BA04-4AF5-9AFD-0A3BCCB6CC6F}" type="slidenum">
              <a:rPr lang="x-none" smtClean="0"/>
              <a:pPr/>
              <a:t>137</a:t>
            </a:fld>
            <a:endParaRPr lang="en-US" dirty="0"/>
          </a:p>
        </p:txBody>
      </p:sp>
      <p:sp>
        <p:nvSpPr>
          <p:cNvPr id="379907" name="Rectangle 2"/>
          <p:cNvSpPr>
            <a:spLocks noGrp="1" noRot="1" noChangeAspect="1" noChangeArrowheads="1" noTextEdit="1"/>
          </p:cNvSpPr>
          <p:nvPr>
            <p:ph type="sldImg"/>
          </p:nvPr>
        </p:nvSpPr>
        <p:spPr>
          <a:ln/>
        </p:spPr>
      </p:sp>
      <p:sp>
        <p:nvSpPr>
          <p:cNvPr id="3799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7"/>
          <p:cNvSpPr>
            <a:spLocks noGrp="1" noChangeArrowheads="1"/>
          </p:cNvSpPr>
          <p:nvPr>
            <p:ph type="sldNum" sz="quarter" idx="5"/>
          </p:nvPr>
        </p:nvSpPr>
        <p:spPr>
          <a:noFill/>
        </p:spPr>
        <p:txBody>
          <a:bodyPr/>
          <a:lstStyle/>
          <a:p>
            <a:fld id="{816089F7-A8D0-4FCE-9043-0ED53C184224}" type="slidenum">
              <a:rPr lang="x-none" smtClean="0"/>
              <a:pPr/>
              <a:t>138</a:t>
            </a:fld>
            <a:endParaRPr lang="en-US" dirty="0"/>
          </a:p>
        </p:txBody>
      </p:sp>
      <p:sp>
        <p:nvSpPr>
          <p:cNvPr id="380931" name="Rectangle 2"/>
          <p:cNvSpPr>
            <a:spLocks noGrp="1" noRot="1" noChangeAspect="1" noChangeArrowheads="1" noTextEdit="1"/>
          </p:cNvSpPr>
          <p:nvPr>
            <p:ph type="sldImg"/>
          </p:nvPr>
        </p:nvSpPr>
        <p:spPr>
          <a:ln/>
        </p:spPr>
      </p:sp>
      <p:sp>
        <p:nvSpPr>
          <p:cNvPr id="3809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a:noFill/>
        </p:spPr>
        <p:txBody>
          <a:bodyPr/>
          <a:lstStyle/>
          <a:p>
            <a:fld id="{6617E69A-B1A5-4263-9C57-4C16E871DDEE}" type="slidenum">
              <a:rPr lang="x-none" smtClean="0"/>
              <a:pPr/>
              <a:t>139</a:t>
            </a:fld>
            <a:endParaRPr lang="en-US" dirty="0"/>
          </a:p>
        </p:txBody>
      </p:sp>
      <p:sp>
        <p:nvSpPr>
          <p:cNvPr id="381955" name="Rectangle 2"/>
          <p:cNvSpPr>
            <a:spLocks noGrp="1" noRot="1" noChangeAspect="1" noChangeArrowheads="1" noTextEdit="1"/>
          </p:cNvSpPr>
          <p:nvPr>
            <p:ph type="sldImg"/>
          </p:nvPr>
        </p:nvSpPr>
        <p:spPr>
          <a:ln/>
        </p:spPr>
      </p:sp>
      <p:sp>
        <p:nvSpPr>
          <p:cNvPr id="3819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p:cNvSpPr>
            <a:spLocks noGrp="1" noChangeArrowheads="1"/>
          </p:cNvSpPr>
          <p:nvPr>
            <p:ph type="sldNum" sz="quarter" idx="5"/>
          </p:nvPr>
        </p:nvSpPr>
        <p:spPr>
          <a:noFill/>
        </p:spPr>
        <p:txBody>
          <a:bodyPr/>
          <a:lstStyle/>
          <a:p>
            <a:fld id="{F62BB371-AB41-48FD-BAF7-2C3DFAE04B35}" type="slidenum">
              <a:rPr lang="x-none" smtClean="0"/>
              <a:pPr/>
              <a:t>140</a:t>
            </a:fld>
            <a:endParaRPr lang="en-US" dirty="0"/>
          </a:p>
        </p:txBody>
      </p:sp>
      <p:sp>
        <p:nvSpPr>
          <p:cNvPr id="382979" name="Rectangle 2"/>
          <p:cNvSpPr>
            <a:spLocks noGrp="1" noRot="1" noChangeAspect="1" noChangeArrowheads="1" noTextEdit="1"/>
          </p:cNvSpPr>
          <p:nvPr>
            <p:ph type="sldImg"/>
          </p:nvPr>
        </p:nvSpPr>
        <p:spPr>
          <a:ln/>
        </p:spPr>
      </p:sp>
      <p:sp>
        <p:nvSpPr>
          <p:cNvPr id="3829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a:noFill/>
        </p:spPr>
        <p:txBody>
          <a:bodyPr/>
          <a:lstStyle/>
          <a:p>
            <a:fld id="{954B0633-BF20-4AEB-BA54-F3935AB3D942}" type="slidenum">
              <a:rPr lang="x-none" smtClean="0"/>
              <a:pPr/>
              <a:t>141</a:t>
            </a:fld>
            <a:endParaRPr lang="en-US" dirty="0"/>
          </a:p>
        </p:txBody>
      </p:sp>
      <p:sp>
        <p:nvSpPr>
          <p:cNvPr id="384003" name="Rectangle 2"/>
          <p:cNvSpPr>
            <a:spLocks noGrp="1" noRot="1" noChangeAspect="1" noChangeArrowheads="1" noTextEdit="1"/>
          </p:cNvSpPr>
          <p:nvPr>
            <p:ph type="sldImg"/>
          </p:nvPr>
        </p:nvSpPr>
        <p:spPr>
          <a:ln/>
        </p:spPr>
      </p:sp>
      <p:sp>
        <p:nvSpPr>
          <p:cNvPr id="384004" name="Rectangle 3"/>
          <p:cNvSpPr>
            <a:spLocks noGrp="1" noChangeArrowheads="1"/>
          </p:cNvSpPr>
          <p:nvPr>
            <p:ph type="body" idx="1"/>
          </p:nvPr>
        </p:nvSpPr>
        <p:spPr>
          <a:noFill/>
          <a:ln/>
        </p:spPr>
        <p:txBody>
          <a:bodyPr/>
          <a:lstStyle/>
          <a:p>
            <a:r>
              <a:rPr lang="en-US" dirty="0"/>
              <a:t>Like the ALock, this algorithm has each thread spin on a distinct location, so when one thread releases its lock, it invalidates its successor's cache only, and does not invalidate any other thread's cache. It does so with a lower space overhead, and, importantly, without requiring prior knowledge of the number of threads accessing a lock It also provides first-come-first-served fairness.</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p:spPr>
        <p:txBody>
          <a:bodyPr/>
          <a:lstStyle/>
          <a:p>
            <a:fld id="{0A951911-7BA8-46FB-BC73-10827DA411D4}" type="slidenum">
              <a:rPr lang="x-none" smtClean="0"/>
              <a:pPr/>
              <a:t>142</a:t>
            </a:fld>
            <a:endParaRPr lang="en-US" dirty="0"/>
          </a:p>
        </p:txBody>
      </p:sp>
      <p:sp>
        <p:nvSpPr>
          <p:cNvPr id="385027" name="Rectangle 2"/>
          <p:cNvSpPr>
            <a:spLocks noGrp="1" noRot="1" noChangeAspect="1" noChangeArrowheads="1" noTextEdit="1"/>
          </p:cNvSpPr>
          <p:nvPr>
            <p:ph type="sldImg"/>
          </p:nvPr>
        </p:nvSpPr>
        <p:spPr>
          <a:ln/>
        </p:spPr>
      </p:sp>
      <p:sp>
        <p:nvSpPr>
          <p:cNvPr id="385028" name="Rectangle 3"/>
          <p:cNvSpPr>
            <a:spLocks noGrp="1" noChangeArrowheads="1"/>
          </p:cNvSpPr>
          <p:nvPr>
            <p:ph type="body" idx="1"/>
          </p:nvPr>
        </p:nvSpPr>
        <p:spPr>
          <a:noFill/>
          <a:ln/>
        </p:spPr>
        <p:txBody>
          <a:bodyPr/>
          <a:lstStyle/>
          <a:p>
            <a:r>
              <a:rPr lang="en-US" dirty="0"/>
              <a:t>The principal disadvantage of this lock algorithm is that it performs poorly on cacheless NUMA architectures. Each thread spins waiting for its predecessor's node's  to become false. If this memory location is remote, then performance will suffer. On cache-coherent architectures, however, this approach should work well. </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p:spPr>
        <p:txBody>
          <a:bodyPr/>
          <a:lstStyle/>
          <a:p>
            <a:fld id="{E56AF42C-13AC-46F5-A762-0ABFF7DAC6EB}" type="slidenum">
              <a:rPr lang="x-none" smtClean="0"/>
              <a:pPr/>
              <a:t>143</a:t>
            </a:fld>
            <a:endParaRPr lang="en-US" dirty="0"/>
          </a:p>
        </p:txBody>
      </p:sp>
      <p:sp>
        <p:nvSpPr>
          <p:cNvPr id="386051" name="Rectangle 2"/>
          <p:cNvSpPr>
            <a:spLocks noGrp="1" noRot="1" noChangeAspect="1" noChangeArrowheads="1" noTextEdit="1"/>
          </p:cNvSpPr>
          <p:nvPr>
            <p:ph type="sldImg"/>
          </p:nvPr>
        </p:nvSpPr>
        <p:spPr>
          <a:ln/>
        </p:spPr>
      </p:sp>
      <p:sp>
        <p:nvSpPr>
          <p:cNvPr id="3860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noFill/>
        </p:spPr>
        <p:txBody>
          <a:bodyPr/>
          <a:lstStyle/>
          <a:p>
            <a:fld id="{5E370108-C2A6-466B-97F0-F4990D3F256E}" type="slidenum">
              <a:rPr lang="x-none" smtClean="0"/>
              <a:pPr/>
              <a:t>144</a:t>
            </a:fld>
            <a:endParaRPr lang="en-US" dirty="0"/>
          </a:p>
        </p:txBody>
      </p:sp>
      <p:sp>
        <p:nvSpPr>
          <p:cNvPr id="387075" name="Rectangle 2"/>
          <p:cNvSpPr>
            <a:spLocks noGrp="1" noRot="1" noChangeAspect="1" noChangeArrowheads="1" noTextEdit="1"/>
          </p:cNvSpPr>
          <p:nvPr>
            <p:ph type="sldImg"/>
          </p:nvPr>
        </p:nvSpPr>
        <p:spPr>
          <a:ln/>
        </p:spPr>
      </p:sp>
      <p:sp>
        <p:nvSpPr>
          <p:cNvPr id="3870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noFill/>
        </p:spPr>
        <p:txBody>
          <a:bodyPr/>
          <a:lstStyle/>
          <a:p>
            <a:fld id="{7799A2F7-690D-498E-B5E8-5E7014A50ABE}" type="slidenum">
              <a:rPr lang="x-none" smtClean="0"/>
              <a:pPr/>
              <a:t>145</a:t>
            </a:fld>
            <a:endParaRPr lang="en-US" dirty="0"/>
          </a:p>
        </p:txBody>
      </p:sp>
      <p:sp>
        <p:nvSpPr>
          <p:cNvPr id="388099" name="Rectangle 2"/>
          <p:cNvSpPr>
            <a:spLocks noGrp="1" noRot="1" noChangeAspect="1" noChangeArrowheads="1" noTextEdit="1"/>
          </p:cNvSpPr>
          <p:nvPr>
            <p:ph type="sldImg"/>
          </p:nvPr>
        </p:nvSpPr>
        <p:spPr>
          <a:ln/>
        </p:spPr>
      </p:sp>
      <p:sp>
        <p:nvSpPr>
          <p:cNvPr id="3881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p:spPr>
        <p:txBody>
          <a:bodyPr/>
          <a:lstStyle/>
          <a:p>
            <a:fld id="{F3AA66E5-B3E0-4333-A1E6-EEFD6499F10C}" type="slidenum">
              <a:rPr lang="x-none" smtClean="0"/>
              <a:pPr/>
              <a:t>146</a:t>
            </a:fld>
            <a:endParaRPr lang="en-US" dirty="0"/>
          </a:p>
        </p:txBody>
      </p:sp>
      <p:sp>
        <p:nvSpPr>
          <p:cNvPr id="389123" name="Rectangle 2"/>
          <p:cNvSpPr>
            <a:spLocks noGrp="1" noRot="1" noChangeAspect="1" noChangeArrowheads="1" noTextEdit="1"/>
          </p:cNvSpPr>
          <p:nvPr>
            <p:ph type="sldImg"/>
          </p:nvPr>
        </p:nvSpPr>
        <p:spPr>
          <a:ln/>
        </p:spPr>
      </p:sp>
      <p:sp>
        <p:nvSpPr>
          <p:cNvPr id="389124" name="Rectangle 3"/>
          <p:cNvSpPr>
            <a:spLocks noGrp="1" noChangeArrowheads="1"/>
          </p:cNvSpPr>
          <p:nvPr>
            <p:ph type="body" idx="1"/>
          </p:nvPr>
        </p:nvSpPr>
        <p:spPr>
          <a:noFill/>
          <a:ln/>
        </p:spPr>
        <p:txBody>
          <a:bodyPr/>
          <a:lstStyle/>
          <a:p>
            <a:r>
              <a:rPr lang="en-US" dirty="0"/>
              <a:t>The MCS lock is another kind of queue lock that ensures that processes always spin on a fixed location, so this one works well for cacheless architectures. Like the CLH lock, it uses only a small fixed-size overhead per thread.</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p:spPr>
        <p:txBody>
          <a:bodyPr/>
          <a:lstStyle/>
          <a:p>
            <a:fld id="{31900E71-26EA-46D5-AD22-F2052F7B501B}" type="slidenum">
              <a:rPr lang="x-none" smtClean="0"/>
              <a:pPr/>
              <a:t>147</a:t>
            </a:fld>
            <a:endParaRPr lang="en-US" dirty="0"/>
          </a:p>
        </p:txBody>
      </p:sp>
      <p:sp>
        <p:nvSpPr>
          <p:cNvPr id="390147" name="Rectangle 2"/>
          <p:cNvSpPr>
            <a:spLocks noGrp="1" noRot="1" noChangeAspect="1" noChangeArrowheads="1" noTextEdit="1"/>
          </p:cNvSpPr>
          <p:nvPr>
            <p:ph type="sldImg"/>
          </p:nvPr>
        </p:nvSpPr>
        <p:spPr>
          <a:ln/>
        </p:spPr>
      </p:sp>
      <p:sp>
        <p:nvSpPr>
          <p:cNvPr id="390148" name="Rectangle 3"/>
          <p:cNvSpPr>
            <a:spLocks noGrp="1" noChangeArrowheads="1"/>
          </p:cNvSpPr>
          <p:nvPr>
            <p:ph type="body" idx="1"/>
          </p:nvPr>
        </p:nvSpPr>
        <p:spPr>
          <a:noFill/>
          <a:ln/>
        </p:spPr>
        <p:txBody>
          <a:bodyPr/>
          <a:lstStyle/>
          <a:p>
            <a:r>
              <a:rPr lang="en-US" dirty="0"/>
              <a:t>Here, too, the lock is represented as a linked list of QNodes, where each QNode represents either a lock holder or a thread waiting to acquire the lock. Unlike the CLH lock, the list is explicit, not virtual.</a:t>
            </a:r>
          </a:p>
          <a:p>
            <a:endParaRPr lang="en-US" dirty="0"/>
          </a:p>
        </p:txBody>
      </p:sp>
    </p:spTree>
    <p:extLst>
      <p:ext uri="{BB962C8B-B14F-4D97-AF65-F5344CB8AC3E}">
        <p14:creationId xmlns:p14="http://schemas.microsoft.com/office/powerpoint/2010/main" val="320744942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7"/>
          <p:cNvSpPr>
            <a:spLocks noGrp="1" noChangeArrowheads="1"/>
          </p:cNvSpPr>
          <p:nvPr>
            <p:ph type="sldNum" sz="quarter" idx="5"/>
          </p:nvPr>
        </p:nvSpPr>
        <p:spPr>
          <a:noFill/>
        </p:spPr>
        <p:txBody>
          <a:bodyPr/>
          <a:lstStyle/>
          <a:p>
            <a:fld id="{9FB94EFB-E560-4A8E-B6DC-F20DB2B0FD9E}" type="slidenum">
              <a:rPr lang="x-none" smtClean="0"/>
              <a:pPr/>
              <a:t>148</a:t>
            </a:fld>
            <a:endParaRPr lang="en-US" dirty="0"/>
          </a:p>
        </p:txBody>
      </p:sp>
      <p:sp>
        <p:nvSpPr>
          <p:cNvPr id="391171" name="Rectangle 2"/>
          <p:cNvSpPr>
            <a:spLocks noGrp="1" noRot="1" noChangeAspect="1" noChangeArrowheads="1" noTextEdit="1"/>
          </p:cNvSpPr>
          <p:nvPr>
            <p:ph type="sldImg"/>
          </p:nvPr>
        </p:nvSpPr>
        <p:spPr>
          <a:ln/>
        </p:spPr>
      </p:sp>
      <p:sp>
        <p:nvSpPr>
          <p:cNvPr id="391172" name="Rectangle 3"/>
          <p:cNvSpPr>
            <a:spLocks noGrp="1" noChangeArrowheads="1"/>
          </p:cNvSpPr>
          <p:nvPr>
            <p:ph type="body" idx="1"/>
          </p:nvPr>
        </p:nvSpPr>
        <p:spPr>
          <a:noFill/>
          <a:ln/>
        </p:spPr>
        <p:txBody>
          <a:bodyPr/>
          <a:lstStyle/>
          <a:p>
            <a:r>
              <a:rPr lang="en-US" dirty="0"/>
              <a:t>To acquire the lock, a thread places its own QNode} at the tail of the list. (Notice that the </a:t>
            </a:r>
          </a:p>
          <a:p>
            <a:r>
              <a:rPr lang="en-US" dirty="0"/>
              <a:t>Setting of the value to true is a simplification of the presentation. In the code, we allocate the node with its value false so that we can get out of the with loop immediately if there is no predecessor. But if there is a predecessor, a thread sets the value of its flag to true before it redirects the other thread's pointer to it, so in effect its true whenever its used...thus, in order not to confuse the </a:t>
            </a:r>
            <a:br>
              <a:rPr lang="en-US" dirty="0"/>
            </a:br>
            <a:r>
              <a:rPr lang="en-US" dirty="0"/>
              <a:t>viewer with the minor issue, we diverge slightly from the code and describe the node as being true here). </a:t>
            </a:r>
          </a:p>
        </p:txBody>
      </p:sp>
    </p:spTree>
    <p:extLst>
      <p:ext uri="{BB962C8B-B14F-4D97-AF65-F5344CB8AC3E}">
        <p14:creationId xmlns:p14="http://schemas.microsoft.com/office/powerpoint/2010/main" val="98166956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noFill/>
        </p:spPr>
        <p:txBody>
          <a:bodyPr/>
          <a:lstStyle/>
          <a:p>
            <a:fld id="{35D31A37-1251-4E5F-A0A1-CFCDFF55EC0A}" type="slidenum">
              <a:rPr lang="x-none" smtClean="0"/>
              <a:pPr/>
              <a:t>149</a:t>
            </a:fld>
            <a:endParaRPr lang="en-US" dirty="0"/>
          </a:p>
        </p:txBody>
      </p:sp>
      <p:sp>
        <p:nvSpPr>
          <p:cNvPr id="392195" name="Rectangle 2"/>
          <p:cNvSpPr>
            <a:spLocks noGrp="1" noRot="1" noChangeAspect="1" noChangeArrowheads="1" noTextEdit="1"/>
          </p:cNvSpPr>
          <p:nvPr>
            <p:ph type="sldImg"/>
          </p:nvPr>
        </p:nvSpPr>
        <p:spPr>
          <a:ln/>
        </p:spPr>
      </p:sp>
      <p:sp>
        <p:nvSpPr>
          <p:cNvPr id="392196" name="Rectangle 3"/>
          <p:cNvSpPr>
            <a:spLocks noGrp="1" noChangeArrowheads="1"/>
          </p:cNvSpPr>
          <p:nvPr>
            <p:ph type="body" idx="1"/>
          </p:nvPr>
        </p:nvSpPr>
        <p:spPr>
          <a:noFill/>
          <a:ln/>
        </p:spPr>
        <p:txBody>
          <a:bodyPr/>
          <a:lstStyle/>
          <a:p>
            <a:r>
              <a:rPr lang="en-US" dirty="0"/>
              <a:t>The node then swaps in a reference to its own QNode.</a:t>
            </a:r>
          </a:p>
          <a:p>
            <a:endParaRPr lang="en-US" dirty="0"/>
          </a:p>
          <a:p>
            <a:r>
              <a:rPr lang="en-US" dirty="0"/>
              <a:t>(Notice that the </a:t>
            </a:r>
          </a:p>
          <a:p>
            <a:r>
              <a:rPr lang="en-US" dirty="0"/>
              <a:t>Setting of the value to true is a simplification of the presentation. In the code, we allocate the node with its value false so that we can get out of the with loop immediately if there is no predecessor. But if there is a predecessor, a thread sets the value of its flag to true before it redirects the other thread's pointer to it, so in effect its true whenever its used...thus, in order not to confuse the </a:t>
            </a:r>
            <a:br>
              <a:rPr lang="en-US" dirty="0"/>
            </a:br>
            <a:r>
              <a:rPr lang="en-US" dirty="0"/>
              <a:t>viewer with the minor issue, we diverge slightly from the code and describe the node as being true here). </a:t>
            </a:r>
          </a:p>
          <a:p>
            <a:endParaRPr lang="en-US" dirty="0"/>
          </a:p>
        </p:txBody>
      </p:sp>
    </p:spTree>
    <p:extLst>
      <p:ext uri="{BB962C8B-B14F-4D97-AF65-F5344CB8AC3E}">
        <p14:creationId xmlns:p14="http://schemas.microsoft.com/office/powerpoint/2010/main" val="72101943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p:cNvSpPr>
            <a:spLocks noGrp="1" noChangeArrowheads="1"/>
          </p:cNvSpPr>
          <p:nvPr>
            <p:ph type="sldNum" sz="quarter" idx="5"/>
          </p:nvPr>
        </p:nvSpPr>
        <p:spPr>
          <a:noFill/>
        </p:spPr>
        <p:txBody>
          <a:bodyPr/>
          <a:lstStyle/>
          <a:p>
            <a:fld id="{4F967338-AC72-4A31-A433-CEA3575650EA}" type="slidenum">
              <a:rPr lang="x-none" smtClean="0"/>
              <a:pPr/>
              <a:t>150</a:t>
            </a:fld>
            <a:endParaRPr lang="en-US" dirty="0"/>
          </a:p>
        </p:txBody>
      </p:sp>
      <p:sp>
        <p:nvSpPr>
          <p:cNvPr id="393219" name="Rectangle 2"/>
          <p:cNvSpPr>
            <a:spLocks noGrp="1" noRot="1" noChangeAspect="1" noChangeArrowheads="1" noTextEdit="1"/>
          </p:cNvSpPr>
          <p:nvPr>
            <p:ph type="sldImg"/>
          </p:nvPr>
        </p:nvSpPr>
        <p:spPr>
          <a:ln/>
        </p:spPr>
      </p:sp>
      <p:sp>
        <p:nvSpPr>
          <p:cNvPr id="393220" name="Rectangle 3"/>
          <p:cNvSpPr>
            <a:spLocks noGrp="1" noChangeArrowheads="1"/>
          </p:cNvSpPr>
          <p:nvPr>
            <p:ph type="body" idx="1"/>
          </p:nvPr>
        </p:nvSpPr>
        <p:spPr>
          <a:noFill/>
          <a:ln/>
        </p:spPr>
        <p:txBody>
          <a:bodyPr/>
          <a:lstStyle/>
          <a:p>
            <a:r>
              <a:rPr lang="en-US" dirty="0"/>
              <a:t>At this point the swap is completed, and the queue variable points to the tail of the queue.</a:t>
            </a:r>
          </a:p>
        </p:txBody>
      </p:sp>
    </p:spTree>
    <p:extLst>
      <p:ext uri="{BB962C8B-B14F-4D97-AF65-F5344CB8AC3E}">
        <p14:creationId xmlns:p14="http://schemas.microsoft.com/office/powerpoint/2010/main" val="250093475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p:spPr>
        <p:txBody>
          <a:bodyPr/>
          <a:lstStyle/>
          <a:p>
            <a:fld id="{449DF78C-7E80-400C-A32E-0FA113390391}" type="slidenum">
              <a:rPr lang="x-none" smtClean="0"/>
              <a:pPr/>
              <a:t>151</a:t>
            </a:fld>
            <a:endParaRPr lang="en-US" dirty="0"/>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7"/>
          <p:cNvSpPr>
            <a:spLocks noGrp="1" noChangeArrowheads="1"/>
          </p:cNvSpPr>
          <p:nvPr>
            <p:ph type="sldNum" sz="quarter" idx="5"/>
          </p:nvPr>
        </p:nvSpPr>
        <p:spPr>
          <a:noFill/>
        </p:spPr>
        <p:txBody>
          <a:bodyPr/>
          <a:lstStyle/>
          <a:p>
            <a:fld id="{8B5BB470-E525-439B-BEDD-6F6FCC9B6D03}" type="slidenum">
              <a:rPr lang="x-none" smtClean="0"/>
              <a:pPr/>
              <a:t>152</a:t>
            </a:fld>
            <a:endParaRPr lang="en-US" dirty="0"/>
          </a:p>
        </p:txBody>
      </p:sp>
      <p:sp>
        <p:nvSpPr>
          <p:cNvPr id="396291" name="Rectangle 2"/>
          <p:cNvSpPr>
            <a:spLocks noGrp="1" noRot="1" noChangeAspect="1" noChangeArrowheads="1" noTextEdit="1"/>
          </p:cNvSpPr>
          <p:nvPr>
            <p:ph type="sldImg"/>
          </p:nvPr>
        </p:nvSpPr>
        <p:spPr>
          <a:ln/>
        </p:spPr>
      </p:sp>
      <p:sp>
        <p:nvSpPr>
          <p:cNvPr id="3962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7"/>
          <p:cNvSpPr>
            <a:spLocks noGrp="1" noChangeArrowheads="1"/>
          </p:cNvSpPr>
          <p:nvPr>
            <p:ph type="sldNum" sz="quarter" idx="5"/>
          </p:nvPr>
        </p:nvSpPr>
        <p:spPr>
          <a:noFill/>
        </p:spPr>
        <p:txBody>
          <a:bodyPr/>
          <a:lstStyle/>
          <a:p>
            <a:fld id="{D2A1E556-3EF9-49AC-A118-FA97F952454E}" type="slidenum">
              <a:rPr lang="x-none" smtClean="0"/>
              <a:pPr/>
              <a:t>153</a:t>
            </a:fld>
            <a:endParaRPr lang="en-US" dirty="0"/>
          </a:p>
        </p:txBody>
      </p:sp>
      <p:sp>
        <p:nvSpPr>
          <p:cNvPr id="397315" name="Rectangle 2"/>
          <p:cNvSpPr>
            <a:spLocks noGrp="1" noRot="1" noChangeAspect="1" noChangeArrowheads="1" noTextEdit="1"/>
          </p:cNvSpPr>
          <p:nvPr>
            <p:ph type="sldImg"/>
          </p:nvPr>
        </p:nvSpPr>
        <p:spPr>
          <a:ln/>
        </p:spPr>
      </p:sp>
      <p:sp>
        <p:nvSpPr>
          <p:cNvPr id="3973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7"/>
          <p:cNvSpPr>
            <a:spLocks noGrp="1" noChangeArrowheads="1"/>
          </p:cNvSpPr>
          <p:nvPr>
            <p:ph type="sldNum" sz="quarter" idx="5"/>
          </p:nvPr>
        </p:nvSpPr>
        <p:spPr>
          <a:noFill/>
        </p:spPr>
        <p:txBody>
          <a:bodyPr/>
          <a:lstStyle/>
          <a:p>
            <a:fld id="{E9B70FE4-E250-43F1-8F47-8C310698E301}" type="slidenum">
              <a:rPr lang="x-none" smtClean="0"/>
              <a:pPr/>
              <a:t>154</a:t>
            </a:fld>
            <a:endParaRPr lang="en-US" dirty="0"/>
          </a:p>
        </p:txBody>
      </p:sp>
      <p:sp>
        <p:nvSpPr>
          <p:cNvPr id="398339" name="Rectangle 2"/>
          <p:cNvSpPr>
            <a:spLocks noGrp="1" noRot="1" noChangeAspect="1" noChangeArrowheads="1" noTextEdit="1"/>
          </p:cNvSpPr>
          <p:nvPr>
            <p:ph type="sldImg"/>
          </p:nvPr>
        </p:nvSpPr>
        <p:spPr>
          <a:ln/>
        </p:spPr>
      </p:sp>
      <p:sp>
        <p:nvSpPr>
          <p:cNvPr id="3983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7"/>
          <p:cNvSpPr>
            <a:spLocks noGrp="1" noChangeArrowheads="1"/>
          </p:cNvSpPr>
          <p:nvPr>
            <p:ph type="sldNum" sz="quarter" idx="5"/>
          </p:nvPr>
        </p:nvSpPr>
        <p:spPr>
          <a:noFill/>
        </p:spPr>
        <p:txBody>
          <a:bodyPr/>
          <a:lstStyle/>
          <a:p>
            <a:fld id="{580C0648-E4A4-4463-A7E3-E9FDAD6B7FC3}" type="slidenum">
              <a:rPr lang="x-none" smtClean="0"/>
              <a:pPr/>
              <a:t>155</a:t>
            </a:fld>
            <a:endParaRPr lang="en-US" dirty="0"/>
          </a:p>
        </p:txBody>
      </p:sp>
      <p:sp>
        <p:nvSpPr>
          <p:cNvPr id="399363" name="Rectangle 2"/>
          <p:cNvSpPr>
            <a:spLocks noGrp="1" noRot="1" noChangeAspect="1" noChangeArrowheads="1" noTextEdit="1"/>
          </p:cNvSpPr>
          <p:nvPr>
            <p:ph type="sldImg"/>
          </p:nvPr>
        </p:nvSpPr>
        <p:spPr>
          <a:ln/>
        </p:spPr>
      </p:sp>
      <p:sp>
        <p:nvSpPr>
          <p:cNvPr id="3993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noFill/>
        </p:spPr>
        <p:txBody>
          <a:bodyPr/>
          <a:lstStyle/>
          <a:p>
            <a:fld id="{24514019-78E0-48E3-86DC-CF5723474930}" type="slidenum">
              <a:rPr lang="x-none" smtClean="0"/>
              <a:pPr/>
              <a:t>156</a:t>
            </a:fld>
            <a:endParaRPr lang="en-US" dirty="0"/>
          </a:p>
        </p:txBody>
      </p:sp>
      <p:sp>
        <p:nvSpPr>
          <p:cNvPr id="400387" name="Rectangle 2"/>
          <p:cNvSpPr>
            <a:spLocks noGrp="1" noRot="1" noChangeAspect="1" noChangeArrowheads="1" noTextEdit="1"/>
          </p:cNvSpPr>
          <p:nvPr>
            <p:ph type="sldImg"/>
          </p:nvPr>
        </p:nvSpPr>
        <p:spPr>
          <a:ln/>
        </p:spPr>
      </p:sp>
      <p:sp>
        <p:nvSpPr>
          <p:cNvPr id="4003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7"/>
          <p:cNvSpPr>
            <a:spLocks noGrp="1" noChangeArrowheads="1"/>
          </p:cNvSpPr>
          <p:nvPr>
            <p:ph type="sldNum" sz="quarter" idx="5"/>
          </p:nvPr>
        </p:nvSpPr>
        <p:spPr>
          <a:noFill/>
        </p:spPr>
        <p:txBody>
          <a:bodyPr/>
          <a:lstStyle/>
          <a:p>
            <a:fld id="{97757A77-00E6-4CD0-9CCC-B2D05E7A40DB}" type="slidenum">
              <a:rPr lang="x-none" smtClean="0"/>
              <a:pPr/>
              <a:t>157</a:t>
            </a:fld>
            <a:endParaRPr lang="en-US" dirty="0"/>
          </a:p>
        </p:txBody>
      </p:sp>
      <p:sp>
        <p:nvSpPr>
          <p:cNvPr id="401411" name="Rectangle 2"/>
          <p:cNvSpPr>
            <a:spLocks noGrp="1" noRot="1" noChangeAspect="1" noChangeArrowheads="1" noTextEdit="1"/>
          </p:cNvSpPr>
          <p:nvPr>
            <p:ph type="sldImg"/>
          </p:nvPr>
        </p:nvSpPr>
        <p:spPr>
          <a:ln/>
        </p:spPr>
      </p:sp>
      <p:sp>
        <p:nvSpPr>
          <p:cNvPr id="401412" name="Rectangle 3"/>
          <p:cNvSpPr>
            <a:spLocks noGrp="1" noChangeArrowheads="1"/>
          </p:cNvSpPr>
          <p:nvPr>
            <p:ph type="body" idx="1"/>
          </p:nvPr>
        </p:nvSpPr>
        <p:spPr>
          <a:noFill/>
          <a:ln/>
        </p:spPr>
        <p:txBody>
          <a:bodyPr/>
          <a:lstStyle/>
          <a:p>
            <a:r>
              <a:rPr lang="en-US" dirty="0"/>
              <a:t>Again, here</a:t>
            </a:r>
            <a:r>
              <a:rPr lang="en-US" baseline="0" dirty="0"/>
              <a:t> QNode locked and next fields should be volatile so that JMM model is met and loops are not optimized away by JVM. Note that this does not appear in the code in the book. </a:t>
            </a:r>
            <a:endParaRPr lang="en-US" dirty="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7"/>
          <p:cNvSpPr>
            <a:spLocks noGrp="1" noChangeArrowheads="1"/>
          </p:cNvSpPr>
          <p:nvPr>
            <p:ph type="sldNum" sz="quarter" idx="5"/>
          </p:nvPr>
        </p:nvSpPr>
        <p:spPr>
          <a:noFill/>
        </p:spPr>
        <p:txBody>
          <a:bodyPr/>
          <a:lstStyle/>
          <a:p>
            <a:fld id="{A121614C-55B7-4776-BC13-90B4D309D803}" type="slidenum">
              <a:rPr lang="x-none" smtClean="0"/>
              <a:pPr/>
              <a:t>158</a:t>
            </a:fld>
            <a:endParaRPr lang="en-US" dirty="0"/>
          </a:p>
        </p:txBody>
      </p:sp>
      <p:sp>
        <p:nvSpPr>
          <p:cNvPr id="402435" name="Rectangle 2"/>
          <p:cNvSpPr>
            <a:spLocks noGrp="1" noRot="1" noChangeAspect="1" noChangeArrowheads="1" noTextEdit="1"/>
          </p:cNvSpPr>
          <p:nvPr>
            <p:ph type="sldImg"/>
          </p:nvPr>
        </p:nvSpPr>
        <p:spPr>
          <a:ln/>
        </p:spPr>
      </p:sp>
      <p:sp>
        <p:nvSpPr>
          <p:cNvPr id="4024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p:cNvSpPr>
            <a:spLocks noGrp="1" noChangeArrowheads="1"/>
          </p:cNvSpPr>
          <p:nvPr>
            <p:ph type="sldNum" sz="quarter" idx="5"/>
          </p:nvPr>
        </p:nvSpPr>
        <p:spPr>
          <a:noFill/>
        </p:spPr>
        <p:txBody>
          <a:bodyPr/>
          <a:lstStyle/>
          <a:p>
            <a:fld id="{6004B5CD-CC61-4DA9-868C-BDFDE534A42E}" type="slidenum">
              <a:rPr lang="x-none" smtClean="0"/>
              <a:pPr/>
              <a:t>159</a:t>
            </a:fld>
            <a:endParaRPr lang="en-US" dirty="0"/>
          </a:p>
        </p:txBody>
      </p:sp>
      <p:sp>
        <p:nvSpPr>
          <p:cNvPr id="403459" name="Rectangle 2"/>
          <p:cNvSpPr>
            <a:spLocks noGrp="1" noRot="1" noChangeAspect="1" noChangeArrowheads="1" noTextEdit="1"/>
          </p:cNvSpPr>
          <p:nvPr>
            <p:ph type="sldImg"/>
          </p:nvPr>
        </p:nvSpPr>
        <p:spPr>
          <a:ln/>
        </p:spPr>
      </p:sp>
      <p:sp>
        <p:nvSpPr>
          <p:cNvPr id="4034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noFill/>
        </p:spPr>
        <p:txBody>
          <a:bodyPr/>
          <a:lstStyle/>
          <a:p>
            <a:fld id="{2D2AB833-2B1F-4082-8A19-993F33D2E7D1}" type="slidenum">
              <a:rPr lang="x-none" smtClean="0"/>
              <a:pPr/>
              <a:t>160</a:t>
            </a:fld>
            <a:endParaRPr lang="en-US" dirty="0"/>
          </a:p>
        </p:txBody>
      </p:sp>
      <p:sp>
        <p:nvSpPr>
          <p:cNvPr id="404483" name="Rectangle 2"/>
          <p:cNvSpPr>
            <a:spLocks noGrp="1" noRot="1" noChangeAspect="1" noChangeArrowheads="1" noTextEdit="1"/>
          </p:cNvSpPr>
          <p:nvPr>
            <p:ph type="sldImg"/>
          </p:nvPr>
        </p:nvSpPr>
        <p:spPr>
          <a:ln/>
        </p:spPr>
      </p:sp>
      <p:sp>
        <p:nvSpPr>
          <p:cNvPr id="4044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7"/>
          <p:cNvSpPr>
            <a:spLocks noGrp="1" noChangeArrowheads="1"/>
          </p:cNvSpPr>
          <p:nvPr>
            <p:ph type="sldNum" sz="quarter" idx="5"/>
          </p:nvPr>
        </p:nvSpPr>
        <p:spPr>
          <a:noFill/>
        </p:spPr>
        <p:txBody>
          <a:bodyPr/>
          <a:lstStyle/>
          <a:p>
            <a:fld id="{E05E9915-DE77-41AC-8EA9-1364E6568B16}" type="slidenum">
              <a:rPr lang="x-none" smtClean="0"/>
              <a:pPr/>
              <a:t>161</a:t>
            </a:fld>
            <a:endParaRPr lang="en-US" dirty="0"/>
          </a:p>
        </p:txBody>
      </p:sp>
      <p:sp>
        <p:nvSpPr>
          <p:cNvPr id="405507" name="Rectangle 2"/>
          <p:cNvSpPr>
            <a:spLocks noGrp="1" noRot="1" noChangeAspect="1" noChangeArrowheads="1" noTextEdit="1"/>
          </p:cNvSpPr>
          <p:nvPr>
            <p:ph type="sldImg"/>
          </p:nvPr>
        </p:nvSpPr>
        <p:spPr>
          <a:ln/>
        </p:spPr>
      </p:sp>
      <p:sp>
        <p:nvSpPr>
          <p:cNvPr id="4055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p:spPr>
        <p:txBody>
          <a:bodyPr/>
          <a:lstStyle/>
          <a:p>
            <a:fld id="{F9FC3C4F-7819-4803-88B7-AB32FE882E04}" type="slidenum">
              <a:rPr lang="x-none" smtClean="0"/>
              <a:pPr/>
              <a:t>162</a:t>
            </a:fld>
            <a:endParaRPr lang="en-US" dirty="0"/>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a:noFill/>
        </p:spPr>
        <p:txBody>
          <a:bodyPr/>
          <a:lstStyle/>
          <a:p>
            <a:fld id="{F1E2C46C-0C05-4329-83E1-0675D8FB9C34}" type="slidenum">
              <a:rPr lang="x-none" smtClean="0"/>
              <a:pPr/>
              <a:t>163</a:t>
            </a:fld>
            <a:endParaRPr lang="en-US" dirty="0"/>
          </a:p>
        </p:txBody>
      </p:sp>
      <p:sp>
        <p:nvSpPr>
          <p:cNvPr id="413699" name="Rectangle 2"/>
          <p:cNvSpPr>
            <a:spLocks noGrp="1" noRot="1" noChangeAspect="1" noChangeArrowheads="1" noTextEdit="1"/>
          </p:cNvSpPr>
          <p:nvPr>
            <p:ph type="sldImg"/>
          </p:nvPr>
        </p:nvSpPr>
        <p:spPr>
          <a:ln/>
        </p:spPr>
      </p:sp>
      <p:sp>
        <p:nvSpPr>
          <p:cNvPr id="4137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7"/>
          <p:cNvSpPr>
            <a:spLocks noGrp="1" noChangeArrowheads="1"/>
          </p:cNvSpPr>
          <p:nvPr>
            <p:ph type="sldNum" sz="quarter" idx="5"/>
          </p:nvPr>
        </p:nvSpPr>
        <p:spPr>
          <a:noFill/>
        </p:spPr>
        <p:txBody>
          <a:bodyPr/>
          <a:lstStyle/>
          <a:p>
            <a:fld id="{85AAAECF-2D74-4246-A394-E3194D2B7717}" type="slidenum">
              <a:rPr lang="x-none" smtClean="0"/>
              <a:pPr/>
              <a:t>164</a:t>
            </a:fld>
            <a:endParaRPr lang="en-US" dirty="0"/>
          </a:p>
        </p:txBody>
      </p:sp>
      <p:sp>
        <p:nvSpPr>
          <p:cNvPr id="415747" name="Rectangle 2"/>
          <p:cNvSpPr>
            <a:spLocks noGrp="1" noRot="1" noChangeAspect="1" noChangeArrowheads="1" noTextEdit="1"/>
          </p:cNvSpPr>
          <p:nvPr>
            <p:ph type="sldImg"/>
          </p:nvPr>
        </p:nvSpPr>
        <p:spPr>
          <a:ln/>
        </p:spPr>
      </p:sp>
      <p:sp>
        <p:nvSpPr>
          <p:cNvPr id="4157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7"/>
          <p:cNvSpPr>
            <a:spLocks noGrp="1" noChangeArrowheads="1"/>
          </p:cNvSpPr>
          <p:nvPr>
            <p:ph type="sldNum" sz="quarter" idx="5"/>
          </p:nvPr>
        </p:nvSpPr>
        <p:spPr>
          <a:noFill/>
        </p:spPr>
        <p:txBody>
          <a:bodyPr/>
          <a:lstStyle/>
          <a:p>
            <a:fld id="{72A00531-358A-4DAA-A2C3-454B1BBA12E2}" type="slidenum">
              <a:rPr lang="x-none" smtClean="0"/>
              <a:pPr/>
              <a:t>165</a:t>
            </a:fld>
            <a:endParaRPr lang="en-US" dirty="0"/>
          </a:p>
        </p:txBody>
      </p:sp>
      <p:sp>
        <p:nvSpPr>
          <p:cNvPr id="416771" name="Rectangle 2"/>
          <p:cNvSpPr>
            <a:spLocks noGrp="1" noRot="1" noChangeAspect="1" noChangeArrowheads="1" noTextEdit="1"/>
          </p:cNvSpPr>
          <p:nvPr>
            <p:ph type="sldImg"/>
          </p:nvPr>
        </p:nvSpPr>
        <p:spPr>
          <a:ln/>
        </p:spPr>
      </p:sp>
      <p:sp>
        <p:nvSpPr>
          <p:cNvPr id="4167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7"/>
          <p:cNvSpPr>
            <a:spLocks noGrp="1" noChangeArrowheads="1"/>
          </p:cNvSpPr>
          <p:nvPr>
            <p:ph type="sldNum" sz="quarter" idx="5"/>
          </p:nvPr>
        </p:nvSpPr>
        <p:spPr>
          <a:noFill/>
        </p:spPr>
        <p:txBody>
          <a:bodyPr/>
          <a:lstStyle/>
          <a:p>
            <a:fld id="{21CBAA76-9831-49AD-984F-EEB2F8265C88}" type="slidenum">
              <a:rPr lang="x-none" smtClean="0"/>
              <a:pPr/>
              <a:t>166</a:t>
            </a:fld>
            <a:endParaRPr lang="en-US" dirty="0"/>
          </a:p>
        </p:txBody>
      </p:sp>
      <p:sp>
        <p:nvSpPr>
          <p:cNvPr id="417795" name="Rectangle 2"/>
          <p:cNvSpPr>
            <a:spLocks noGrp="1" noRot="1" noChangeAspect="1" noChangeArrowheads="1" noTextEdit="1"/>
          </p:cNvSpPr>
          <p:nvPr>
            <p:ph type="sldImg"/>
          </p:nvPr>
        </p:nvSpPr>
        <p:spPr>
          <a:ln/>
        </p:spPr>
      </p:sp>
      <p:sp>
        <p:nvSpPr>
          <p:cNvPr id="4177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7"/>
          <p:cNvSpPr>
            <a:spLocks noGrp="1" noChangeArrowheads="1"/>
          </p:cNvSpPr>
          <p:nvPr>
            <p:ph type="sldNum" sz="quarter" idx="5"/>
          </p:nvPr>
        </p:nvSpPr>
        <p:spPr>
          <a:noFill/>
        </p:spPr>
        <p:txBody>
          <a:bodyPr/>
          <a:lstStyle/>
          <a:p>
            <a:fld id="{91079AEA-38C1-45D1-841D-7A5FEA74960E}" type="slidenum">
              <a:rPr lang="x-none" smtClean="0"/>
              <a:pPr/>
              <a:t>167</a:t>
            </a:fld>
            <a:endParaRPr lang="en-US" dirty="0"/>
          </a:p>
        </p:txBody>
      </p:sp>
      <p:sp>
        <p:nvSpPr>
          <p:cNvPr id="418819" name="Rectangle 2"/>
          <p:cNvSpPr>
            <a:spLocks noGrp="1" noRot="1" noChangeAspect="1" noChangeArrowheads="1" noTextEdit="1"/>
          </p:cNvSpPr>
          <p:nvPr>
            <p:ph type="sldImg"/>
          </p:nvPr>
        </p:nvSpPr>
        <p:spPr>
          <a:ln/>
        </p:spPr>
      </p:sp>
      <p:sp>
        <p:nvSpPr>
          <p:cNvPr id="4188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7"/>
          <p:cNvSpPr>
            <a:spLocks noGrp="1" noChangeArrowheads="1"/>
          </p:cNvSpPr>
          <p:nvPr>
            <p:ph type="sldNum" sz="quarter" idx="5"/>
          </p:nvPr>
        </p:nvSpPr>
        <p:spPr>
          <a:noFill/>
        </p:spPr>
        <p:txBody>
          <a:bodyPr/>
          <a:lstStyle/>
          <a:p>
            <a:fld id="{F5156805-8A75-4BAA-8F63-AFF4C18C7CCB}" type="slidenum">
              <a:rPr lang="x-none" smtClean="0"/>
              <a:pPr/>
              <a:t>168</a:t>
            </a:fld>
            <a:endParaRPr lang="en-US" dirty="0"/>
          </a:p>
        </p:txBody>
      </p:sp>
      <p:sp>
        <p:nvSpPr>
          <p:cNvPr id="407555" name="Rectangle 2"/>
          <p:cNvSpPr>
            <a:spLocks noGrp="1" noRot="1" noChangeAspect="1" noChangeArrowheads="1" noTextEdit="1"/>
          </p:cNvSpPr>
          <p:nvPr>
            <p:ph type="sldImg"/>
          </p:nvPr>
        </p:nvSpPr>
        <p:spPr>
          <a:ln/>
        </p:spPr>
      </p:sp>
      <p:sp>
        <p:nvSpPr>
          <p:cNvPr id="4075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7"/>
          <p:cNvSpPr>
            <a:spLocks noGrp="1" noChangeArrowheads="1"/>
          </p:cNvSpPr>
          <p:nvPr>
            <p:ph type="sldNum" sz="quarter" idx="5"/>
          </p:nvPr>
        </p:nvSpPr>
        <p:spPr>
          <a:noFill/>
        </p:spPr>
        <p:txBody>
          <a:bodyPr/>
          <a:lstStyle/>
          <a:p>
            <a:fld id="{9E3DC7EA-8546-4015-A9CD-A19E14AED5F1}" type="slidenum">
              <a:rPr lang="x-none" smtClean="0"/>
              <a:pPr/>
              <a:t>169</a:t>
            </a:fld>
            <a:endParaRPr lang="en-US" dirty="0"/>
          </a:p>
        </p:txBody>
      </p:sp>
      <p:sp>
        <p:nvSpPr>
          <p:cNvPr id="408579" name="Rectangle 2"/>
          <p:cNvSpPr>
            <a:spLocks noGrp="1" noRot="1" noChangeAspect="1" noChangeArrowheads="1" noTextEdit="1"/>
          </p:cNvSpPr>
          <p:nvPr>
            <p:ph type="sldImg"/>
          </p:nvPr>
        </p:nvSpPr>
        <p:spPr>
          <a:ln/>
        </p:spPr>
      </p:sp>
      <p:sp>
        <p:nvSpPr>
          <p:cNvPr id="4085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7"/>
          <p:cNvSpPr>
            <a:spLocks noGrp="1" noChangeArrowheads="1"/>
          </p:cNvSpPr>
          <p:nvPr>
            <p:ph type="sldNum" sz="quarter" idx="5"/>
          </p:nvPr>
        </p:nvSpPr>
        <p:spPr>
          <a:noFill/>
        </p:spPr>
        <p:txBody>
          <a:bodyPr/>
          <a:lstStyle/>
          <a:p>
            <a:fld id="{72970545-90F1-4F4E-BF31-62D0E9A0C0BD}" type="slidenum">
              <a:rPr lang="x-none" smtClean="0"/>
              <a:pPr/>
              <a:t>170</a:t>
            </a:fld>
            <a:endParaRPr lang="en-US" dirty="0"/>
          </a:p>
        </p:txBody>
      </p:sp>
      <p:sp>
        <p:nvSpPr>
          <p:cNvPr id="409603" name="Rectangle 2"/>
          <p:cNvSpPr>
            <a:spLocks noGrp="1" noRot="1" noChangeAspect="1" noChangeArrowheads="1" noTextEdit="1"/>
          </p:cNvSpPr>
          <p:nvPr>
            <p:ph type="sldImg"/>
          </p:nvPr>
        </p:nvSpPr>
        <p:spPr>
          <a:ln/>
        </p:spPr>
      </p:sp>
      <p:sp>
        <p:nvSpPr>
          <p:cNvPr id="4096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7"/>
          <p:cNvSpPr>
            <a:spLocks noGrp="1" noChangeArrowheads="1"/>
          </p:cNvSpPr>
          <p:nvPr>
            <p:ph type="sldNum" sz="quarter" idx="5"/>
          </p:nvPr>
        </p:nvSpPr>
        <p:spPr>
          <a:noFill/>
        </p:spPr>
        <p:txBody>
          <a:bodyPr/>
          <a:lstStyle/>
          <a:p>
            <a:fld id="{498926DB-3527-4E3C-AE33-542AF80AC50E}" type="slidenum">
              <a:rPr lang="x-none" smtClean="0"/>
              <a:pPr/>
              <a:t>171</a:t>
            </a:fld>
            <a:endParaRPr lang="en-US" dirty="0"/>
          </a:p>
        </p:txBody>
      </p:sp>
      <p:sp>
        <p:nvSpPr>
          <p:cNvPr id="410627" name="Rectangle 2"/>
          <p:cNvSpPr>
            <a:spLocks noGrp="1" noRot="1" noChangeAspect="1" noChangeArrowheads="1" noTextEdit="1"/>
          </p:cNvSpPr>
          <p:nvPr>
            <p:ph type="sldImg"/>
          </p:nvPr>
        </p:nvSpPr>
        <p:spPr>
          <a:ln/>
        </p:spPr>
      </p:sp>
      <p:sp>
        <p:nvSpPr>
          <p:cNvPr id="4106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7"/>
          <p:cNvSpPr>
            <a:spLocks noGrp="1" noChangeArrowheads="1"/>
          </p:cNvSpPr>
          <p:nvPr>
            <p:ph type="sldNum" sz="quarter" idx="5"/>
          </p:nvPr>
        </p:nvSpPr>
        <p:spPr>
          <a:noFill/>
        </p:spPr>
        <p:txBody>
          <a:bodyPr/>
          <a:lstStyle/>
          <a:p>
            <a:fld id="{6010206E-E49A-4C7E-99E8-A37E1636B6B8}" type="slidenum">
              <a:rPr lang="x-none" smtClean="0"/>
              <a:pPr/>
              <a:t>172</a:t>
            </a:fld>
            <a:endParaRPr lang="en-US" dirty="0"/>
          </a:p>
        </p:txBody>
      </p:sp>
      <p:sp>
        <p:nvSpPr>
          <p:cNvPr id="411651" name="Rectangle 2"/>
          <p:cNvSpPr>
            <a:spLocks noGrp="1" noRot="1" noChangeAspect="1" noChangeArrowheads="1" noTextEdit="1"/>
          </p:cNvSpPr>
          <p:nvPr>
            <p:ph type="sldImg"/>
          </p:nvPr>
        </p:nvSpPr>
        <p:spPr>
          <a:ln/>
        </p:spPr>
      </p:sp>
      <p:sp>
        <p:nvSpPr>
          <p:cNvPr id="4116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p:spPr>
        <p:txBody>
          <a:bodyPr/>
          <a:lstStyle/>
          <a:p>
            <a:fld id="{BA541C12-22B5-43D4-BE98-8ABC10F9D189}" type="slidenum">
              <a:rPr lang="x-none" smtClean="0"/>
              <a:pPr/>
              <a:t>173</a:t>
            </a:fld>
            <a:endParaRPr lang="en-US" dirty="0"/>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p:spPr>
        <p:txBody>
          <a:bodyPr/>
          <a:lstStyle/>
          <a:p>
            <a:r>
              <a:rPr lang="en-US" dirty="0"/>
              <a:t>The spin-lock constructions we have studied up till now provide first-come-first-served access with little contention, making them useful in many applications. In real-time systems, however, threads may require the ability to \emph{abort}, canceling a pending request to acquire a lock in order to meet some other real-time deadline. </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7"/>
          <p:cNvSpPr>
            <a:spLocks noGrp="1" noChangeArrowheads="1"/>
          </p:cNvSpPr>
          <p:nvPr>
            <p:ph type="sldNum" sz="quarter" idx="5"/>
          </p:nvPr>
        </p:nvSpPr>
        <p:spPr>
          <a:noFill/>
        </p:spPr>
        <p:txBody>
          <a:bodyPr/>
          <a:lstStyle/>
          <a:p>
            <a:fld id="{FC8F7DB3-DAC7-4D48-A4B2-F78BC6477322}" type="slidenum">
              <a:rPr lang="x-none" smtClean="0"/>
              <a:pPr/>
              <a:t>174</a:t>
            </a:fld>
            <a:endParaRPr lang="en-US" dirty="0"/>
          </a:p>
        </p:txBody>
      </p:sp>
      <p:sp>
        <p:nvSpPr>
          <p:cNvPr id="420867" name="Rectangle 2"/>
          <p:cNvSpPr>
            <a:spLocks noGrp="1" noRot="1" noChangeAspect="1" noChangeArrowheads="1" noTextEdit="1"/>
          </p:cNvSpPr>
          <p:nvPr>
            <p:ph type="sldImg"/>
          </p:nvPr>
        </p:nvSpPr>
        <p:spPr>
          <a:ln/>
        </p:spPr>
      </p:sp>
      <p:sp>
        <p:nvSpPr>
          <p:cNvPr id="420868" name="Rectangle 3"/>
          <p:cNvSpPr>
            <a:spLocks noGrp="1" noChangeArrowheads="1"/>
          </p:cNvSpPr>
          <p:nvPr>
            <p:ph type="body" idx="1"/>
          </p:nvPr>
        </p:nvSpPr>
        <p:spPr>
          <a:noFill/>
          <a:ln/>
        </p:spPr>
        <p:txBody>
          <a:bodyPr/>
          <a:lstStyle/>
          <a:p>
            <a:r>
              <a:rPr lang="en-US" dirty="0"/>
              <a:t>Aborting a backoff lock request is trivial: if the request takes too long, simply return from the lock() method. The lock's state is unaffected by any thread's abort. A nice property of this lock is that the abort itself is immediate: it is wait-free, requiring only a constant number of steps.</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7"/>
          <p:cNvSpPr>
            <a:spLocks noGrp="1" noChangeArrowheads="1"/>
          </p:cNvSpPr>
          <p:nvPr>
            <p:ph type="sldNum" sz="quarter" idx="5"/>
          </p:nvPr>
        </p:nvSpPr>
        <p:spPr>
          <a:noFill/>
        </p:spPr>
        <p:txBody>
          <a:bodyPr/>
          <a:lstStyle/>
          <a:p>
            <a:fld id="{E08EA6DA-729F-4EAF-BA72-4B0983055010}" type="slidenum">
              <a:rPr lang="x-none" smtClean="0"/>
              <a:pPr/>
              <a:t>175</a:t>
            </a:fld>
            <a:endParaRPr lang="en-US" dirty="0"/>
          </a:p>
        </p:txBody>
      </p:sp>
      <p:sp>
        <p:nvSpPr>
          <p:cNvPr id="421891" name="Rectangle 2"/>
          <p:cNvSpPr>
            <a:spLocks noGrp="1" noRot="1" noChangeAspect="1" noChangeArrowheads="1" noTextEdit="1"/>
          </p:cNvSpPr>
          <p:nvPr>
            <p:ph type="sldImg"/>
          </p:nvPr>
        </p:nvSpPr>
        <p:spPr>
          <a:ln/>
        </p:spPr>
      </p:sp>
      <p:sp>
        <p:nvSpPr>
          <p:cNvPr id="4218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7"/>
          <p:cNvSpPr>
            <a:spLocks noGrp="1" noChangeArrowheads="1"/>
          </p:cNvSpPr>
          <p:nvPr>
            <p:ph type="sldNum" sz="quarter" idx="5"/>
          </p:nvPr>
        </p:nvSpPr>
        <p:spPr>
          <a:noFill/>
        </p:spPr>
        <p:txBody>
          <a:bodyPr/>
          <a:lstStyle/>
          <a:p>
            <a:fld id="{432FB315-F384-4D82-A9B1-220CA9F3BEDB}" type="slidenum">
              <a:rPr lang="x-none" smtClean="0"/>
              <a:pPr/>
              <a:t>176</a:t>
            </a:fld>
            <a:endParaRPr lang="en-US" dirty="0"/>
          </a:p>
        </p:txBody>
      </p:sp>
      <p:sp>
        <p:nvSpPr>
          <p:cNvPr id="422915" name="Rectangle 2"/>
          <p:cNvSpPr>
            <a:spLocks noGrp="1" noRot="1" noChangeAspect="1" noChangeArrowheads="1" noTextEdit="1"/>
          </p:cNvSpPr>
          <p:nvPr>
            <p:ph type="sldImg"/>
          </p:nvPr>
        </p:nvSpPr>
        <p:spPr>
          <a:ln/>
        </p:spPr>
      </p:sp>
      <p:sp>
        <p:nvSpPr>
          <p:cNvPr id="4229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7"/>
          <p:cNvSpPr>
            <a:spLocks noGrp="1" noChangeArrowheads="1"/>
          </p:cNvSpPr>
          <p:nvPr>
            <p:ph type="sldNum" sz="quarter" idx="5"/>
          </p:nvPr>
        </p:nvSpPr>
        <p:spPr>
          <a:noFill/>
        </p:spPr>
        <p:txBody>
          <a:bodyPr/>
          <a:lstStyle/>
          <a:p>
            <a:fld id="{A009FCAF-FCCB-49EF-A2CB-51CED0A94FD5}" type="slidenum">
              <a:rPr lang="x-none" smtClean="0"/>
              <a:pPr/>
              <a:t>177</a:t>
            </a:fld>
            <a:endParaRPr lang="en-US" dirty="0"/>
          </a:p>
        </p:txBody>
      </p:sp>
      <p:sp>
        <p:nvSpPr>
          <p:cNvPr id="423939" name="Rectangle 2"/>
          <p:cNvSpPr>
            <a:spLocks noGrp="1" noRot="1" noChangeAspect="1" noChangeArrowheads="1" noTextEdit="1"/>
          </p:cNvSpPr>
          <p:nvPr>
            <p:ph type="sldImg"/>
          </p:nvPr>
        </p:nvSpPr>
        <p:spPr>
          <a:ln/>
        </p:spPr>
      </p:sp>
      <p:sp>
        <p:nvSpPr>
          <p:cNvPr id="4239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7"/>
          <p:cNvSpPr>
            <a:spLocks noGrp="1" noChangeArrowheads="1"/>
          </p:cNvSpPr>
          <p:nvPr>
            <p:ph type="sldNum" sz="quarter" idx="5"/>
          </p:nvPr>
        </p:nvSpPr>
        <p:spPr>
          <a:noFill/>
        </p:spPr>
        <p:txBody>
          <a:bodyPr/>
          <a:lstStyle/>
          <a:p>
            <a:fld id="{74002909-1BB8-4E98-87A5-DEEEF28837BC}" type="slidenum">
              <a:rPr lang="x-none" smtClean="0"/>
              <a:pPr/>
              <a:t>178</a:t>
            </a:fld>
            <a:endParaRPr lang="en-US" dirty="0"/>
          </a:p>
        </p:txBody>
      </p:sp>
      <p:sp>
        <p:nvSpPr>
          <p:cNvPr id="424963" name="Rectangle 2"/>
          <p:cNvSpPr>
            <a:spLocks noGrp="1" noRot="1" noChangeAspect="1" noChangeArrowheads="1" noTextEdit="1"/>
          </p:cNvSpPr>
          <p:nvPr>
            <p:ph type="sldImg"/>
          </p:nvPr>
        </p:nvSpPr>
        <p:spPr>
          <a:ln/>
        </p:spPr>
      </p:sp>
      <p:sp>
        <p:nvSpPr>
          <p:cNvPr id="4249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7"/>
          <p:cNvSpPr>
            <a:spLocks noGrp="1" noChangeArrowheads="1"/>
          </p:cNvSpPr>
          <p:nvPr>
            <p:ph type="sldNum" sz="quarter" idx="5"/>
          </p:nvPr>
        </p:nvSpPr>
        <p:spPr>
          <a:noFill/>
        </p:spPr>
        <p:txBody>
          <a:bodyPr/>
          <a:lstStyle/>
          <a:p>
            <a:fld id="{916E11E4-11BF-4211-AE89-F481BAFB56FA}" type="slidenum">
              <a:rPr lang="x-none" smtClean="0"/>
              <a:pPr/>
              <a:t>179</a:t>
            </a:fld>
            <a:endParaRPr lang="en-US" dirty="0"/>
          </a:p>
        </p:txBody>
      </p:sp>
      <p:sp>
        <p:nvSpPr>
          <p:cNvPr id="425987" name="Rectangle 2"/>
          <p:cNvSpPr>
            <a:spLocks noGrp="1" noRot="1" noChangeAspect="1" noChangeArrowheads="1" noTextEdit="1"/>
          </p:cNvSpPr>
          <p:nvPr>
            <p:ph type="sldImg"/>
          </p:nvPr>
        </p:nvSpPr>
        <p:spPr>
          <a:ln/>
        </p:spPr>
      </p:sp>
      <p:sp>
        <p:nvSpPr>
          <p:cNvPr id="4259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7"/>
          <p:cNvSpPr>
            <a:spLocks noGrp="1" noChangeArrowheads="1"/>
          </p:cNvSpPr>
          <p:nvPr>
            <p:ph type="sldNum" sz="quarter" idx="5"/>
          </p:nvPr>
        </p:nvSpPr>
        <p:spPr>
          <a:noFill/>
        </p:spPr>
        <p:txBody>
          <a:bodyPr/>
          <a:lstStyle/>
          <a:p>
            <a:fld id="{95F55E77-14A1-441F-9D5F-E29A192FFE1F}" type="slidenum">
              <a:rPr lang="x-none" smtClean="0"/>
              <a:pPr/>
              <a:t>180</a:t>
            </a:fld>
            <a:endParaRPr lang="en-US" dirty="0"/>
          </a:p>
        </p:txBody>
      </p:sp>
      <p:sp>
        <p:nvSpPr>
          <p:cNvPr id="427011" name="Rectangle 2"/>
          <p:cNvSpPr>
            <a:spLocks noGrp="1" noRot="1" noChangeAspect="1" noChangeArrowheads="1" noTextEdit="1"/>
          </p:cNvSpPr>
          <p:nvPr>
            <p:ph type="sldImg"/>
          </p:nvPr>
        </p:nvSpPr>
        <p:spPr>
          <a:ln/>
        </p:spPr>
      </p:sp>
      <p:sp>
        <p:nvSpPr>
          <p:cNvPr id="4270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7"/>
          <p:cNvSpPr>
            <a:spLocks noGrp="1" noChangeArrowheads="1"/>
          </p:cNvSpPr>
          <p:nvPr>
            <p:ph type="sldNum" sz="quarter" idx="5"/>
          </p:nvPr>
        </p:nvSpPr>
        <p:spPr>
          <a:noFill/>
        </p:spPr>
        <p:txBody>
          <a:bodyPr/>
          <a:lstStyle/>
          <a:p>
            <a:fld id="{44A10F18-24C7-4648-9DE9-1EC5C87E088B}" type="slidenum">
              <a:rPr lang="x-none" smtClean="0"/>
              <a:pPr/>
              <a:t>181</a:t>
            </a:fld>
            <a:endParaRPr lang="en-US" dirty="0"/>
          </a:p>
        </p:txBody>
      </p:sp>
      <p:sp>
        <p:nvSpPr>
          <p:cNvPr id="428035" name="Rectangle 2"/>
          <p:cNvSpPr>
            <a:spLocks noGrp="1" noRot="1" noChangeAspect="1" noChangeArrowheads="1" noTextEdit="1"/>
          </p:cNvSpPr>
          <p:nvPr>
            <p:ph type="sldImg"/>
          </p:nvPr>
        </p:nvSpPr>
        <p:spPr>
          <a:ln/>
        </p:spPr>
      </p:sp>
      <p:sp>
        <p:nvSpPr>
          <p:cNvPr id="4280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7"/>
          <p:cNvSpPr>
            <a:spLocks noGrp="1" noChangeArrowheads="1"/>
          </p:cNvSpPr>
          <p:nvPr>
            <p:ph type="sldNum" sz="quarter" idx="5"/>
          </p:nvPr>
        </p:nvSpPr>
        <p:spPr>
          <a:noFill/>
        </p:spPr>
        <p:txBody>
          <a:bodyPr/>
          <a:lstStyle/>
          <a:p>
            <a:fld id="{6415895D-3C62-4A0C-AFC7-4E0AC213B379}" type="slidenum">
              <a:rPr lang="x-none" smtClean="0"/>
              <a:pPr/>
              <a:t>182</a:t>
            </a:fld>
            <a:endParaRPr lang="en-US" dirty="0"/>
          </a:p>
        </p:txBody>
      </p:sp>
      <p:sp>
        <p:nvSpPr>
          <p:cNvPr id="429059" name="Rectangle 2"/>
          <p:cNvSpPr>
            <a:spLocks noGrp="1" noRot="1" noChangeAspect="1" noChangeArrowheads="1" noTextEdit="1"/>
          </p:cNvSpPr>
          <p:nvPr>
            <p:ph type="sldImg"/>
          </p:nvPr>
        </p:nvSpPr>
        <p:spPr>
          <a:ln/>
        </p:spPr>
      </p:sp>
      <p:sp>
        <p:nvSpPr>
          <p:cNvPr id="4290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7"/>
          <p:cNvSpPr>
            <a:spLocks noGrp="1" noChangeArrowheads="1"/>
          </p:cNvSpPr>
          <p:nvPr>
            <p:ph type="sldNum" sz="quarter" idx="5"/>
          </p:nvPr>
        </p:nvSpPr>
        <p:spPr>
          <a:noFill/>
        </p:spPr>
        <p:txBody>
          <a:bodyPr/>
          <a:lstStyle/>
          <a:p>
            <a:fld id="{2D61B7DA-98BD-4F2C-B941-862CB38F225F}" type="slidenum">
              <a:rPr lang="x-none" smtClean="0"/>
              <a:pPr/>
              <a:t>183</a:t>
            </a:fld>
            <a:endParaRPr lang="en-US" dirty="0"/>
          </a:p>
        </p:txBody>
      </p:sp>
      <p:sp>
        <p:nvSpPr>
          <p:cNvPr id="430083" name="Rectangle 2"/>
          <p:cNvSpPr>
            <a:spLocks noGrp="1" noRot="1" noChangeAspect="1" noChangeArrowheads="1" noTextEdit="1"/>
          </p:cNvSpPr>
          <p:nvPr>
            <p:ph type="sldImg"/>
          </p:nvPr>
        </p:nvSpPr>
        <p:spPr>
          <a:ln/>
        </p:spPr>
      </p:sp>
      <p:sp>
        <p:nvSpPr>
          <p:cNvPr id="4300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7"/>
          <p:cNvSpPr>
            <a:spLocks noGrp="1" noChangeArrowheads="1"/>
          </p:cNvSpPr>
          <p:nvPr>
            <p:ph type="sldNum" sz="quarter" idx="5"/>
          </p:nvPr>
        </p:nvSpPr>
        <p:spPr>
          <a:noFill/>
        </p:spPr>
        <p:txBody>
          <a:bodyPr/>
          <a:lstStyle/>
          <a:p>
            <a:fld id="{2AFD522F-B0B9-4775-A86F-2371FB69E714}" type="slidenum">
              <a:rPr lang="x-none" smtClean="0"/>
              <a:pPr/>
              <a:t>184</a:t>
            </a:fld>
            <a:endParaRPr lang="en-US" dirty="0"/>
          </a:p>
        </p:txBody>
      </p:sp>
      <p:sp>
        <p:nvSpPr>
          <p:cNvPr id="431107" name="Rectangle 2"/>
          <p:cNvSpPr>
            <a:spLocks noGrp="1" noRot="1" noChangeAspect="1" noChangeArrowheads="1" noTextEdit="1"/>
          </p:cNvSpPr>
          <p:nvPr>
            <p:ph type="sldImg"/>
          </p:nvPr>
        </p:nvSpPr>
        <p:spPr>
          <a:ln/>
        </p:spPr>
      </p:sp>
      <p:sp>
        <p:nvSpPr>
          <p:cNvPr id="4311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7"/>
          <p:cNvSpPr>
            <a:spLocks noGrp="1" noChangeArrowheads="1"/>
          </p:cNvSpPr>
          <p:nvPr>
            <p:ph type="sldNum" sz="quarter" idx="5"/>
          </p:nvPr>
        </p:nvSpPr>
        <p:spPr>
          <a:noFill/>
        </p:spPr>
        <p:txBody>
          <a:bodyPr/>
          <a:lstStyle/>
          <a:p>
            <a:fld id="{B08939FF-8237-4CA4-B413-FD36D55EEB1F}" type="slidenum">
              <a:rPr lang="x-none" smtClean="0"/>
              <a:pPr/>
              <a:t>185</a:t>
            </a:fld>
            <a:endParaRPr lang="en-US" dirty="0"/>
          </a:p>
        </p:txBody>
      </p:sp>
      <p:sp>
        <p:nvSpPr>
          <p:cNvPr id="432131" name="Rectangle 2"/>
          <p:cNvSpPr>
            <a:spLocks noGrp="1" noRot="1" noChangeAspect="1" noChangeArrowheads="1" noTextEdit="1"/>
          </p:cNvSpPr>
          <p:nvPr>
            <p:ph type="sldImg"/>
          </p:nvPr>
        </p:nvSpPr>
        <p:spPr>
          <a:ln/>
        </p:spPr>
      </p:sp>
      <p:sp>
        <p:nvSpPr>
          <p:cNvPr id="432132" name="Rectangle 3"/>
          <p:cNvSpPr>
            <a:spLocks noGrp="1" noChangeArrowheads="1"/>
          </p:cNvSpPr>
          <p:nvPr>
            <p:ph type="body" idx="1"/>
          </p:nvPr>
        </p:nvSpPr>
        <p:spPr>
          <a:noFill/>
          <a:ln/>
        </p:spPr>
        <p:txBody>
          <a:bodyPr/>
          <a:lstStyle/>
          <a:p>
            <a:r>
              <a:rPr lang="en-US" dirty="0"/>
              <a:t>Removing a node in a wait-free manner from the middle of the list is difficult if we want that thread to reuse its own node. Instead, the aborting thread marks the node so that the successor in the list will reuse the abandoned node, and wait for that node's predecessor.</a:t>
            </a: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7"/>
          <p:cNvSpPr>
            <a:spLocks noGrp="1" noChangeArrowheads="1"/>
          </p:cNvSpPr>
          <p:nvPr>
            <p:ph type="sldNum" sz="quarter" idx="5"/>
          </p:nvPr>
        </p:nvSpPr>
        <p:spPr>
          <a:noFill/>
        </p:spPr>
        <p:txBody>
          <a:bodyPr/>
          <a:lstStyle/>
          <a:p>
            <a:fld id="{7E254A4A-05B1-4711-BAD9-7AB39587D1A9}" type="slidenum">
              <a:rPr lang="x-none" smtClean="0"/>
              <a:pPr/>
              <a:t>186</a:t>
            </a:fld>
            <a:endParaRPr lang="en-US" dirty="0"/>
          </a:p>
        </p:txBody>
      </p:sp>
      <p:sp>
        <p:nvSpPr>
          <p:cNvPr id="433155" name="Rectangle 2"/>
          <p:cNvSpPr>
            <a:spLocks noGrp="1" noRot="1" noChangeAspect="1" noChangeArrowheads="1" noTextEdit="1"/>
          </p:cNvSpPr>
          <p:nvPr>
            <p:ph type="sldImg"/>
          </p:nvPr>
        </p:nvSpPr>
        <p:spPr>
          <a:ln/>
        </p:spPr>
      </p:sp>
      <p:sp>
        <p:nvSpPr>
          <p:cNvPr id="4331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7"/>
          <p:cNvSpPr>
            <a:spLocks noGrp="1" noChangeArrowheads="1"/>
          </p:cNvSpPr>
          <p:nvPr>
            <p:ph type="sldNum" sz="quarter" idx="5"/>
          </p:nvPr>
        </p:nvSpPr>
        <p:spPr>
          <a:noFill/>
        </p:spPr>
        <p:txBody>
          <a:bodyPr/>
          <a:lstStyle/>
          <a:p>
            <a:fld id="{E0001CBC-17BD-4943-B729-FDC964D66772}" type="slidenum">
              <a:rPr lang="x-none" smtClean="0"/>
              <a:pPr/>
              <a:t>187</a:t>
            </a:fld>
            <a:endParaRPr lang="en-US" dirty="0"/>
          </a:p>
        </p:txBody>
      </p:sp>
      <p:sp>
        <p:nvSpPr>
          <p:cNvPr id="434179" name="Rectangle 2"/>
          <p:cNvSpPr>
            <a:spLocks noGrp="1" noRot="1" noChangeAspect="1" noChangeArrowheads="1" noTextEdit="1"/>
          </p:cNvSpPr>
          <p:nvPr>
            <p:ph type="sldImg"/>
          </p:nvPr>
        </p:nvSpPr>
        <p:spPr>
          <a:ln/>
        </p:spPr>
      </p:sp>
      <p:sp>
        <p:nvSpPr>
          <p:cNvPr id="4341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7"/>
          <p:cNvSpPr>
            <a:spLocks noGrp="1" noChangeArrowheads="1"/>
          </p:cNvSpPr>
          <p:nvPr>
            <p:ph type="sldNum" sz="quarter" idx="5"/>
          </p:nvPr>
        </p:nvSpPr>
        <p:spPr>
          <a:noFill/>
        </p:spPr>
        <p:txBody>
          <a:bodyPr/>
          <a:lstStyle/>
          <a:p>
            <a:fld id="{8F24E537-FF01-48D7-862E-C45B7145D53E}" type="slidenum">
              <a:rPr lang="x-none" smtClean="0"/>
              <a:pPr/>
              <a:t>188</a:t>
            </a:fld>
            <a:endParaRPr lang="en-US" dirty="0"/>
          </a:p>
        </p:txBody>
      </p:sp>
      <p:sp>
        <p:nvSpPr>
          <p:cNvPr id="435203" name="Rectangle 2"/>
          <p:cNvSpPr>
            <a:spLocks noGrp="1" noRot="1" noChangeAspect="1" noChangeArrowheads="1" noTextEdit="1"/>
          </p:cNvSpPr>
          <p:nvPr>
            <p:ph type="sldImg"/>
          </p:nvPr>
        </p:nvSpPr>
        <p:spPr>
          <a:ln/>
        </p:spPr>
      </p:sp>
      <p:sp>
        <p:nvSpPr>
          <p:cNvPr id="4352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7"/>
          <p:cNvSpPr>
            <a:spLocks noGrp="1" noChangeArrowheads="1"/>
          </p:cNvSpPr>
          <p:nvPr>
            <p:ph type="sldNum" sz="quarter" idx="5"/>
          </p:nvPr>
        </p:nvSpPr>
        <p:spPr>
          <a:noFill/>
        </p:spPr>
        <p:txBody>
          <a:bodyPr/>
          <a:lstStyle/>
          <a:p>
            <a:fld id="{3F46A730-1397-49A2-9573-90255658C59E}" type="slidenum">
              <a:rPr lang="x-none" smtClean="0"/>
              <a:pPr/>
              <a:t>189</a:t>
            </a:fld>
            <a:endParaRPr lang="en-US" dirty="0"/>
          </a:p>
        </p:txBody>
      </p:sp>
      <p:sp>
        <p:nvSpPr>
          <p:cNvPr id="436227" name="Rectangle 2"/>
          <p:cNvSpPr>
            <a:spLocks noGrp="1" noRot="1" noChangeAspect="1" noChangeArrowheads="1" noTextEdit="1"/>
          </p:cNvSpPr>
          <p:nvPr>
            <p:ph type="sldImg"/>
          </p:nvPr>
        </p:nvSpPr>
        <p:spPr>
          <a:ln/>
        </p:spPr>
      </p:sp>
      <p:sp>
        <p:nvSpPr>
          <p:cNvPr id="436228" name="Rectangle 3"/>
          <p:cNvSpPr>
            <a:spLocks noGrp="1" noChangeArrowheads="1"/>
          </p:cNvSpPr>
          <p:nvPr>
            <p:ph type="body" idx="1"/>
          </p:nvPr>
        </p:nvSpPr>
        <p:spPr>
          <a:noFill/>
          <a:ln/>
        </p:spPr>
        <p:txBody>
          <a:bodyPr/>
          <a:lstStyle/>
          <a:p>
            <a:r>
              <a:rPr lang="en-US" dirty="0"/>
              <a:t>Each thread allocates a new QNode for each lock access. A Null predecessor value means that the QNode is not aborted and has not yet completed executing the critical section.</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7"/>
          <p:cNvSpPr>
            <a:spLocks noGrp="1" noChangeArrowheads="1"/>
          </p:cNvSpPr>
          <p:nvPr>
            <p:ph type="sldNum" sz="quarter" idx="5"/>
          </p:nvPr>
        </p:nvSpPr>
        <p:spPr>
          <a:noFill/>
        </p:spPr>
        <p:txBody>
          <a:bodyPr/>
          <a:lstStyle/>
          <a:p>
            <a:fld id="{D39F8354-182B-4327-AF23-5116F042D404}" type="slidenum">
              <a:rPr lang="x-none" smtClean="0"/>
              <a:pPr/>
              <a:t>190</a:t>
            </a:fld>
            <a:endParaRPr lang="en-US" dirty="0"/>
          </a:p>
        </p:txBody>
      </p:sp>
      <p:sp>
        <p:nvSpPr>
          <p:cNvPr id="437251" name="Rectangle 2"/>
          <p:cNvSpPr>
            <a:spLocks noGrp="1" noRot="1" noChangeAspect="1" noChangeArrowheads="1" noTextEdit="1"/>
          </p:cNvSpPr>
          <p:nvPr>
            <p:ph type="sldImg"/>
          </p:nvPr>
        </p:nvSpPr>
        <p:spPr>
          <a:ln/>
        </p:spPr>
      </p:sp>
      <p:sp>
        <p:nvSpPr>
          <p:cNvPr id="437252" name="Rectangle 3"/>
          <p:cNvSpPr>
            <a:spLocks noGrp="1" noChangeArrowheads="1"/>
          </p:cNvSpPr>
          <p:nvPr>
            <p:ph type="body" idx="1"/>
          </p:nvPr>
        </p:nvSpPr>
        <p:spPr>
          <a:noFill/>
          <a:ln/>
        </p:spPr>
        <p:txBody>
          <a:bodyPr/>
          <a:lstStyle/>
          <a:p>
            <a:r>
              <a:rPr lang="en-US" dirty="0"/>
              <a:t>Each thread allocates a new QNode for each lock access. A Null predecessor value means that the QNode is not aborted and has not yet completed executing the critical section.</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7"/>
          <p:cNvSpPr>
            <a:spLocks noGrp="1" noChangeArrowheads="1"/>
          </p:cNvSpPr>
          <p:nvPr>
            <p:ph type="sldNum" sz="quarter" idx="5"/>
          </p:nvPr>
        </p:nvSpPr>
        <p:spPr>
          <a:noFill/>
        </p:spPr>
        <p:txBody>
          <a:bodyPr/>
          <a:lstStyle/>
          <a:p>
            <a:fld id="{DE4AB488-57C8-40CD-BCFF-90A002EB9E75}" type="slidenum">
              <a:rPr lang="x-none" smtClean="0"/>
              <a:pPr/>
              <a:t>191</a:t>
            </a:fld>
            <a:endParaRPr lang="en-US" dirty="0"/>
          </a:p>
        </p:txBody>
      </p:sp>
      <p:sp>
        <p:nvSpPr>
          <p:cNvPr id="438275" name="Rectangle 2"/>
          <p:cNvSpPr>
            <a:spLocks noGrp="1" noRot="1" noChangeAspect="1" noChangeArrowheads="1" noTextEdit="1"/>
          </p:cNvSpPr>
          <p:nvPr>
            <p:ph type="sldImg"/>
          </p:nvPr>
        </p:nvSpPr>
        <p:spPr>
          <a:ln/>
        </p:spPr>
      </p:sp>
      <p:sp>
        <p:nvSpPr>
          <p:cNvPr id="438276" name="Rectangle 3"/>
          <p:cNvSpPr>
            <a:spLocks noGrp="1" noChangeArrowheads="1"/>
          </p:cNvSpPr>
          <p:nvPr>
            <p:ph type="body" idx="1"/>
          </p:nvPr>
        </p:nvSpPr>
        <p:spPr>
          <a:noFill/>
          <a:ln/>
        </p:spPr>
        <p:txBody>
          <a:bodyPr/>
          <a:lstStyle/>
          <a:p>
            <a:r>
              <a:rPr lang="en-US" dirty="0"/>
              <a:t>Each thread allocates a new QNode for each lock access. A Null predecessor value means that the QNode is not aborted and has not yet completed executing the critical section.</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7"/>
          <p:cNvSpPr>
            <a:spLocks noGrp="1" noChangeArrowheads="1"/>
          </p:cNvSpPr>
          <p:nvPr>
            <p:ph type="sldNum" sz="quarter" idx="5"/>
          </p:nvPr>
        </p:nvSpPr>
        <p:spPr>
          <a:noFill/>
        </p:spPr>
        <p:txBody>
          <a:bodyPr/>
          <a:lstStyle/>
          <a:p>
            <a:fld id="{C9BC408A-F994-4063-A3AA-871975BFF3A1}" type="slidenum">
              <a:rPr lang="x-none" smtClean="0"/>
              <a:pPr/>
              <a:t>192</a:t>
            </a:fld>
            <a:endParaRPr lang="en-US" dirty="0"/>
          </a:p>
        </p:txBody>
      </p:sp>
      <p:sp>
        <p:nvSpPr>
          <p:cNvPr id="439299" name="Rectangle 2"/>
          <p:cNvSpPr>
            <a:spLocks noGrp="1" noRot="1" noChangeAspect="1" noChangeArrowheads="1" noTextEdit="1"/>
          </p:cNvSpPr>
          <p:nvPr>
            <p:ph type="sldImg"/>
          </p:nvPr>
        </p:nvSpPr>
        <p:spPr>
          <a:ln/>
        </p:spPr>
      </p:sp>
      <p:sp>
        <p:nvSpPr>
          <p:cNvPr id="439300" name="Rectangle 3"/>
          <p:cNvSpPr>
            <a:spLocks noGrp="1" noChangeArrowheads="1"/>
          </p:cNvSpPr>
          <p:nvPr>
            <p:ph type="body" idx="1"/>
          </p:nvPr>
        </p:nvSpPr>
        <p:spPr>
          <a:noFill/>
          <a:ln/>
        </p:spPr>
        <p:txBody>
          <a:bodyPr/>
          <a:lstStyle/>
          <a:p>
            <a:r>
              <a:rPr lang="en-US" dirty="0"/>
              <a:t>Each thread allocates a new QNode for each lock access. A Null predecessor value means that the QNode is not aborted and has not yet completed executing the critical section.</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7"/>
          <p:cNvSpPr>
            <a:spLocks noGrp="1" noChangeArrowheads="1"/>
          </p:cNvSpPr>
          <p:nvPr>
            <p:ph type="sldNum" sz="quarter" idx="5"/>
          </p:nvPr>
        </p:nvSpPr>
        <p:spPr>
          <a:noFill/>
        </p:spPr>
        <p:txBody>
          <a:bodyPr/>
          <a:lstStyle/>
          <a:p>
            <a:fld id="{BEA3E6DF-42E5-47E0-B975-B258713B44B6}" type="slidenum">
              <a:rPr lang="x-none" smtClean="0"/>
              <a:pPr/>
              <a:t>193</a:t>
            </a:fld>
            <a:endParaRPr lang="en-US" dirty="0"/>
          </a:p>
        </p:txBody>
      </p:sp>
      <p:sp>
        <p:nvSpPr>
          <p:cNvPr id="440323" name="Rectangle 2"/>
          <p:cNvSpPr>
            <a:spLocks noGrp="1" noRot="1" noChangeAspect="1" noChangeArrowheads="1" noTextEdit="1"/>
          </p:cNvSpPr>
          <p:nvPr>
            <p:ph type="sldImg"/>
          </p:nvPr>
        </p:nvSpPr>
        <p:spPr>
          <a:ln/>
        </p:spPr>
      </p:sp>
      <p:sp>
        <p:nvSpPr>
          <p:cNvPr id="4403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7"/>
          <p:cNvSpPr>
            <a:spLocks noGrp="1" noChangeArrowheads="1"/>
          </p:cNvSpPr>
          <p:nvPr>
            <p:ph type="sldNum" sz="quarter" idx="5"/>
          </p:nvPr>
        </p:nvSpPr>
        <p:spPr>
          <a:noFill/>
        </p:spPr>
        <p:txBody>
          <a:bodyPr/>
          <a:lstStyle/>
          <a:p>
            <a:fld id="{F8DB028B-272F-4B68-9BFE-F7738431F73F}" type="slidenum">
              <a:rPr lang="x-none" smtClean="0"/>
              <a:pPr/>
              <a:t>194</a:t>
            </a:fld>
            <a:endParaRPr lang="en-US" dirty="0"/>
          </a:p>
        </p:txBody>
      </p:sp>
      <p:sp>
        <p:nvSpPr>
          <p:cNvPr id="441347" name="Rectangle 2"/>
          <p:cNvSpPr>
            <a:spLocks noGrp="1" noRot="1" noChangeAspect="1" noChangeArrowheads="1" noTextEdit="1"/>
          </p:cNvSpPr>
          <p:nvPr>
            <p:ph type="sldImg"/>
          </p:nvPr>
        </p:nvSpPr>
        <p:spPr>
          <a:ln/>
        </p:spPr>
      </p:sp>
      <p:sp>
        <p:nvSpPr>
          <p:cNvPr id="4413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7"/>
          <p:cNvSpPr>
            <a:spLocks noGrp="1" noChangeArrowheads="1"/>
          </p:cNvSpPr>
          <p:nvPr>
            <p:ph type="sldNum" sz="quarter" idx="5"/>
          </p:nvPr>
        </p:nvSpPr>
        <p:spPr>
          <a:noFill/>
        </p:spPr>
        <p:txBody>
          <a:bodyPr/>
          <a:lstStyle/>
          <a:p>
            <a:fld id="{0037AAF5-1156-4BD9-82AF-33468062B6B5}" type="slidenum">
              <a:rPr lang="x-none" smtClean="0"/>
              <a:pPr/>
              <a:t>195</a:t>
            </a:fld>
            <a:endParaRPr lang="en-US" dirty="0"/>
          </a:p>
        </p:txBody>
      </p:sp>
      <p:sp>
        <p:nvSpPr>
          <p:cNvPr id="442371" name="Rectangle 2"/>
          <p:cNvSpPr>
            <a:spLocks noGrp="1" noRot="1" noChangeAspect="1" noChangeArrowheads="1" noTextEdit="1"/>
          </p:cNvSpPr>
          <p:nvPr>
            <p:ph type="sldImg"/>
          </p:nvPr>
        </p:nvSpPr>
        <p:spPr>
          <a:ln/>
        </p:spPr>
      </p:sp>
      <p:sp>
        <p:nvSpPr>
          <p:cNvPr id="4423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p:cNvSpPr>
            <a:spLocks noGrp="1" noChangeArrowheads="1"/>
          </p:cNvSpPr>
          <p:nvPr>
            <p:ph type="sldNum" sz="quarter" idx="5"/>
          </p:nvPr>
        </p:nvSpPr>
        <p:spPr>
          <a:noFill/>
        </p:spPr>
        <p:txBody>
          <a:bodyPr/>
          <a:lstStyle/>
          <a:p>
            <a:fld id="{9E1F8711-F953-426F-947E-FFDA25AB796B}" type="slidenum">
              <a:rPr lang="x-none" smtClean="0"/>
              <a:pPr/>
              <a:t>196</a:t>
            </a:fld>
            <a:endParaRPr lang="en-US" dirty="0"/>
          </a:p>
        </p:txBody>
      </p:sp>
      <p:sp>
        <p:nvSpPr>
          <p:cNvPr id="443395" name="Rectangle 2"/>
          <p:cNvSpPr>
            <a:spLocks noGrp="1" noRot="1" noChangeAspect="1" noChangeArrowheads="1" noTextEdit="1"/>
          </p:cNvSpPr>
          <p:nvPr>
            <p:ph type="sldImg"/>
          </p:nvPr>
        </p:nvSpPr>
        <p:spPr>
          <a:ln/>
        </p:spPr>
      </p:sp>
      <p:sp>
        <p:nvSpPr>
          <p:cNvPr id="4433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7"/>
          <p:cNvSpPr>
            <a:spLocks noGrp="1" noChangeArrowheads="1"/>
          </p:cNvSpPr>
          <p:nvPr>
            <p:ph type="sldNum" sz="quarter" idx="5"/>
          </p:nvPr>
        </p:nvSpPr>
        <p:spPr>
          <a:noFill/>
        </p:spPr>
        <p:txBody>
          <a:bodyPr/>
          <a:lstStyle/>
          <a:p>
            <a:fld id="{E5B8F369-4EC6-4B4A-954B-1B8C6070CD20}" type="slidenum">
              <a:rPr lang="x-none" smtClean="0"/>
              <a:pPr/>
              <a:t>197</a:t>
            </a:fld>
            <a:endParaRPr lang="en-US" dirty="0"/>
          </a:p>
        </p:txBody>
      </p:sp>
      <p:sp>
        <p:nvSpPr>
          <p:cNvPr id="444419" name="Rectangle 2"/>
          <p:cNvSpPr>
            <a:spLocks noGrp="1" noRot="1" noChangeAspect="1" noChangeArrowheads="1" noTextEdit="1"/>
          </p:cNvSpPr>
          <p:nvPr>
            <p:ph type="sldImg"/>
          </p:nvPr>
        </p:nvSpPr>
        <p:spPr>
          <a:ln/>
        </p:spPr>
      </p:sp>
      <p:sp>
        <p:nvSpPr>
          <p:cNvPr id="4444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p:spPr>
        <p:txBody>
          <a:bodyPr/>
          <a:lstStyle/>
          <a:p>
            <a:fld id="{50DEBB21-BD82-4731-9514-D358C163AC3C}" type="slidenum">
              <a:rPr lang="x-none" smtClean="0"/>
              <a:pPr/>
              <a:t>198</a:t>
            </a:fld>
            <a:endParaRPr lang="en-US" dirty="0"/>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7"/>
          <p:cNvSpPr>
            <a:spLocks noGrp="1" noChangeArrowheads="1"/>
          </p:cNvSpPr>
          <p:nvPr>
            <p:ph type="sldNum" sz="quarter" idx="5"/>
          </p:nvPr>
        </p:nvSpPr>
        <p:spPr>
          <a:noFill/>
        </p:spPr>
        <p:txBody>
          <a:bodyPr/>
          <a:lstStyle/>
          <a:p>
            <a:fld id="{C7375539-F1A8-45BD-9238-43F59972FAB2}" type="slidenum">
              <a:rPr lang="x-none" smtClean="0"/>
              <a:pPr/>
              <a:t>199</a:t>
            </a:fld>
            <a:endParaRPr lang="en-US" dirty="0"/>
          </a:p>
        </p:txBody>
      </p:sp>
      <p:sp>
        <p:nvSpPr>
          <p:cNvPr id="446467" name="Rectangle 2"/>
          <p:cNvSpPr>
            <a:spLocks noGrp="1" noRot="1" noChangeAspect="1" noChangeArrowheads="1" noTextEdit="1"/>
          </p:cNvSpPr>
          <p:nvPr>
            <p:ph type="sldImg"/>
          </p:nvPr>
        </p:nvSpPr>
        <p:spPr>
          <a:ln/>
        </p:spPr>
      </p:sp>
      <p:sp>
        <p:nvSpPr>
          <p:cNvPr id="4464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7"/>
          <p:cNvSpPr>
            <a:spLocks noGrp="1" noChangeArrowheads="1"/>
          </p:cNvSpPr>
          <p:nvPr>
            <p:ph type="sldNum" sz="quarter" idx="5"/>
          </p:nvPr>
        </p:nvSpPr>
        <p:spPr>
          <a:noFill/>
        </p:spPr>
        <p:txBody>
          <a:bodyPr/>
          <a:lstStyle/>
          <a:p>
            <a:fld id="{ECC584BC-460C-42BB-AB0F-69C51E75290D}" type="slidenum">
              <a:rPr lang="x-none" smtClean="0"/>
              <a:pPr/>
              <a:t>200</a:t>
            </a:fld>
            <a:endParaRPr lang="en-US" dirty="0"/>
          </a:p>
        </p:txBody>
      </p:sp>
      <p:sp>
        <p:nvSpPr>
          <p:cNvPr id="447491" name="Rectangle 2"/>
          <p:cNvSpPr>
            <a:spLocks noGrp="1" noRot="1" noChangeAspect="1" noChangeArrowheads="1" noTextEdit="1"/>
          </p:cNvSpPr>
          <p:nvPr>
            <p:ph type="sldImg"/>
          </p:nvPr>
        </p:nvSpPr>
        <p:spPr>
          <a:ln/>
        </p:spPr>
      </p:sp>
      <p:sp>
        <p:nvSpPr>
          <p:cNvPr id="4474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7"/>
          <p:cNvSpPr>
            <a:spLocks noGrp="1" noChangeArrowheads="1"/>
          </p:cNvSpPr>
          <p:nvPr>
            <p:ph type="sldNum" sz="quarter" idx="5"/>
          </p:nvPr>
        </p:nvSpPr>
        <p:spPr>
          <a:noFill/>
        </p:spPr>
        <p:txBody>
          <a:bodyPr/>
          <a:lstStyle/>
          <a:p>
            <a:fld id="{0DABDCF8-2E1B-4996-A0BE-D5FE0F8ECD5D}" type="slidenum">
              <a:rPr lang="x-none" smtClean="0"/>
              <a:pPr/>
              <a:t>201</a:t>
            </a:fld>
            <a:endParaRPr lang="en-US" dirty="0"/>
          </a:p>
        </p:txBody>
      </p:sp>
      <p:sp>
        <p:nvSpPr>
          <p:cNvPr id="448515" name="Rectangle 2"/>
          <p:cNvSpPr>
            <a:spLocks noGrp="1" noRot="1" noChangeAspect="1" noChangeArrowheads="1" noTextEdit="1"/>
          </p:cNvSpPr>
          <p:nvPr>
            <p:ph type="sldImg"/>
          </p:nvPr>
        </p:nvSpPr>
        <p:spPr>
          <a:ln/>
        </p:spPr>
      </p:sp>
      <p:sp>
        <p:nvSpPr>
          <p:cNvPr id="4485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7"/>
          <p:cNvSpPr>
            <a:spLocks noGrp="1" noChangeArrowheads="1"/>
          </p:cNvSpPr>
          <p:nvPr>
            <p:ph type="sldNum" sz="quarter" idx="5"/>
          </p:nvPr>
        </p:nvSpPr>
        <p:spPr>
          <a:noFill/>
        </p:spPr>
        <p:txBody>
          <a:bodyPr/>
          <a:lstStyle/>
          <a:p>
            <a:fld id="{AFB42956-18C3-4991-B722-A47E31FDD605}" type="slidenum">
              <a:rPr lang="x-none" smtClean="0"/>
              <a:pPr/>
              <a:t>202</a:t>
            </a:fld>
            <a:endParaRPr lang="en-US" dirty="0"/>
          </a:p>
        </p:txBody>
      </p:sp>
      <p:sp>
        <p:nvSpPr>
          <p:cNvPr id="449539" name="Rectangle 2"/>
          <p:cNvSpPr>
            <a:spLocks noGrp="1" noRot="1" noChangeAspect="1" noChangeArrowheads="1" noTextEdit="1"/>
          </p:cNvSpPr>
          <p:nvPr>
            <p:ph type="sldImg"/>
          </p:nvPr>
        </p:nvSpPr>
        <p:spPr>
          <a:ln/>
        </p:spPr>
      </p:sp>
      <p:sp>
        <p:nvSpPr>
          <p:cNvPr id="4495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7"/>
          <p:cNvSpPr>
            <a:spLocks noGrp="1" noChangeArrowheads="1"/>
          </p:cNvSpPr>
          <p:nvPr>
            <p:ph type="sldNum" sz="quarter" idx="5"/>
          </p:nvPr>
        </p:nvSpPr>
        <p:spPr>
          <a:noFill/>
        </p:spPr>
        <p:txBody>
          <a:bodyPr/>
          <a:lstStyle/>
          <a:p>
            <a:fld id="{581FF25E-A633-4E19-BE40-174CE547B6CA}" type="slidenum">
              <a:rPr lang="x-none" smtClean="0"/>
              <a:pPr/>
              <a:t>203</a:t>
            </a:fld>
            <a:endParaRPr lang="en-US" dirty="0"/>
          </a:p>
        </p:txBody>
      </p:sp>
      <p:sp>
        <p:nvSpPr>
          <p:cNvPr id="450563" name="Rectangle 2"/>
          <p:cNvSpPr>
            <a:spLocks noGrp="1" noRot="1" noChangeAspect="1" noChangeArrowheads="1" noTextEdit="1"/>
          </p:cNvSpPr>
          <p:nvPr>
            <p:ph type="sldImg"/>
          </p:nvPr>
        </p:nvSpPr>
        <p:spPr>
          <a:ln/>
        </p:spPr>
      </p:sp>
      <p:sp>
        <p:nvSpPr>
          <p:cNvPr id="4505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7"/>
          <p:cNvSpPr>
            <a:spLocks noGrp="1" noChangeArrowheads="1"/>
          </p:cNvSpPr>
          <p:nvPr>
            <p:ph type="sldNum" sz="quarter" idx="5"/>
          </p:nvPr>
        </p:nvSpPr>
        <p:spPr>
          <a:noFill/>
        </p:spPr>
        <p:txBody>
          <a:bodyPr/>
          <a:lstStyle/>
          <a:p>
            <a:fld id="{972E16DD-2003-47D3-8B83-B59CDEAD5304}" type="slidenum">
              <a:rPr lang="x-none" smtClean="0"/>
              <a:pPr/>
              <a:t>204</a:t>
            </a:fld>
            <a:endParaRPr lang="en-US" dirty="0"/>
          </a:p>
        </p:txBody>
      </p:sp>
      <p:sp>
        <p:nvSpPr>
          <p:cNvPr id="451587" name="Rectangle 2"/>
          <p:cNvSpPr>
            <a:spLocks noGrp="1" noRot="1" noChangeAspect="1" noChangeArrowheads="1" noTextEdit="1"/>
          </p:cNvSpPr>
          <p:nvPr>
            <p:ph type="sldImg"/>
          </p:nvPr>
        </p:nvSpPr>
        <p:spPr>
          <a:ln/>
        </p:spPr>
      </p:sp>
      <p:sp>
        <p:nvSpPr>
          <p:cNvPr id="4515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7"/>
          <p:cNvSpPr>
            <a:spLocks noGrp="1" noChangeArrowheads="1"/>
          </p:cNvSpPr>
          <p:nvPr>
            <p:ph type="sldNum" sz="quarter" idx="5"/>
          </p:nvPr>
        </p:nvSpPr>
        <p:spPr>
          <a:noFill/>
        </p:spPr>
        <p:txBody>
          <a:bodyPr/>
          <a:lstStyle/>
          <a:p>
            <a:fld id="{0BBA4274-5E80-4AD7-B9DF-C1BDF8B605B1}" type="slidenum">
              <a:rPr lang="x-none" smtClean="0"/>
              <a:pPr/>
              <a:t>205</a:t>
            </a:fld>
            <a:endParaRPr lang="en-US" dirty="0"/>
          </a:p>
        </p:txBody>
      </p:sp>
      <p:sp>
        <p:nvSpPr>
          <p:cNvPr id="452611" name="Rectangle 2"/>
          <p:cNvSpPr>
            <a:spLocks noGrp="1" noRot="1" noChangeAspect="1" noChangeArrowheads="1" noTextEdit="1"/>
          </p:cNvSpPr>
          <p:nvPr>
            <p:ph type="sldImg"/>
          </p:nvPr>
        </p:nvSpPr>
        <p:spPr>
          <a:ln/>
        </p:spPr>
      </p:sp>
      <p:sp>
        <p:nvSpPr>
          <p:cNvPr id="4526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7"/>
          <p:cNvSpPr>
            <a:spLocks noGrp="1" noChangeArrowheads="1"/>
          </p:cNvSpPr>
          <p:nvPr>
            <p:ph type="sldNum" sz="quarter" idx="5"/>
          </p:nvPr>
        </p:nvSpPr>
        <p:spPr>
          <a:noFill/>
        </p:spPr>
        <p:txBody>
          <a:bodyPr/>
          <a:lstStyle/>
          <a:p>
            <a:fld id="{58C28BB1-884E-4F68-9021-7CB85C531CA4}" type="slidenum">
              <a:rPr lang="x-none" smtClean="0"/>
              <a:pPr/>
              <a:t>206</a:t>
            </a:fld>
            <a:endParaRPr lang="en-US" dirty="0"/>
          </a:p>
        </p:txBody>
      </p:sp>
      <p:sp>
        <p:nvSpPr>
          <p:cNvPr id="453635" name="Rectangle 2"/>
          <p:cNvSpPr>
            <a:spLocks noGrp="1" noRot="1" noChangeAspect="1" noChangeArrowheads="1" noTextEdit="1"/>
          </p:cNvSpPr>
          <p:nvPr>
            <p:ph type="sldImg"/>
          </p:nvPr>
        </p:nvSpPr>
        <p:spPr>
          <a:ln/>
        </p:spPr>
      </p:sp>
      <p:sp>
        <p:nvSpPr>
          <p:cNvPr id="4536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7"/>
          <p:cNvSpPr>
            <a:spLocks noGrp="1" noChangeArrowheads="1"/>
          </p:cNvSpPr>
          <p:nvPr>
            <p:ph type="sldNum" sz="quarter" idx="5"/>
          </p:nvPr>
        </p:nvSpPr>
        <p:spPr>
          <a:noFill/>
        </p:spPr>
        <p:txBody>
          <a:bodyPr/>
          <a:lstStyle/>
          <a:p>
            <a:fld id="{2F8EDA85-F61A-416A-9694-58D86EC47253}" type="slidenum">
              <a:rPr lang="x-none" smtClean="0"/>
              <a:pPr/>
              <a:t>207</a:t>
            </a:fld>
            <a:endParaRPr lang="en-US" dirty="0"/>
          </a:p>
        </p:txBody>
      </p:sp>
      <p:sp>
        <p:nvSpPr>
          <p:cNvPr id="454659" name="Rectangle 2"/>
          <p:cNvSpPr>
            <a:spLocks noGrp="1" noRot="1" noChangeAspect="1" noChangeArrowheads="1" noTextEdit="1"/>
          </p:cNvSpPr>
          <p:nvPr>
            <p:ph type="sldImg"/>
          </p:nvPr>
        </p:nvSpPr>
        <p:spPr>
          <a:ln/>
        </p:spPr>
      </p:sp>
      <p:sp>
        <p:nvSpPr>
          <p:cNvPr id="4546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7"/>
          <p:cNvSpPr>
            <a:spLocks noGrp="1" noChangeArrowheads="1"/>
          </p:cNvSpPr>
          <p:nvPr>
            <p:ph type="sldNum" sz="quarter" idx="5"/>
          </p:nvPr>
        </p:nvSpPr>
        <p:spPr>
          <a:noFill/>
        </p:spPr>
        <p:txBody>
          <a:bodyPr/>
          <a:lstStyle/>
          <a:p>
            <a:fld id="{0A92E1C0-3A79-4580-9C47-080FB2A754A4}" type="slidenum">
              <a:rPr lang="x-none" smtClean="0"/>
              <a:pPr/>
              <a:t>208</a:t>
            </a:fld>
            <a:endParaRPr lang="en-US" dirty="0"/>
          </a:p>
        </p:txBody>
      </p:sp>
      <p:sp>
        <p:nvSpPr>
          <p:cNvPr id="455683" name="Rectangle 2"/>
          <p:cNvSpPr>
            <a:spLocks noGrp="1" noRot="1" noChangeAspect="1" noChangeArrowheads="1" noTextEdit="1"/>
          </p:cNvSpPr>
          <p:nvPr>
            <p:ph type="sldImg"/>
          </p:nvPr>
        </p:nvSpPr>
        <p:spPr>
          <a:ln/>
        </p:spPr>
      </p:sp>
      <p:sp>
        <p:nvSpPr>
          <p:cNvPr id="4556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7"/>
          <p:cNvSpPr>
            <a:spLocks noGrp="1" noChangeArrowheads="1"/>
          </p:cNvSpPr>
          <p:nvPr>
            <p:ph type="sldNum" sz="quarter" idx="5"/>
          </p:nvPr>
        </p:nvSpPr>
        <p:spPr>
          <a:noFill/>
        </p:spPr>
        <p:txBody>
          <a:bodyPr/>
          <a:lstStyle/>
          <a:p>
            <a:fld id="{31F0EB19-9754-407A-BABD-DBB32BE3FB09}" type="slidenum">
              <a:rPr lang="x-none" smtClean="0"/>
              <a:pPr/>
              <a:t>209</a:t>
            </a:fld>
            <a:endParaRPr lang="en-US" dirty="0"/>
          </a:p>
        </p:txBody>
      </p:sp>
      <p:sp>
        <p:nvSpPr>
          <p:cNvPr id="456707" name="Rectangle 2"/>
          <p:cNvSpPr>
            <a:spLocks noGrp="1" noRot="1" noChangeAspect="1" noChangeArrowheads="1" noTextEdit="1"/>
          </p:cNvSpPr>
          <p:nvPr>
            <p:ph type="sldImg"/>
          </p:nvPr>
        </p:nvSpPr>
        <p:spPr>
          <a:ln/>
        </p:spPr>
      </p:sp>
      <p:sp>
        <p:nvSpPr>
          <p:cNvPr id="4567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noFill/>
        </p:spPr>
        <p:txBody>
          <a:bodyPr/>
          <a:lstStyle/>
          <a:p>
            <a:fld id="{69AE3F3A-DE71-4CFB-A344-0CE01EA007B3}" type="slidenum">
              <a:rPr lang="x-none" smtClean="0"/>
              <a:pPr/>
              <a:t>210</a:t>
            </a:fld>
            <a:endParaRPr lang="en-US" dirty="0"/>
          </a:p>
        </p:txBody>
      </p:sp>
      <p:sp>
        <p:nvSpPr>
          <p:cNvPr id="457731" name="Rectangle 2"/>
          <p:cNvSpPr>
            <a:spLocks noGrp="1" noRot="1" noChangeAspect="1" noChangeArrowheads="1" noTextEdit="1"/>
          </p:cNvSpPr>
          <p:nvPr>
            <p:ph type="sldImg"/>
          </p:nvPr>
        </p:nvSpPr>
        <p:spPr>
          <a:ln/>
        </p:spPr>
      </p:sp>
      <p:sp>
        <p:nvSpPr>
          <p:cNvPr id="4577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7"/>
          <p:cNvSpPr>
            <a:spLocks noGrp="1" noChangeArrowheads="1"/>
          </p:cNvSpPr>
          <p:nvPr>
            <p:ph type="sldNum" sz="quarter" idx="5"/>
          </p:nvPr>
        </p:nvSpPr>
        <p:spPr>
          <a:noFill/>
        </p:spPr>
        <p:txBody>
          <a:bodyPr/>
          <a:lstStyle/>
          <a:p>
            <a:fld id="{05CE1B5F-85D3-4787-8466-2BC72647465B}" type="slidenum">
              <a:rPr lang="x-none" smtClean="0"/>
              <a:pPr/>
              <a:t>211</a:t>
            </a:fld>
            <a:endParaRPr lang="en-US" dirty="0"/>
          </a:p>
        </p:txBody>
      </p:sp>
      <p:sp>
        <p:nvSpPr>
          <p:cNvPr id="458755" name="Rectangle 2"/>
          <p:cNvSpPr>
            <a:spLocks noGrp="1" noRot="1" noChangeAspect="1" noChangeArrowheads="1" noTextEdit="1"/>
          </p:cNvSpPr>
          <p:nvPr>
            <p:ph type="sldImg"/>
          </p:nvPr>
        </p:nvSpPr>
        <p:spPr>
          <a:ln/>
        </p:spPr>
      </p:sp>
      <p:sp>
        <p:nvSpPr>
          <p:cNvPr id="4587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p:spPr>
        <p:txBody>
          <a:bodyPr/>
          <a:lstStyle/>
          <a:p>
            <a:fld id="{91038D49-E63E-499B-AA43-18C15634140E}" type="slidenum">
              <a:rPr lang="x-none" smtClean="0"/>
              <a:pPr/>
              <a:t>212</a:t>
            </a:fld>
            <a:endParaRPr lang="en-US" dirty="0"/>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p:spPr>
        <p:txBody>
          <a:bodyPr/>
          <a:lstStyle/>
          <a:p>
            <a:fld id="{2F5722E8-4ACF-4CC9-9B75-0562EB590127}" type="slidenum">
              <a:rPr lang="x-none" smtClean="0"/>
              <a:pPr/>
              <a:t>213</a:t>
            </a:fld>
            <a:endParaRPr lang="en-US" dirty="0"/>
          </a:p>
        </p:txBody>
      </p:sp>
      <p:sp>
        <p:nvSpPr>
          <p:cNvPr id="460803" name="Rectangle 2"/>
          <p:cNvSpPr>
            <a:spLocks noGrp="1" noRot="1" noChangeAspect="1" noChangeArrowheads="1" noTextEdit="1"/>
          </p:cNvSpPr>
          <p:nvPr>
            <p:ph type="sldImg"/>
          </p:nvPr>
        </p:nvSpPr>
        <p:spPr>
          <a:ln/>
        </p:spPr>
      </p:sp>
      <p:sp>
        <p:nvSpPr>
          <p:cNvPr id="460804" name="Rectangle 3"/>
          <p:cNvSpPr>
            <a:spLocks noGrp="1" noChangeArrowheads="1"/>
          </p:cNvSpPr>
          <p:nvPr>
            <p:ph type="body" idx="1"/>
          </p:nvPr>
        </p:nvSpPr>
        <p:spPr>
          <a:noFill/>
          <a:ln/>
        </p:spPr>
        <p:txBody>
          <a:bodyPr/>
          <a:lstStyle/>
          <a:p>
            <a:r>
              <a:rPr lang="en-US" dirty="0"/>
              <a:t>In case a node is timing out it first checks if tail points to its node, if </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7"/>
          <p:cNvSpPr>
            <a:spLocks noGrp="1" noChangeArrowheads="1"/>
          </p:cNvSpPr>
          <p:nvPr>
            <p:ph type="sldNum" sz="quarter" idx="5"/>
          </p:nvPr>
        </p:nvSpPr>
        <p:spPr>
          <a:noFill/>
        </p:spPr>
        <p:txBody>
          <a:bodyPr/>
          <a:lstStyle/>
          <a:p>
            <a:fld id="{04070743-A9F9-4AB7-A006-206B412CCBE5}" type="slidenum">
              <a:rPr lang="x-none" smtClean="0"/>
              <a:pPr/>
              <a:t>214</a:t>
            </a:fld>
            <a:endParaRPr lang="en-US" dirty="0"/>
          </a:p>
        </p:txBody>
      </p:sp>
      <p:sp>
        <p:nvSpPr>
          <p:cNvPr id="461827" name="Rectangle 2"/>
          <p:cNvSpPr>
            <a:spLocks noGrp="1" noRot="1" noChangeAspect="1" noChangeArrowheads="1" noTextEdit="1"/>
          </p:cNvSpPr>
          <p:nvPr>
            <p:ph type="sldImg"/>
          </p:nvPr>
        </p:nvSpPr>
        <p:spPr>
          <a:ln/>
        </p:spPr>
      </p:sp>
      <p:sp>
        <p:nvSpPr>
          <p:cNvPr id="461828" name="Rectangle 3"/>
          <p:cNvSpPr>
            <a:spLocks noGrp="1" noChangeArrowheads="1"/>
          </p:cNvSpPr>
          <p:nvPr>
            <p:ph type="body" idx="1"/>
          </p:nvPr>
        </p:nvSpPr>
        <p:spPr>
          <a:noFill/>
          <a:ln/>
        </p:spPr>
        <p:txBody>
          <a:bodyPr/>
          <a:lstStyle/>
          <a:p>
            <a:r>
              <a:rPr lang="en-US" dirty="0"/>
              <a:t>Redirecting to predecessor tells the successors that node belongs to aborted lock() request and that they must spin on its predecessor. </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7"/>
          <p:cNvSpPr>
            <a:spLocks noGrp="1" noChangeArrowheads="1"/>
          </p:cNvSpPr>
          <p:nvPr>
            <p:ph type="sldNum" sz="quarter" idx="5"/>
          </p:nvPr>
        </p:nvSpPr>
        <p:spPr>
          <a:noFill/>
        </p:spPr>
        <p:txBody>
          <a:bodyPr/>
          <a:lstStyle/>
          <a:p>
            <a:fld id="{30C7335A-90B2-4594-98F8-7D34B20198FE}" type="slidenum">
              <a:rPr lang="x-none" smtClean="0"/>
              <a:pPr/>
              <a:t>215</a:t>
            </a:fld>
            <a:endParaRPr lang="en-US" dirty="0"/>
          </a:p>
        </p:txBody>
      </p:sp>
      <p:sp>
        <p:nvSpPr>
          <p:cNvPr id="462851" name="Rectangle 2"/>
          <p:cNvSpPr>
            <a:spLocks noGrp="1" noRot="1" noChangeAspect="1" noChangeArrowheads="1" noTextEdit="1"/>
          </p:cNvSpPr>
          <p:nvPr>
            <p:ph type="sldImg"/>
          </p:nvPr>
        </p:nvSpPr>
        <p:spPr>
          <a:ln/>
        </p:spPr>
      </p:sp>
      <p:sp>
        <p:nvSpPr>
          <p:cNvPr id="4628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7"/>
          <p:cNvSpPr>
            <a:spLocks noGrp="1" noChangeArrowheads="1"/>
          </p:cNvSpPr>
          <p:nvPr>
            <p:ph type="sldNum" sz="quarter" idx="5"/>
          </p:nvPr>
        </p:nvSpPr>
        <p:spPr>
          <a:noFill/>
        </p:spPr>
        <p:txBody>
          <a:bodyPr/>
          <a:lstStyle/>
          <a:p>
            <a:fld id="{C7B11438-96AE-4C09-9810-2D5DCC012046}" type="slidenum">
              <a:rPr lang="x-none" smtClean="0"/>
              <a:pPr/>
              <a:t>216</a:t>
            </a:fld>
            <a:endParaRPr lang="en-US" dirty="0"/>
          </a:p>
        </p:txBody>
      </p:sp>
      <p:sp>
        <p:nvSpPr>
          <p:cNvPr id="463875" name="Rectangle 2"/>
          <p:cNvSpPr>
            <a:spLocks noGrp="1" noRot="1" noChangeAspect="1" noChangeArrowheads="1" noTextEdit="1"/>
          </p:cNvSpPr>
          <p:nvPr>
            <p:ph type="sldImg"/>
          </p:nvPr>
        </p:nvSpPr>
        <p:spPr>
          <a:ln/>
        </p:spPr>
      </p:sp>
      <p:sp>
        <p:nvSpPr>
          <p:cNvPr id="463876" name="Rectangle 3"/>
          <p:cNvSpPr>
            <a:spLocks noGrp="1" noChangeArrowheads="1"/>
          </p:cNvSpPr>
          <p:nvPr>
            <p:ph type="body" idx="1"/>
          </p:nvPr>
        </p:nvSpPr>
        <p:spPr>
          <a:noFill/>
          <a:ln/>
        </p:spPr>
        <p:txBody>
          <a:bodyPr/>
          <a:lstStyle/>
          <a:p>
            <a:r>
              <a:rPr lang="en-US" dirty="0"/>
              <a:t>If the CAS() fails, the condition is true, there is a successor and so I must notify it what to wait on since I am timing out. </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7"/>
          <p:cNvSpPr>
            <a:spLocks noGrp="1" noChangeArrowheads="1"/>
          </p:cNvSpPr>
          <p:nvPr>
            <p:ph type="sldNum" sz="quarter" idx="5"/>
          </p:nvPr>
        </p:nvSpPr>
        <p:spPr>
          <a:noFill/>
        </p:spPr>
        <p:txBody>
          <a:bodyPr/>
          <a:lstStyle/>
          <a:p>
            <a:fld id="{31A67019-DC13-46AE-AA13-BFD1E1DCBE2C}" type="slidenum">
              <a:rPr lang="x-none" smtClean="0"/>
              <a:pPr/>
              <a:t>217</a:t>
            </a:fld>
            <a:endParaRPr lang="en-US" dirty="0"/>
          </a:p>
        </p:txBody>
      </p:sp>
      <p:sp>
        <p:nvSpPr>
          <p:cNvPr id="464899" name="Rectangle 2"/>
          <p:cNvSpPr>
            <a:spLocks noGrp="1" noRot="1" noChangeAspect="1" noChangeArrowheads="1" noTextEdit="1"/>
          </p:cNvSpPr>
          <p:nvPr>
            <p:ph type="sldImg"/>
          </p:nvPr>
        </p:nvSpPr>
        <p:spPr>
          <a:ln/>
        </p:spPr>
      </p:sp>
      <p:sp>
        <p:nvSpPr>
          <p:cNvPr id="464900" name="Rectangle 3"/>
          <p:cNvSpPr>
            <a:spLocks noGrp="1" noChangeArrowheads="1"/>
          </p:cNvSpPr>
          <p:nvPr>
            <p:ph type="body" idx="1"/>
          </p:nvPr>
        </p:nvSpPr>
        <p:spPr>
          <a:noFill/>
          <a:ln/>
        </p:spPr>
        <p:txBody>
          <a:bodyPr/>
          <a:lstStyle/>
          <a:p>
            <a:r>
              <a:rPr lang="en-US" dirty="0"/>
              <a:t>If the tail points to me, then no one is waiting and putting a null completes the unlock()</a:t>
            </a: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noTextEdit="1"/>
          </p:cNvSpPr>
          <p:nvPr>
            <p:ph type="sldImg"/>
          </p:nvPr>
        </p:nvSpPr>
        <p:spPr>
          <a:ln/>
        </p:spPr>
      </p:sp>
      <p:sp>
        <p:nvSpPr>
          <p:cNvPr id="71683" name="Rectangle 2"/>
          <p:cNvSpPr txBox="1">
            <a:spLocks noGrp="1" noChangeArrowheads="1"/>
          </p:cNvSpPr>
          <p:nvPr>
            <p:ph type="body" idx="1"/>
          </p:nvPr>
        </p:nvSpPr>
        <p:spPr>
          <a:noFill/>
          <a:ln/>
        </p:spPr>
        <p:txBody>
          <a:bodyPr wrap="none" lIns="80163" tIns="40082" rIns="80163" bIns="40082" anchor="ctr"/>
          <a:lstStyle/>
          <a:p>
            <a:endParaRPr lang="en-US" baseline="0" dirty="0"/>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a:t>As</a:t>
            </a:r>
            <a:r>
              <a:rPr lang="en-US" sz="1200" baseline="0" dirty="0"/>
              <a:t> threads from different nodes access the data structures in the critical section, these locations bounce around the machine. </a:t>
            </a:r>
            <a:r>
              <a:rPr lang="en-US" dirty="0">
                <a:solidFill>
                  <a:srgbClr val="000090"/>
                </a:solidFill>
              </a:rPr>
              <a:t>True even for CC-NUMA (Cache Coherent NUMA)</a:t>
            </a:r>
          </a:p>
          <a:p>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219</a:t>
            </a:fld>
            <a:endParaRPr lang="en-US" dirty="0"/>
          </a:p>
        </p:txBody>
      </p:sp>
    </p:spTree>
    <p:extLst>
      <p:ext uri="{BB962C8B-B14F-4D97-AF65-F5344CB8AC3E}">
        <p14:creationId xmlns:p14="http://schemas.microsoft.com/office/powerpoint/2010/main" val="3870861989"/>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own Dave and Zoran were first to notice</a:t>
            </a:r>
            <a:r>
              <a:rPr lang="en-US" baseline="0" dirty="0"/>
              <a:t> this problem way back in 2003. </a:t>
            </a:r>
            <a:r>
              <a:rPr lang="en-US" dirty="0">
                <a:solidFill>
                  <a:srgbClr val="000090"/>
                </a:solidFill>
              </a:rPr>
              <a:t>Email from Sumanta indicating VOS interest in NUMA locks</a:t>
            </a:r>
          </a:p>
          <a:p>
            <a:pPr marL="0" indent="0">
              <a:buNone/>
            </a:pPr>
            <a:r>
              <a:rPr lang="en-US" dirty="0">
                <a:solidFill>
                  <a:srgbClr val="000090"/>
                </a:solidFill>
              </a:rPr>
              <a:t>    </a:t>
            </a:r>
            <a:endParaRPr lang="en-US" baseline="0" dirty="0"/>
          </a:p>
          <a:p>
            <a:endParaRPr lang="en-US" baseline="0" dirty="0"/>
          </a:p>
          <a:p>
            <a:pPr marL="0" indent="0">
              <a:buNone/>
            </a:pPr>
            <a:r>
              <a:rPr lang="en-US" dirty="0">
                <a:solidFill>
                  <a:srgbClr val="000090"/>
                </a:solidFill>
              </a:rPr>
              <a:t>Date: Sat, 23 Oct 2010 07:06:16 -0700 </a:t>
            </a:r>
          </a:p>
          <a:p>
            <a:pPr marL="0" indent="0">
              <a:buNone/>
            </a:pPr>
            <a:r>
              <a:rPr lang="en-US" dirty="0">
                <a:solidFill>
                  <a:srgbClr val="000090"/>
                </a:solidFill>
              </a:rPr>
              <a:t>From: Sumanta Chatterjee &lt;sumanta.chatterjee@oracle.com&gt; </a:t>
            </a:r>
          </a:p>
          <a:p>
            <a:pPr marL="0" indent="0">
              <a:buNone/>
            </a:pPr>
            <a:r>
              <a:rPr lang="en-US" dirty="0">
                <a:solidFill>
                  <a:srgbClr val="000090"/>
                </a:solidFill>
              </a:rPr>
              <a:t>To: nir.shavit@oracle.com </a:t>
            </a:r>
          </a:p>
          <a:p>
            <a:pPr marL="0" indent="0">
              <a:buNone/>
            </a:pPr>
            <a:r>
              <a:rPr lang="en-US" dirty="0">
                <a:solidFill>
                  <a:srgbClr val="000090"/>
                </a:solidFill>
              </a:rPr>
              <a:t>CC: Dave Dice &lt;dave.dice@oracle.com&gt; </a:t>
            </a:r>
          </a:p>
          <a:p>
            <a:pPr marL="0" indent="0">
              <a:buNone/>
            </a:pPr>
            <a:r>
              <a:rPr lang="en-US" dirty="0">
                <a:solidFill>
                  <a:srgbClr val="000090"/>
                </a:solidFill>
              </a:rPr>
              <a:t>Subject: Re: Hello References</a:t>
            </a:r>
          </a:p>
          <a:p>
            <a:pPr marL="0" indent="0">
              <a:buNone/>
            </a:pPr>
            <a:endParaRPr lang="en-US" dirty="0">
              <a:solidFill>
                <a:srgbClr val="000090"/>
              </a:solidFill>
            </a:endParaRPr>
          </a:p>
          <a:p>
            <a:pPr marL="0" indent="0">
              <a:buNone/>
            </a:pPr>
            <a:r>
              <a:rPr lang="en-US" dirty="0">
                <a:solidFill>
                  <a:srgbClr val="000090"/>
                </a:solidFill>
              </a:rPr>
              <a:t>Hi Nir, I will read your paper today. Many thanks for forwarding the paper. I will take up your offer of help. We are trying to design locks that work well in NUMA. Once we have the basic design in place, we will run it by you. Thank you both. Sumanta </a:t>
            </a:r>
          </a:p>
          <a:p>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220</a:t>
            </a:fld>
            <a:endParaRPr lang="en-US" dirty="0"/>
          </a:p>
        </p:txBody>
      </p:sp>
    </p:spTree>
    <p:extLst>
      <p:ext uri="{BB962C8B-B14F-4D97-AF65-F5344CB8AC3E}">
        <p14:creationId xmlns:p14="http://schemas.microsoft.com/office/powerpoint/2010/main" val="143301935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Threads back-off exponentially, back off less if they detect that the thread in the critical section is from the same cluster. </a:t>
            </a:r>
            <a:endParaRPr lang="en-US" dirty="0"/>
          </a:p>
          <a:p>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221</a:t>
            </a:fld>
            <a:endParaRPr lang="en-US" dirty="0"/>
          </a:p>
        </p:txBody>
      </p:sp>
    </p:spTree>
    <p:extLst>
      <p:ext uri="{BB962C8B-B14F-4D97-AF65-F5344CB8AC3E}">
        <p14:creationId xmlns:p14="http://schemas.microsoft.com/office/powerpoint/2010/main" val="3870861989"/>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This is a more complex scheme that implements a global MCS lock. Each thread looks at cached copy of other guys record. Spin locally! Full details of the algorithm appear in the textbook.  </a:t>
            </a:r>
            <a:endParaRPr lang="en-US" dirty="0"/>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223</a:t>
            </a:fld>
            <a:endParaRPr lang="en-US" dirty="0"/>
          </a:p>
        </p:txBody>
      </p:sp>
    </p:spTree>
    <p:extLst>
      <p:ext uri="{BB962C8B-B14F-4D97-AF65-F5344CB8AC3E}">
        <p14:creationId xmlns:p14="http://schemas.microsoft.com/office/powerpoint/2010/main" val="3870861989"/>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a:t>
            </a:r>
            <a:r>
              <a:rPr lang="en-US" baseline="0" dirty="0"/>
              <a:t> unless you tune it HBO can do far worst than MCS because of the contention</a:t>
            </a:r>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224</a:t>
            </a:fld>
            <a:endParaRPr lang="en-US" dirty="0"/>
          </a:p>
        </p:txBody>
      </p:sp>
    </p:spTree>
    <p:extLst>
      <p:ext uri="{BB962C8B-B14F-4D97-AF65-F5344CB8AC3E}">
        <p14:creationId xmlns:p14="http://schemas.microsoft.com/office/powerpoint/2010/main" val="1153047585"/>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a simple</a:t>
            </a:r>
            <a:r>
              <a:rPr lang="en-US" baseline="0" dirty="0"/>
              <a:t> </a:t>
            </a:r>
            <a:r>
              <a:rPr lang="en-US" dirty="0"/>
              <a:t>idea is hanging right above your head but you can’t see it until you have gone</a:t>
            </a:r>
            <a:r>
              <a:rPr lang="en-US" baseline="0" dirty="0"/>
              <a:t> through the process of designing enough complex solutions. </a:t>
            </a:r>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226</a:t>
            </a:fld>
            <a:endParaRPr lang="en-US" dirty="0"/>
          </a:p>
        </p:txBody>
      </p:sp>
    </p:spTree>
    <p:extLst>
      <p:ext uri="{BB962C8B-B14F-4D97-AF65-F5344CB8AC3E}">
        <p14:creationId xmlns:p14="http://schemas.microsoft.com/office/powerpoint/2010/main" val="2606141261"/>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but isn</a:t>
            </a:r>
            <a:r>
              <a:rPr lang="fr-FR" dirty="0"/>
              <a:t>’</a:t>
            </a:r>
            <a:r>
              <a:rPr lang="en-US" dirty="0"/>
              <a:t>t having two levels of locks going to be more expensive than having a single level? </a:t>
            </a:r>
          </a:p>
        </p:txBody>
      </p:sp>
      <p:sp>
        <p:nvSpPr>
          <p:cNvPr id="4" name="Slide Number Placeholder 3"/>
          <p:cNvSpPr>
            <a:spLocks noGrp="1"/>
          </p:cNvSpPr>
          <p:nvPr>
            <p:ph type="sldNum" sz="quarter" idx="10"/>
          </p:nvPr>
        </p:nvSpPr>
        <p:spPr/>
        <p:txBody>
          <a:bodyPr/>
          <a:lstStyle/>
          <a:p>
            <a:fld id="{1E52D386-90AD-BB48-8CC6-1C83143EB33C}" type="slidenum">
              <a:rPr lang="en-US" smtClean="0"/>
              <a:pPr/>
              <a:t>227</a:t>
            </a:fld>
            <a:endParaRPr lang="en-US" dirty="0"/>
          </a:p>
        </p:txBody>
      </p:sp>
    </p:spTree>
    <p:extLst>
      <p:ext uri="{BB962C8B-B14F-4D97-AF65-F5344CB8AC3E}">
        <p14:creationId xmlns:p14="http://schemas.microsoft.com/office/powerpoint/2010/main" val="4040875557"/>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Sometimes it takes a whole lot of complicated ideas to get to a really simple one that was right under your nose. </a:t>
            </a:r>
            <a:endParaRPr lang="en-US" dirty="0"/>
          </a:p>
          <a:p>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228</a:t>
            </a:fld>
            <a:endParaRPr lang="en-US" dirty="0"/>
          </a:p>
        </p:txBody>
      </p:sp>
    </p:spTree>
    <p:extLst>
      <p:ext uri="{BB962C8B-B14F-4D97-AF65-F5344CB8AC3E}">
        <p14:creationId xmlns:p14="http://schemas.microsoft.com/office/powerpoint/2010/main" val="3870861989"/>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but isn</a:t>
            </a:r>
            <a:r>
              <a:rPr lang="fr-FR" dirty="0"/>
              <a:t>’</a:t>
            </a:r>
            <a:r>
              <a:rPr lang="en-US" dirty="0"/>
              <a:t>t having two levels of locks going to be more expensive than having a single level? </a:t>
            </a:r>
          </a:p>
        </p:txBody>
      </p:sp>
      <p:sp>
        <p:nvSpPr>
          <p:cNvPr id="4" name="Slide Number Placeholder 3"/>
          <p:cNvSpPr>
            <a:spLocks noGrp="1"/>
          </p:cNvSpPr>
          <p:nvPr>
            <p:ph type="sldNum" sz="quarter" idx="10"/>
          </p:nvPr>
        </p:nvSpPr>
        <p:spPr/>
        <p:txBody>
          <a:bodyPr/>
          <a:lstStyle/>
          <a:p>
            <a:fld id="{1E52D386-90AD-BB48-8CC6-1C83143EB33C}" type="slidenum">
              <a:rPr lang="en-US" smtClean="0"/>
              <a:pPr/>
              <a:t>231</a:t>
            </a:fld>
            <a:endParaRPr lang="en-US" dirty="0"/>
          </a:p>
        </p:txBody>
      </p:sp>
    </p:spTree>
    <p:extLst>
      <p:ext uri="{BB962C8B-B14F-4D97-AF65-F5344CB8AC3E}">
        <p14:creationId xmlns:p14="http://schemas.microsoft.com/office/powerpoint/2010/main" val="4040875557"/>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Notice, no global tail, no splicing, utilizing low contention on global lock because. </a:t>
            </a:r>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232</a:t>
            </a:fld>
            <a:endParaRPr lang="en-US" dirty="0"/>
          </a:p>
        </p:txBody>
      </p:sp>
    </p:spTree>
    <p:extLst>
      <p:ext uri="{BB962C8B-B14F-4D97-AF65-F5344CB8AC3E}">
        <p14:creationId xmlns:p14="http://schemas.microsoft.com/office/powerpoint/2010/main" val="3870861989"/>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pitchFamily="34" charset="0"/>
                <a:ea typeface="+mn-ea"/>
                <a:cs typeface="+mn-cs"/>
              </a:rPr>
              <a:t>The C-BO-BO Lock</a:t>
            </a:r>
          </a:p>
          <a:p>
            <a:r>
              <a:rPr lang="en-US" sz="1200" b="0" i="0" u="none" strike="noStrike" kern="1200" baseline="0" dirty="0">
                <a:solidFill>
                  <a:schemeClr val="tx1"/>
                </a:solidFill>
                <a:latin typeface="Arial" pitchFamily="34" charset="0"/>
                <a:ea typeface="+mn-ea"/>
                <a:cs typeface="+mn-cs"/>
              </a:rPr>
              <a:t>In the C-BO-BO lock, the local and global locks are both simple</a:t>
            </a:r>
          </a:p>
          <a:p>
            <a:r>
              <a:rPr lang="en-US" sz="1200" b="0" i="0" u="none" strike="noStrike" kern="1200" baseline="0" dirty="0">
                <a:solidFill>
                  <a:schemeClr val="tx1"/>
                </a:solidFill>
                <a:latin typeface="Arial" pitchFamily="34" charset="0"/>
                <a:ea typeface="+mn-ea"/>
                <a:cs typeface="+mn-cs"/>
              </a:rPr>
              <a:t>BO locks. The BO lock is trivially thread-oblivious. However, we</a:t>
            </a:r>
          </a:p>
          <a:p>
            <a:r>
              <a:rPr lang="en-US" sz="1200" b="0" i="0" u="none" strike="noStrike" kern="1200" baseline="0" dirty="0">
                <a:solidFill>
                  <a:schemeClr val="tx1"/>
                </a:solidFill>
                <a:latin typeface="Arial" pitchFamily="34" charset="0"/>
                <a:ea typeface="+mn-ea"/>
                <a:cs typeface="+mn-cs"/>
              </a:rPr>
              <a:t>need to augment the local BO lock to enable cohort detection by</a:t>
            </a:r>
          </a:p>
          <a:p>
            <a:r>
              <a:rPr lang="en-US" sz="1200" b="0" i="0" u="none" strike="noStrike" kern="1200" baseline="0" dirty="0">
                <a:solidFill>
                  <a:schemeClr val="tx1"/>
                </a:solidFill>
                <a:latin typeface="Arial" pitchFamily="34" charset="0"/>
                <a:ea typeface="+mn-ea"/>
                <a:cs typeface="+mn-cs"/>
              </a:rPr>
              <a:t>exposing the alone? method. Specifically, to implement the alone?</a:t>
            </a:r>
          </a:p>
          <a:p>
            <a:r>
              <a:rPr lang="en-US" sz="1200" b="0" i="0" u="none" strike="noStrike" kern="1200" baseline="0" dirty="0">
                <a:solidFill>
                  <a:schemeClr val="tx1"/>
                </a:solidFill>
                <a:latin typeface="Arial" pitchFamily="34" charset="0"/>
                <a:ea typeface="+mn-ea"/>
                <a:cs typeface="+mn-cs"/>
              </a:rPr>
              <a:t>method we need to add an indicator to the local BO lock that a</a:t>
            </a:r>
          </a:p>
          <a:p>
            <a:r>
              <a:rPr lang="en-US" sz="1200" b="0" i="0" u="none" strike="noStrike" kern="1200" baseline="0" dirty="0">
                <a:solidFill>
                  <a:schemeClr val="tx1"/>
                </a:solidFill>
                <a:latin typeface="Arial" pitchFamily="34" charset="0"/>
                <a:ea typeface="+mn-ea"/>
                <a:cs typeface="+mn-cs"/>
              </a:rPr>
              <a:t>successor exists.</a:t>
            </a:r>
          </a:p>
          <a:p>
            <a:r>
              <a:rPr lang="en-US" sz="1200" b="0" i="0" u="none" strike="noStrike" kern="1200" baseline="0" dirty="0">
                <a:solidFill>
                  <a:schemeClr val="tx1"/>
                </a:solidFill>
                <a:latin typeface="Arial" pitchFamily="34" charset="0"/>
                <a:ea typeface="+mn-ea"/>
                <a:cs typeface="+mn-cs"/>
              </a:rPr>
              <a:t>To that end we add to the lock a new successor-exists boolean</a:t>
            </a:r>
          </a:p>
          <a:p>
            <a:r>
              <a:rPr lang="en-US" sz="1200" b="0" i="0" u="none" strike="noStrike" kern="1200" baseline="0" dirty="0">
                <a:solidFill>
                  <a:schemeClr val="tx1"/>
                </a:solidFill>
                <a:latin typeface="Arial" pitchFamily="34" charset="0"/>
                <a:ea typeface="+mn-ea"/>
                <a:cs typeface="+mn-cs"/>
              </a:rPr>
              <a:t>field. This field is initially false, and is set to true by a thread</a:t>
            </a:r>
          </a:p>
          <a:p>
            <a:r>
              <a:rPr lang="en-US" sz="1200" b="0" i="0" u="none" strike="noStrike" kern="1200" baseline="0" dirty="0">
                <a:solidFill>
                  <a:schemeClr val="tx1"/>
                </a:solidFill>
                <a:latin typeface="Arial" pitchFamily="34" charset="0"/>
                <a:ea typeface="+mn-ea"/>
                <a:cs typeface="+mn-cs"/>
              </a:rPr>
              <a:t>immediately before it attempts to CAS the test-and-test-and-set</a:t>
            </a:r>
          </a:p>
          <a:p>
            <a:r>
              <a:rPr lang="en-US" sz="1200" b="0" i="0" u="none" strike="noStrike" kern="1200" baseline="0" dirty="0">
                <a:solidFill>
                  <a:schemeClr val="tx1"/>
                </a:solidFill>
                <a:latin typeface="Arial" pitchFamily="34" charset="0"/>
                <a:ea typeface="+mn-ea"/>
                <a:cs typeface="+mn-cs"/>
              </a:rPr>
              <a:t>lock state. Once a thread succeeds in the CAS and acquires the</a:t>
            </a:r>
          </a:p>
          <a:p>
            <a:r>
              <a:rPr lang="en-US" sz="1200" b="0" i="0" u="none" strike="noStrike" kern="1200" baseline="0" dirty="0">
                <a:solidFill>
                  <a:schemeClr val="tx1"/>
                </a:solidFill>
                <a:latin typeface="Arial" pitchFamily="34" charset="0"/>
                <a:ea typeface="+mn-ea"/>
                <a:cs typeface="+mn-cs"/>
              </a:rPr>
              <a:t>local lock, it writes false to the successor-exists field, effectively</a:t>
            </a:r>
          </a:p>
          <a:p>
            <a:r>
              <a:rPr lang="en-US" sz="1200" b="0" i="0" u="none" strike="noStrike" kern="1200" baseline="0" dirty="0">
                <a:solidFill>
                  <a:schemeClr val="tx1"/>
                </a:solidFill>
                <a:latin typeface="Arial" pitchFamily="34" charset="0"/>
                <a:ea typeface="+mn-ea"/>
                <a:cs typeface="+mn-cs"/>
              </a:rPr>
              <a:t>resetting it. The alone? method will check the successor-exists</a:t>
            </a:r>
          </a:p>
          <a:p>
            <a:r>
              <a:rPr lang="en-US" sz="1200" b="0" i="0" u="none" strike="noStrike" kern="1200" baseline="0" dirty="0">
                <a:solidFill>
                  <a:schemeClr val="tx1"/>
                </a:solidFill>
                <a:latin typeface="Arial" pitchFamily="34" charset="0"/>
                <a:ea typeface="+mn-ea"/>
                <a:cs typeface="+mn-cs"/>
              </a:rPr>
              <a:t>field, and if it is true, a successor must exist since it was set</a:t>
            </a:r>
          </a:p>
          <a:p>
            <a:r>
              <a:rPr lang="en-US" sz="1200" b="0" i="0" u="none" strike="noStrike" kern="1200" baseline="0" dirty="0">
                <a:solidFill>
                  <a:schemeClr val="tx1"/>
                </a:solidFill>
                <a:latin typeface="Arial" pitchFamily="34" charset="0"/>
                <a:ea typeface="+mn-ea"/>
                <a:cs typeface="+mn-cs"/>
              </a:rPr>
              <a:t>after the reset by the local lock winner. Alone? returns the logical</a:t>
            </a:r>
          </a:p>
          <a:p>
            <a:r>
              <a:rPr lang="en-US" sz="1200" b="0" i="0" u="none" strike="noStrike" kern="1200" baseline="0" dirty="0">
                <a:solidFill>
                  <a:schemeClr val="tx1"/>
                </a:solidFill>
                <a:latin typeface="Arial" pitchFamily="34" charset="0"/>
                <a:ea typeface="+mn-ea"/>
                <a:cs typeface="+mn-cs"/>
              </a:rPr>
              <a:t>complement of successor-exists.</a:t>
            </a:r>
          </a:p>
          <a:p>
            <a:r>
              <a:rPr lang="en-US" sz="1200" b="0" i="0" u="none" strike="noStrike" kern="1200" baseline="0" dirty="0">
                <a:solidFill>
                  <a:schemeClr val="tx1"/>
                </a:solidFill>
                <a:latin typeface="Arial" pitchFamily="34" charset="0"/>
                <a:ea typeface="+mn-ea"/>
                <a:cs typeface="+mn-cs"/>
              </a:rPr>
              <a:t>The lock releaser uses the alone? method to determine if it can</a:t>
            </a:r>
          </a:p>
          <a:p>
            <a:r>
              <a:rPr lang="en-US" sz="1200" b="0" i="0" u="none" strike="noStrike" kern="1200" baseline="0" dirty="0">
                <a:solidFill>
                  <a:schemeClr val="tx1"/>
                </a:solidFill>
                <a:latin typeface="Arial" pitchFamily="34" charset="0"/>
                <a:ea typeface="+mn-ea"/>
                <a:cs typeface="+mn-cs"/>
              </a:rPr>
              <a:t>correctly release the local lock in local release state. If it does</a:t>
            </a:r>
          </a:p>
          <a:p>
            <a:r>
              <a:rPr lang="en-US" sz="1200" b="0" i="0" u="none" strike="noStrike" kern="1200" baseline="0" dirty="0">
                <a:solidFill>
                  <a:schemeClr val="tx1"/>
                </a:solidFill>
                <a:latin typeface="Arial" pitchFamily="34" charset="0"/>
                <a:ea typeface="+mn-ea"/>
                <a:cs typeface="+mn-cs"/>
              </a:rPr>
              <a:t>so, the following lock owner of the local lock implicitly inherits</a:t>
            </a:r>
          </a:p>
          <a:p>
            <a:r>
              <a:rPr lang="en-US" sz="1200" b="0" i="0" u="none" strike="noStrike" kern="1200" baseline="0" dirty="0">
                <a:solidFill>
                  <a:schemeClr val="tx1"/>
                </a:solidFill>
                <a:latin typeface="Arial" pitchFamily="34" charset="0"/>
                <a:ea typeface="+mn-ea"/>
                <a:cs typeface="+mn-cs"/>
              </a:rPr>
              <a:t>ownership of the global BO lock. Otherwise, the local lock is in</a:t>
            </a:r>
          </a:p>
          <a:p>
            <a:r>
              <a:rPr lang="en-US" sz="1200" b="0" i="0" u="none" strike="noStrike" kern="1200" baseline="0" dirty="0">
                <a:solidFill>
                  <a:schemeClr val="tx1"/>
                </a:solidFill>
                <a:latin typeface="Arial" pitchFamily="34" charset="0"/>
                <a:ea typeface="+mn-ea"/>
                <a:cs typeface="+mn-cs"/>
              </a:rPr>
              <a:t>the global release state, in which case, the new local lock owner</a:t>
            </a:r>
          </a:p>
          <a:p>
            <a:r>
              <a:rPr lang="en-US" sz="1200" b="0" i="0" u="none" strike="noStrike" kern="1200" baseline="0" dirty="0">
                <a:solidFill>
                  <a:schemeClr val="tx1"/>
                </a:solidFill>
                <a:latin typeface="Arial" pitchFamily="34" charset="0"/>
                <a:ea typeface="+mn-ea"/>
                <a:cs typeface="+mn-cs"/>
              </a:rPr>
              <a:t>must acquire the global lock as well. Notice that it is possible that</a:t>
            </a:r>
          </a:p>
          <a:p>
            <a:r>
              <a:rPr lang="en-US" sz="1200" b="0" i="0" u="none" strike="noStrike" kern="1200" baseline="0" dirty="0">
                <a:solidFill>
                  <a:schemeClr val="tx1"/>
                </a:solidFill>
                <a:latin typeface="Arial" pitchFamily="34" charset="0"/>
                <a:ea typeface="+mn-ea"/>
                <a:cs typeface="+mn-cs"/>
              </a:rPr>
              <a:t>another successor thread executing lock exists even if the field is</a:t>
            </a:r>
          </a:p>
          <a:p>
            <a:r>
              <a:rPr lang="en-US" sz="1200" b="0" i="0" u="none" strike="noStrike" kern="1200" baseline="0" dirty="0">
                <a:solidFill>
                  <a:schemeClr val="tx1"/>
                </a:solidFill>
                <a:latin typeface="Arial" pitchFamily="34" charset="0"/>
                <a:ea typeface="+mn-ea"/>
                <a:cs typeface="+mn-cs"/>
              </a:rPr>
              <a:t>false, simply because the post-acquisition reset of successor-exists</a:t>
            </a:r>
          </a:p>
          <a:p>
            <a:r>
              <a:rPr lang="en-US" sz="1200" b="0" i="0" u="none" strike="noStrike" kern="1200" baseline="0" dirty="0">
                <a:solidFill>
                  <a:schemeClr val="tx1"/>
                </a:solidFill>
                <a:latin typeface="Arial" pitchFamily="34" charset="0"/>
                <a:ea typeface="+mn-ea"/>
                <a:cs typeface="+mn-cs"/>
              </a:rPr>
              <a:t>by the local lock winner could have overwritten the successor’s</a:t>
            </a:r>
          </a:p>
          <a:p>
            <a:r>
              <a:rPr lang="en-US" sz="1200" b="0" i="0" u="none" strike="noStrike" kern="1200" baseline="0" dirty="0">
                <a:solidFill>
                  <a:schemeClr val="tx1"/>
                </a:solidFill>
                <a:latin typeface="Arial" pitchFamily="34" charset="0"/>
                <a:ea typeface="+mn-ea"/>
                <a:cs typeface="+mn-cs"/>
              </a:rPr>
              <a:t>setting of the successor-exists field. This type of incorrect-false</a:t>
            </a:r>
          </a:p>
          <a:p>
            <a:r>
              <a:rPr lang="en-US" sz="1200" b="0" i="0" u="none" strike="noStrike" kern="1200" baseline="0" dirty="0">
                <a:solidFill>
                  <a:schemeClr val="tx1"/>
                </a:solidFill>
                <a:latin typeface="Arial" pitchFamily="34" charset="0"/>
                <a:ea typeface="+mn-ea"/>
                <a:cs typeface="+mn-cs"/>
              </a:rPr>
              <a:t>result observed in successor-exists is allowed – it will at worst cause</a:t>
            </a:r>
          </a:p>
          <a:p>
            <a:r>
              <a:rPr lang="en-US" sz="1200" b="0" i="0" u="none" strike="noStrike" kern="1200" baseline="0" dirty="0">
                <a:solidFill>
                  <a:schemeClr val="tx1"/>
                </a:solidFill>
                <a:latin typeface="Arial" pitchFamily="34" charset="0"/>
                <a:ea typeface="+mn-ea"/>
                <a:cs typeface="+mn-cs"/>
              </a:rPr>
              <a:t>an unnecessary release of the global lock, but not affect correctness</a:t>
            </a:r>
          </a:p>
          <a:p>
            <a:r>
              <a:rPr lang="en-US" sz="1200" b="0" i="0" u="none" strike="noStrike" kern="1200" baseline="0" dirty="0">
                <a:solidFill>
                  <a:schemeClr val="tx1"/>
                </a:solidFill>
                <a:latin typeface="Arial" pitchFamily="34" charset="0"/>
                <a:ea typeface="+mn-ea"/>
                <a:cs typeface="+mn-cs"/>
              </a:rPr>
              <a:t>of the algorithm.</a:t>
            </a:r>
          </a:p>
          <a:p>
            <a:r>
              <a:rPr lang="en-US" sz="1200" b="0" i="0" u="none" strike="noStrike" kern="1200" baseline="0" dirty="0">
                <a:solidFill>
                  <a:schemeClr val="tx1"/>
                </a:solidFill>
                <a:latin typeface="Arial" pitchFamily="34" charset="0"/>
                <a:ea typeface="+mn-ea"/>
                <a:cs typeface="+mn-cs"/>
              </a:rPr>
              <a:t>However, incorrect-false conditions can result in greater contention</a:t>
            </a:r>
          </a:p>
          <a:p>
            <a:r>
              <a:rPr lang="en-US" sz="1200" b="0" i="0" u="none" strike="noStrike" kern="1200" baseline="0" dirty="0">
                <a:solidFill>
                  <a:schemeClr val="tx1"/>
                </a:solidFill>
                <a:latin typeface="Arial" pitchFamily="34" charset="0"/>
                <a:ea typeface="+mn-ea"/>
                <a:cs typeface="+mn-cs"/>
              </a:rPr>
              <a:t>at the global lock, which we would like to avoid. To that</a:t>
            </a:r>
          </a:p>
          <a:p>
            <a:r>
              <a:rPr lang="en-US" sz="1200" b="0" i="0" u="none" strike="noStrike" kern="1200" baseline="0" dirty="0">
                <a:solidFill>
                  <a:schemeClr val="tx1"/>
                </a:solidFill>
                <a:latin typeface="Arial" pitchFamily="34" charset="0"/>
                <a:ea typeface="+mn-ea"/>
                <a:cs typeface="+mn-cs"/>
              </a:rPr>
              <a:t>end, a thread that spins on the local lock also checks the successorexists</a:t>
            </a:r>
          </a:p>
          <a:p>
            <a:r>
              <a:rPr lang="en-US" sz="1200" b="0" i="0" u="none" strike="noStrike" kern="1200" baseline="0" dirty="0">
                <a:solidFill>
                  <a:schemeClr val="tx1"/>
                </a:solidFill>
                <a:latin typeface="Arial" pitchFamily="34" charset="0"/>
                <a:ea typeface="+mn-ea"/>
                <a:cs typeface="+mn-cs"/>
              </a:rPr>
              <a:t>flag, and sets it back to true if it observes that the flag has</a:t>
            </a:r>
          </a:p>
          <a:p>
            <a:r>
              <a:rPr lang="en-US" sz="1200" b="0" i="0" u="none" strike="noStrike" kern="1200" baseline="0" dirty="0">
                <a:solidFill>
                  <a:schemeClr val="tx1"/>
                </a:solidFill>
                <a:latin typeface="Arial" pitchFamily="34" charset="0"/>
                <a:ea typeface="+mn-ea"/>
                <a:cs typeface="+mn-cs"/>
              </a:rPr>
              <a:t>been reset (by the current lock owner). This is likely to lead to extra</a:t>
            </a:r>
          </a:p>
          <a:p>
            <a:r>
              <a:rPr lang="en-US" sz="1200" b="0" i="0" u="none" strike="noStrike" kern="1200" baseline="0" dirty="0">
                <a:solidFill>
                  <a:schemeClr val="tx1"/>
                </a:solidFill>
                <a:latin typeface="Arial" pitchFamily="34" charset="0"/>
                <a:ea typeface="+mn-ea"/>
                <a:cs typeface="+mn-cs"/>
              </a:rPr>
              <a:t>contention on the cache line containing the flag, but most of this</a:t>
            </a:r>
          </a:p>
          <a:p>
            <a:r>
              <a:rPr lang="en-US" sz="1200" b="0" i="0" u="none" strike="noStrike" kern="1200" baseline="0" dirty="0">
                <a:solidFill>
                  <a:schemeClr val="tx1"/>
                </a:solidFill>
                <a:latin typeface="Arial" pitchFamily="34" charset="0"/>
                <a:ea typeface="+mn-ea"/>
                <a:cs typeface="+mn-cs"/>
              </a:rPr>
              <a:t>contention does not lie in the critical path of the lock acquisition</a:t>
            </a:r>
          </a:p>
          <a:p>
            <a:r>
              <a:rPr lang="en-US" sz="1200" b="0" i="0" u="none" strike="noStrike" kern="1200" baseline="0" dirty="0">
                <a:solidFill>
                  <a:schemeClr val="tx1"/>
                </a:solidFill>
                <a:latin typeface="Arial" pitchFamily="34" charset="0"/>
                <a:ea typeface="+mn-ea"/>
                <a:cs typeface="+mn-cs"/>
              </a:rPr>
              <a:t>operation. Furthermore, intra-cluster write-sharing typically enjoys</a:t>
            </a:r>
          </a:p>
          <a:p>
            <a:r>
              <a:rPr lang="en-US" sz="1200" b="0" i="0" u="none" strike="noStrike" kern="1200" baseline="0" dirty="0">
                <a:solidFill>
                  <a:schemeClr val="tx1"/>
                </a:solidFill>
                <a:latin typeface="Arial" pitchFamily="34" charset="0"/>
                <a:ea typeface="+mn-ea"/>
                <a:cs typeface="+mn-cs"/>
              </a:rPr>
              <a:t>low latency, mitigating any ill-effects of contention on cache lines</a:t>
            </a:r>
          </a:p>
          <a:p>
            <a:r>
              <a:rPr lang="en-US" sz="1200" b="0" i="0" u="none" strike="noStrike" kern="1200" baseline="0" dirty="0">
                <a:solidFill>
                  <a:schemeClr val="tx1"/>
                </a:solidFill>
                <a:latin typeface="Arial" pitchFamily="34" charset="0"/>
                <a:ea typeface="+mn-ea"/>
                <a:cs typeface="+mn-cs"/>
              </a:rPr>
              <a:t>that might be modified by threads on the same cluster. These observations</a:t>
            </a:r>
          </a:p>
          <a:p>
            <a:r>
              <a:rPr lang="en-US" sz="1200" b="0" i="0" u="none" strike="noStrike" kern="1200" baseline="0" dirty="0">
                <a:solidFill>
                  <a:schemeClr val="tx1"/>
                </a:solidFill>
                <a:latin typeface="Arial" pitchFamily="34" charset="0"/>
                <a:ea typeface="+mn-ea"/>
                <a:cs typeface="+mn-cs"/>
              </a:rPr>
              <a:t>are confirmed in our empirical evaluation.</a:t>
            </a:r>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233</a:t>
            </a:fld>
            <a:endParaRPr lang="en-US" dirty="0"/>
          </a:p>
        </p:txBody>
      </p:sp>
    </p:spTree>
    <p:extLst>
      <p:ext uri="{BB962C8B-B14F-4D97-AF65-F5344CB8AC3E}">
        <p14:creationId xmlns:p14="http://schemas.microsoft.com/office/powerpoint/2010/main" val="3870861989"/>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pitchFamily="34" charset="0"/>
                <a:ea typeface="+mn-ea"/>
                <a:cs typeface="+mn-cs"/>
              </a:rPr>
              <a:t>The C-BO-BO Lock</a:t>
            </a:r>
          </a:p>
          <a:p>
            <a:r>
              <a:rPr lang="en-US" sz="1200" b="0" i="0" u="none" strike="noStrike" kern="1200" baseline="0" dirty="0">
                <a:solidFill>
                  <a:schemeClr val="tx1"/>
                </a:solidFill>
                <a:latin typeface="Arial" pitchFamily="34" charset="0"/>
                <a:ea typeface="+mn-ea"/>
                <a:cs typeface="+mn-cs"/>
              </a:rPr>
              <a:t>In the C-BO-BO lock, the local and global locks are both simple</a:t>
            </a:r>
          </a:p>
          <a:p>
            <a:r>
              <a:rPr lang="en-US" sz="1200" b="0" i="0" u="none" strike="noStrike" kern="1200" baseline="0" dirty="0">
                <a:solidFill>
                  <a:schemeClr val="tx1"/>
                </a:solidFill>
                <a:latin typeface="Arial" pitchFamily="34" charset="0"/>
                <a:ea typeface="+mn-ea"/>
                <a:cs typeface="+mn-cs"/>
              </a:rPr>
              <a:t>BO locks. The BO lock is trivially thread-oblivious. However, we</a:t>
            </a:r>
          </a:p>
          <a:p>
            <a:r>
              <a:rPr lang="en-US" sz="1200" b="0" i="0" u="none" strike="noStrike" kern="1200" baseline="0" dirty="0">
                <a:solidFill>
                  <a:schemeClr val="tx1"/>
                </a:solidFill>
                <a:latin typeface="Arial" pitchFamily="34" charset="0"/>
                <a:ea typeface="+mn-ea"/>
                <a:cs typeface="+mn-cs"/>
              </a:rPr>
              <a:t>need to augment the local BO lock to enable cohort detection by</a:t>
            </a:r>
          </a:p>
          <a:p>
            <a:r>
              <a:rPr lang="en-US" sz="1200" b="0" i="0" u="none" strike="noStrike" kern="1200" baseline="0" dirty="0">
                <a:solidFill>
                  <a:schemeClr val="tx1"/>
                </a:solidFill>
                <a:latin typeface="Arial" pitchFamily="34" charset="0"/>
                <a:ea typeface="+mn-ea"/>
                <a:cs typeface="+mn-cs"/>
              </a:rPr>
              <a:t>exposing the alone? method. Specifically, to implement the alone?</a:t>
            </a:r>
          </a:p>
          <a:p>
            <a:r>
              <a:rPr lang="en-US" sz="1200" b="0" i="0" u="none" strike="noStrike" kern="1200" baseline="0" dirty="0">
                <a:solidFill>
                  <a:schemeClr val="tx1"/>
                </a:solidFill>
                <a:latin typeface="Arial" pitchFamily="34" charset="0"/>
                <a:ea typeface="+mn-ea"/>
                <a:cs typeface="+mn-cs"/>
              </a:rPr>
              <a:t>method we need to add an indicator to the local BO lock that a</a:t>
            </a:r>
          </a:p>
          <a:p>
            <a:r>
              <a:rPr lang="en-US" sz="1200" b="0" i="0" u="none" strike="noStrike" kern="1200" baseline="0" dirty="0">
                <a:solidFill>
                  <a:schemeClr val="tx1"/>
                </a:solidFill>
                <a:latin typeface="Arial" pitchFamily="34" charset="0"/>
                <a:ea typeface="+mn-ea"/>
                <a:cs typeface="+mn-cs"/>
              </a:rPr>
              <a:t>successor exists.</a:t>
            </a:r>
          </a:p>
          <a:p>
            <a:r>
              <a:rPr lang="en-US" sz="1200" b="0" i="0" u="none" strike="noStrike" kern="1200" baseline="0" dirty="0">
                <a:solidFill>
                  <a:schemeClr val="tx1"/>
                </a:solidFill>
                <a:latin typeface="Arial" pitchFamily="34" charset="0"/>
                <a:ea typeface="+mn-ea"/>
                <a:cs typeface="+mn-cs"/>
              </a:rPr>
              <a:t>To that end we add to the lock a new successor-exists boolean</a:t>
            </a:r>
          </a:p>
          <a:p>
            <a:r>
              <a:rPr lang="en-US" sz="1200" b="0" i="0" u="none" strike="noStrike" kern="1200" baseline="0" dirty="0">
                <a:solidFill>
                  <a:schemeClr val="tx1"/>
                </a:solidFill>
                <a:latin typeface="Arial" pitchFamily="34" charset="0"/>
                <a:ea typeface="+mn-ea"/>
                <a:cs typeface="+mn-cs"/>
              </a:rPr>
              <a:t>field. This field is initially false, and is set to true by a thread</a:t>
            </a:r>
          </a:p>
          <a:p>
            <a:r>
              <a:rPr lang="en-US" sz="1200" b="0" i="0" u="none" strike="noStrike" kern="1200" baseline="0" dirty="0">
                <a:solidFill>
                  <a:schemeClr val="tx1"/>
                </a:solidFill>
                <a:latin typeface="Arial" pitchFamily="34" charset="0"/>
                <a:ea typeface="+mn-ea"/>
                <a:cs typeface="+mn-cs"/>
              </a:rPr>
              <a:t>immediately before it attempts to CAS the test-and-test-and-set</a:t>
            </a:r>
          </a:p>
          <a:p>
            <a:r>
              <a:rPr lang="en-US" sz="1200" b="0" i="0" u="none" strike="noStrike" kern="1200" baseline="0" dirty="0">
                <a:solidFill>
                  <a:schemeClr val="tx1"/>
                </a:solidFill>
                <a:latin typeface="Arial" pitchFamily="34" charset="0"/>
                <a:ea typeface="+mn-ea"/>
                <a:cs typeface="+mn-cs"/>
              </a:rPr>
              <a:t>lock state. Once a thread succeeds in the CAS and acquires the</a:t>
            </a:r>
          </a:p>
          <a:p>
            <a:r>
              <a:rPr lang="en-US" sz="1200" b="0" i="0" u="none" strike="noStrike" kern="1200" baseline="0" dirty="0">
                <a:solidFill>
                  <a:schemeClr val="tx1"/>
                </a:solidFill>
                <a:latin typeface="Arial" pitchFamily="34" charset="0"/>
                <a:ea typeface="+mn-ea"/>
                <a:cs typeface="+mn-cs"/>
              </a:rPr>
              <a:t>local lock, it writes false to the successor-exists field, effectively</a:t>
            </a:r>
          </a:p>
          <a:p>
            <a:r>
              <a:rPr lang="en-US" sz="1200" b="0" i="0" u="none" strike="noStrike" kern="1200" baseline="0" dirty="0">
                <a:solidFill>
                  <a:schemeClr val="tx1"/>
                </a:solidFill>
                <a:latin typeface="Arial" pitchFamily="34" charset="0"/>
                <a:ea typeface="+mn-ea"/>
                <a:cs typeface="+mn-cs"/>
              </a:rPr>
              <a:t>resetting it. The alone? method will check the successor-exists</a:t>
            </a:r>
          </a:p>
          <a:p>
            <a:r>
              <a:rPr lang="en-US" sz="1200" b="0" i="0" u="none" strike="noStrike" kern="1200" baseline="0" dirty="0">
                <a:solidFill>
                  <a:schemeClr val="tx1"/>
                </a:solidFill>
                <a:latin typeface="Arial" pitchFamily="34" charset="0"/>
                <a:ea typeface="+mn-ea"/>
                <a:cs typeface="+mn-cs"/>
              </a:rPr>
              <a:t>field, and if it is true, a successor must exist since it was set</a:t>
            </a:r>
          </a:p>
          <a:p>
            <a:r>
              <a:rPr lang="en-US" sz="1200" b="0" i="0" u="none" strike="noStrike" kern="1200" baseline="0" dirty="0">
                <a:solidFill>
                  <a:schemeClr val="tx1"/>
                </a:solidFill>
                <a:latin typeface="Arial" pitchFamily="34" charset="0"/>
                <a:ea typeface="+mn-ea"/>
                <a:cs typeface="+mn-cs"/>
              </a:rPr>
              <a:t>after the reset by the local lock winner. Alone? returns the logical</a:t>
            </a:r>
          </a:p>
          <a:p>
            <a:r>
              <a:rPr lang="en-US" sz="1200" b="0" i="0" u="none" strike="noStrike" kern="1200" baseline="0" dirty="0">
                <a:solidFill>
                  <a:schemeClr val="tx1"/>
                </a:solidFill>
                <a:latin typeface="Arial" pitchFamily="34" charset="0"/>
                <a:ea typeface="+mn-ea"/>
                <a:cs typeface="+mn-cs"/>
              </a:rPr>
              <a:t>complement of successor-exists.</a:t>
            </a:r>
          </a:p>
          <a:p>
            <a:r>
              <a:rPr lang="en-US" sz="1200" b="0" i="0" u="none" strike="noStrike" kern="1200" baseline="0" dirty="0">
                <a:solidFill>
                  <a:schemeClr val="tx1"/>
                </a:solidFill>
                <a:latin typeface="Arial" pitchFamily="34" charset="0"/>
                <a:ea typeface="+mn-ea"/>
                <a:cs typeface="+mn-cs"/>
              </a:rPr>
              <a:t>The lock releaser uses the alone? method to determine if it can</a:t>
            </a:r>
          </a:p>
          <a:p>
            <a:r>
              <a:rPr lang="en-US" sz="1200" b="0" i="0" u="none" strike="noStrike" kern="1200" baseline="0" dirty="0">
                <a:solidFill>
                  <a:schemeClr val="tx1"/>
                </a:solidFill>
                <a:latin typeface="Arial" pitchFamily="34" charset="0"/>
                <a:ea typeface="+mn-ea"/>
                <a:cs typeface="+mn-cs"/>
              </a:rPr>
              <a:t>correctly release the local lock in local release state. If it does</a:t>
            </a:r>
          </a:p>
          <a:p>
            <a:r>
              <a:rPr lang="en-US" sz="1200" b="0" i="0" u="none" strike="noStrike" kern="1200" baseline="0" dirty="0">
                <a:solidFill>
                  <a:schemeClr val="tx1"/>
                </a:solidFill>
                <a:latin typeface="Arial" pitchFamily="34" charset="0"/>
                <a:ea typeface="+mn-ea"/>
                <a:cs typeface="+mn-cs"/>
              </a:rPr>
              <a:t>so, the following lock owner of the local lock implicitly inherits</a:t>
            </a:r>
          </a:p>
          <a:p>
            <a:r>
              <a:rPr lang="en-US" sz="1200" b="0" i="0" u="none" strike="noStrike" kern="1200" baseline="0" dirty="0">
                <a:solidFill>
                  <a:schemeClr val="tx1"/>
                </a:solidFill>
                <a:latin typeface="Arial" pitchFamily="34" charset="0"/>
                <a:ea typeface="+mn-ea"/>
                <a:cs typeface="+mn-cs"/>
              </a:rPr>
              <a:t>ownership of the global BO lock. Otherwise, the local lock is in</a:t>
            </a:r>
          </a:p>
          <a:p>
            <a:r>
              <a:rPr lang="en-US" sz="1200" b="0" i="0" u="none" strike="noStrike" kern="1200" baseline="0" dirty="0">
                <a:solidFill>
                  <a:schemeClr val="tx1"/>
                </a:solidFill>
                <a:latin typeface="Arial" pitchFamily="34" charset="0"/>
                <a:ea typeface="+mn-ea"/>
                <a:cs typeface="+mn-cs"/>
              </a:rPr>
              <a:t>the global release state, in which case, the new local lock owner</a:t>
            </a:r>
          </a:p>
          <a:p>
            <a:r>
              <a:rPr lang="en-US" sz="1200" b="0" i="0" u="none" strike="noStrike" kern="1200" baseline="0" dirty="0">
                <a:solidFill>
                  <a:schemeClr val="tx1"/>
                </a:solidFill>
                <a:latin typeface="Arial" pitchFamily="34" charset="0"/>
                <a:ea typeface="+mn-ea"/>
                <a:cs typeface="+mn-cs"/>
              </a:rPr>
              <a:t>must acquire the global lock as well. Notice that it is possible that</a:t>
            </a:r>
          </a:p>
          <a:p>
            <a:r>
              <a:rPr lang="en-US" sz="1200" b="0" i="0" u="none" strike="noStrike" kern="1200" baseline="0" dirty="0">
                <a:solidFill>
                  <a:schemeClr val="tx1"/>
                </a:solidFill>
                <a:latin typeface="Arial" pitchFamily="34" charset="0"/>
                <a:ea typeface="+mn-ea"/>
                <a:cs typeface="+mn-cs"/>
              </a:rPr>
              <a:t>another successor thread executing lock exists even if the field is</a:t>
            </a:r>
          </a:p>
          <a:p>
            <a:r>
              <a:rPr lang="en-US" sz="1200" b="0" i="0" u="none" strike="noStrike" kern="1200" baseline="0" dirty="0">
                <a:solidFill>
                  <a:schemeClr val="tx1"/>
                </a:solidFill>
                <a:latin typeface="Arial" pitchFamily="34" charset="0"/>
                <a:ea typeface="+mn-ea"/>
                <a:cs typeface="+mn-cs"/>
              </a:rPr>
              <a:t>false, simply because the post-acquisition reset of successor-exists</a:t>
            </a:r>
          </a:p>
          <a:p>
            <a:r>
              <a:rPr lang="en-US" sz="1200" b="0" i="0" u="none" strike="noStrike" kern="1200" baseline="0" dirty="0">
                <a:solidFill>
                  <a:schemeClr val="tx1"/>
                </a:solidFill>
                <a:latin typeface="Arial" pitchFamily="34" charset="0"/>
                <a:ea typeface="+mn-ea"/>
                <a:cs typeface="+mn-cs"/>
              </a:rPr>
              <a:t>by the local lock winner could have overwritten the successor’s</a:t>
            </a:r>
          </a:p>
          <a:p>
            <a:r>
              <a:rPr lang="en-US" sz="1200" b="0" i="0" u="none" strike="noStrike" kern="1200" baseline="0" dirty="0">
                <a:solidFill>
                  <a:schemeClr val="tx1"/>
                </a:solidFill>
                <a:latin typeface="Arial" pitchFamily="34" charset="0"/>
                <a:ea typeface="+mn-ea"/>
                <a:cs typeface="+mn-cs"/>
              </a:rPr>
              <a:t>setting of the successor-exists field. This type of incorrect-false</a:t>
            </a:r>
          </a:p>
          <a:p>
            <a:r>
              <a:rPr lang="en-US" sz="1200" b="0" i="0" u="none" strike="noStrike" kern="1200" baseline="0" dirty="0">
                <a:solidFill>
                  <a:schemeClr val="tx1"/>
                </a:solidFill>
                <a:latin typeface="Arial" pitchFamily="34" charset="0"/>
                <a:ea typeface="+mn-ea"/>
                <a:cs typeface="+mn-cs"/>
              </a:rPr>
              <a:t>result observed in successor-exists is allowed – it will at worst cause</a:t>
            </a:r>
          </a:p>
          <a:p>
            <a:r>
              <a:rPr lang="en-US" sz="1200" b="0" i="0" u="none" strike="noStrike" kern="1200" baseline="0" dirty="0">
                <a:solidFill>
                  <a:schemeClr val="tx1"/>
                </a:solidFill>
                <a:latin typeface="Arial" pitchFamily="34" charset="0"/>
                <a:ea typeface="+mn-ea"/>
                <a:cs typeface="+mn-cs"/>
              </a:rPr>
              <a:t>an unnecessary release of the global lock, but not affect correctness</a:t>
            </a:r>
          </a:p>
          <a:p>
            <a:r>
              <a:rPr lang="en-US" sz="1200" b="0" i="0" u="none" strike="noStrike" kern="1200" baseline="0" dirty="0">
                <a:solidFill>
                  <a:schemeClr val="tx1"/>
                </a:solidFill>
                <a:latin typeface="Arial" pitchFamily="34" charset="0"/>
                <a:ea typeface="+mn-ea"/>
                <a:cs typeface="+mn-cs"/>
              </a:rPr>
              <a:t>of the algorithm.</a:t>
            </a:r>
          </a:p>
          <a:p>
            <a:r>
              <a:rPr lang="en-US" sz="1200" b="0" i="0" u="none" strike="noStrike" kern="1200" baseline="0" dirty="0">
                <a:solidFill>
                  <a:schemeClr val="tx1"/>
                </a:solidFill>
                <a:latin typeface="Arial" pitchFamily="34" charset="0"/>
                <a:ea typeface="+mn-ea"/>
                <a:cs typeface="+mn-cs"/>
              </a:rPr>
              <a:t>However, incorrect-false conditions can result in greater contention</a:t>
            </a:r>
          </a:p>
          <a:p>
            <a:r>
              <a:rPr lang="en-US" sz="1200" b="0" i="0" u="none" strike="noStrike" kern="1200" baseline="0" dirty="0">
                <a:solidFill>
                  <a:schemeClr val="tx1"/>
                </a:solidFill>
                <a:latin typeface="Arial" pitchFamily="34" charset="0"/>
                <a:ea typeface="+mn-ea"/>
                <a:cs typeface="+mn-cs"/>
              </a:rPr>
              <a:t>at the global lock, which we would like to avoid. To that</a:t>
            </a:r>
          </a:p>
          <a:p>
            <a:r>
              <a:rPr lang="en-US" sz="1200" b="0" i="0" u="none" strike="noStrike" kern="1200" baseline="0" dirty="0">
                <a:solidFill>
                  <a:schemeClr val="tx1"/>
                </a:solidFill>
                <a:latin typeface="Arial" pitchFamily="34" charset="0"/>
                <a:ea typeface="+mn-ea"/>
                <a:cs typeface="+mn-cs"/>
              </a:rPr>
              <a:t>end, a thread that spins on the local lock also checks the successorexists</a:t>
            </a:r>
          </a:p>
          <a:p>
            <a:r>
              <a:rPr lang="en-US" sz="1200" b="0" i="0" u="none" strike="noStrike" kern="1200" baseline="0" dirty="0">
                <a:solidFill>
                  <a:schemeClr val="tx1"/>
                </a:solidFill>
                <a:latin typeface="Arial" pitchFamily="34" charset="0"/>
                <a:ea typeface="+mn-ea"/>
                <a:cs typeface="+mn-cs"/>
              </a:rPr>
              <a:t>flag, and sets it back to true if it observes that the flag has</a:t>
            </a:r>
          </a:p>
          <a:p>
            <a:r>
              <a:rPr lang="en-US" sz="1200" b="0" i="0" u="none" strike="noStrike" kern="1200" baseline="0" dirty="0">
                <a:solidFill>
                  <a:schemeClr val="tx1"/>
                </a:solidFill>
                <a:latin typeface="Arial" pitchFamily="34" charset="0"/>
                <a:ea typeface="+mn-ea"/>
                <a:cs typeface="+mn-cs"/>
              </a:rPr>
              <a:t>been reset (by the current lock owner). This is likely to lead to extra</a:t>
            </a:r>
          </a:p>
          <a:p>
            <a:r>
              <a:rPr lang="en-US" sz="1200" b="0" i="0" u="none" strike="noStrike" kern="1200" baseline="0" dirty="0">
                <a:solidFill>
                  <a:schemeClr val="tx1"/>
                </a:solidFill>
                <a:latin typeface="Arial" pitchFamily="34" charset="0"/>
                <a:ea typeface="+mn-ea"/>
                <a:cs typeface="+mn-cs"/>
              </a:rPr>
              <a:t>contention on the cache line containing the flag, but most of this</a:t>
            </a:r>
          </a:p>
          <a:p>
            <a:r>
              <a:rPr lang="en-US" sz="1200" b="0" i="0" u="none" strike="noStrike" kern="1200" baseline="0" dirty="0">
                <a:solidFill>
                  <a:schemeClr val="tx1"/>
                </a:solidFill>
                <a:latin typeface="Arial" pitchFamily="34" charset="0"/>
                <a:ea typeface="+mn-ea"/>
                <a:cs typeface="+mn-cs"/>
              </a:rPr>
              <a:t>contention does not lie in the critical path of the lock acquisition</a:t>
            </a:r>
          </a:p>
          <a:p>
            <a:r>
              <a:rPr lang="en-US" sz="1200" b="0" i="0" u="none" strike="noStrike" kern="1200" baseline="0" dirty="0">
                <a:solidFill>
                  <a:schemeClr val="tx1"/>
                </a:solidFill>
                <a:latin typeface="Arial" pitchFamily="34" charset="0"/>
                <a:ea typeface="+mn-ea"/>
                <a:cs typeface="+mn-cs"/>
              </a:rPr>
              <a:t>operation. Furthermore, intra-cluster write-sharing typically enjoys</a:t>
            </a:r>
          </a:p>
          <a:p>
            <a:r>
              <a:rPr lang="en-US" sz="1200" b="0" i="0" u="none" strike="noStrike" kern="1200" baseline="0" dirty="0">
                <a:solidFill>
                  <a:schemeClr val="tx1"/>
                </a:solidFill>
                <a:latin typeface="Arial" pitchFamily="34" charset="0"/>
                <a:ea typeface="+mn-ea"/>
                <a:cs typeface="+mn-cs"/>
              </a:rPr>
              <a:t>low latency, mitigating any ill-effects of contention on cache lines</a:t>
            </a:r>
          </a:p>
          <a:p>
            <a:r>
              <a:rPr lang="en-US" sz="1200" b="0" i="0" u="none" strike="noStrike" kern="1200" baseline="0" dirty="0">
                <a:solidFill>
                  <a:schemeClr val="tx1"/>
                </a:solidFill>
                <a:latin typeface="Arial" pitchFamily="34" charset="0"/>
                <a:ea typeface="+mn-ea"/>
                <a:cs typeface="+mn-cs"/>
              </a:rPr>
              <a:t>that might be modified by threads on the same cluster. These observations</a:t>
            </a:r>
          </a:p>
          <a:p>
            <a:r>
              <a:rPr lang="en-US" sz="1200" b="0" i="0" u="none" strike="noStrike" kern="1200" baseline="0" dirty="0">
                <a:solidFill>
                  <a:schemeClr val="tx1"/>
                </a:solidFill>
                <a:latin typeface="Arial" pitchFamily="34" charset="0"/>
                <a:ea typeface="+mn-ea"/>
                <a:cs typeface="+mn-cs"/>
              </a:rPr>
              <a:t>are confirmed in our empirical evaluation.</a:t>
            </a:r>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234</a:t>
            </a:fld>
            <a:endParaRPr lang="en-US" dirty="0"/>
          </a:p>
        </p:txBody>
      </p:sp>
    </p:spTree>
    <p:extLst>
      <p:ext uri="{BB962C8B-B14F-4D97-AF65-F5344CB8AC3E}">
        <p14:creationId xmlns:p14="http://schemas.microsoft.com/office/powerpoint/2010/main" val="3870861989"/>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pitchFamily="34" charset="0"/>
                <a:ea typeface="+mn-ea"/>
                <a:cs typeface="+mn-cs"/>
              </a:rPr>
              <a:t>The A-C-BO-BO lock is very similar to the C-BO-BO lock that we</a:t>
            </a:r>
          </a:p>
          <a:p>
            <a:r>
              <a:rPr lang="en-US" sz="1200" b="0" i="0" u="none" strike="noStrike" kern="1200" baseline="0" dirty="0">
                <a:solidFill>
                  <a:schemeClr val="tx1"/>
                </a:solidFill>
                <a:latin typeface="Arial" pitchFamily="34" charset="0"/>
                <a:ea typeface="+mn-ea"/>
                <a:cs typeface="+mn-cs"/>
              </a:rPr>
              <a:t>described earlier, with the difference that aborting threads also reset</a:t>
            </a:r>
          </a:p>
          <a:p>
            <a:r>
              <a:rPr lang="en-US" sz="1200" b="0" i="0" u="none" strike="noStrike" kern="1200" baseline="0" dirty="0">
                <a:solidFill>
                  <a:schemeClr val="tx1"/>
                </a:solidFill>
                <a:latin typeface="Arial" pitchFamily="34" charset="0"/>
                <a:ea typeface="+mn-ea"/>
                <a:cs typeface="+mn-cs"/>
              </a:rPr>
              <a:t>the successor-exists field in the local lock to inform the local lock</a:t>
            </a:r>
          </a:p>
          <a:p>
            <a:r>
              <a:rPr lang="en-US" sz="1200" b="0" i="0" u="none" strike="noStrike" kern="1200" baseline="0" dirty="0">
                <a:solidFill>
                  <a:schemeClr val="tx1"/>
                </a:solidFill>
                <a:latin typeface="Arial" pitchFamily="34" charset="0"/>
                <a:ea typeface="+mn-ea"/>
                <a:cs typeface="+mn-cs"/>
              </a:rPr>
              <a:t>releaser that a waiting thread has aborted. Each spinning thread</a:t>
            </a:r>
          </a:p>
          <a:p>
            <a:r>
              <a:rPr lang="en-US" sz="1200" b="0" i="0" u="none" strike="noStrike" kern="1200" baseline="0" dirty="0">
                <a:solidFill>
                  <a:schemeClr val="tx1"/>
                </a:solidFill>
                <a:latin typeface="Arial" pitchFamily="34" charset="0"/>
                <a:ea typeface="+mn-ea"/>
                <a:cs typeface="+mn-cs"/>
              </a:rPr>
              <a:t>reads this field while spinning, and sets it in case it was recently</a:t>
            </a:r>
          </a:p>
          <a:p>
            <a:r>
              <a:rPr lang="en-US" sz="1200" b="0" i="0" u="none" strike="noStrike" kern="1200" baseline="0" dirty="0">
                <a:solidFill>
                  <a:schemeClr val="tx1"/>
                </a:solidFill>
                <a:latin typeface="Arial" pitchFamily="34" charset="0"/>
                <a:ea typeface="+mn-ea"/>
                <a:cs typeface="+mn-cs"/>
              </a:rPr>
              <a:t>reset by an aborting thread. Like the C-BO-BO lock, in A-C-BOBO,</a:t>
            </a:r>
          </a:p>
          <a:p>
            <a:r>
              <a:rPr lang="en-US" sz="1200" b="0" i="0" u="none" strike="noStrike" kern="1200" baseline="0" dirty="0">
                <a:solidFill>
                  <a:schemeClr val="tx1"/>
                </a:solidFill>
                <a:latin typeface="Arial" pitchFamily="34" charset="0"/>
                <a:ea typeface="+mn-ea"/>
                <a:cs typeface="+mn-cs"/>
              </a:rPr>
              <a:t>the local lock releaser checks to see if the successor-exists</a:t>
            </a:r>
          </a:p>
          <a:p>
            <a:r>
              <a:rPr lang="en-US" sz="1200" b="0" i="0" u="none" strike="noStrike" kern="1200" baseline="0" dirty="0">
                <a:solidFill>
                  <a:schemeClr val="tx1"/>
                </a:solidFill>
                <a:latin typeface="Arial" pitchFamily="34" charset="0"/>
                <a:ea typeface="+mn-ea"/>
                <a:cs typeface="+mn-cs"/>
              </a:rPr>
              <a:t>flag was set (which indicates that there exist threads in the local</a:t>
            </a:r>
          </a:p>
          <a:p>
            <a:r>
              <a:rPr lang="en-US" sz="1200" b="0" i="0" u="none" strike="noStrike" kern="1200" baseline="0" dirty="0">
                <a:solidFill>
                  <a:schemeClr val="tx1"/>
                </a:solidFill>
                <a:latin typeface="Arial" pitchFamily="34" charset="0"/>
                <a:ea typeface="+mn-ea"/>
                <a:cs typeface="+mn-cs"/>
              </a:rPr>
              <a:t>cluster that are spinning to acquire the lock). If the successor-exists</a:t>
            </a:r>
          </a:p>
          <a:p>
            <a:r>
              <a:rPr lang="en-US" sz="1200" b="0" i="0" u="none" strike="noStrike" kern="1200" baseline="0" dirty="0">
                <a:solidFill>
                  <a:schemeClr val="tx1"/>
                </a:solidFill>
                <a:latin typeface="Arial" pitchFamily="34" charset="0"/>
                <a:ea typeface="+mn-ea"/>
                <a:cs typeface="+mn-cs"/>
              </a:rPr>
              <a:t>flag was set, the releaser can release the local BO lock by writing</a:t>
            </a:r>
          </a:p>
          <a:p>
            <a:r>
              <a:rPr lang="en-US" sz="1200" b="0" i="0" u="none" strike="noStrike" kern="1200" baseline="0" dirty="0">
                <a:solidFill>
                  <a:schemeClr val="tx1"/>
                </a:solidFill>
                <a:latin typeface="Arial" pitchFamily="34" charset="0"/>
                <a:ea typeface="+mn-ea"/>
                <a:cs typeface="+mn-cs"/>
              </a:rPr>
              <a:t>release local into the BO lock. </a:t>
            </a:r>
          </a:p>
          <a:p>
            <a:r>
              <a:rPr lang="en-US" sz="1200" b="0" i="0" u="none" strike="noStrike" kern="1200" baseline="0" dirty="0">
                <a:solidFill>
                  <a:schemeClr val="tx1"/>
                </a:solidFill>
                <a:latin typeface="Arial" pitchFamily="34" charset="0"/>
                <a:ea typeface="+mn-ea"/>
                <a:cs typeface="+mn-cs"/>
              </a:rPr>
              <a:t>However, at this point the releaser must double-check the</a:t>
            </a:r>
          </a:p>
          <a:p>
            <a:r>
              <a:rPr lang="en-US" sz="1200" b="0" i="0" u="none" strike="noStrike" kern="1200" baseline="0" dirty="0">
                <a:solidFill>
                  <a:schemeClr val="tx1"/>
                </a:solidFill>
                <a:latin typeface="Arial" pitchFamily="34" charset="0"/>
                <a:ea typeface="+mn-ea"/>
                <a:cs typeface="+mn-cs"/>
              </a:rPr>
              <a:t>successor-exists field to determine if it was cleared during the time</a:t>
            </a:r>
          </a:p>
          <a:p>
            <a:r>
              <a:rPr lang="en-US" sz="1200" b="0" i="0" u="none" strike="noStrike" kern="1200" baseline="0" dirty="0">
                <a:solidFill>
                  <a:schemeClr val="tx1"/>
                </a:solidFill>
                <a:latin typeface="Arial" pitchFamily="34" charset="0"/>
                <a:ea typeface="+mn-ea"/>
                <a:cs typeface="+mn-cs"/>
              </a:rPr>
              <a:t>the releaser released the local BO lock. If so, the releaser conservatively</a:t>
            </a:r>
          </a:p>
          <a:p>
            <a:r>
              <a:rPr lang="en-US" sz="1200" b="0" i="0" u="none" strike="noStrike" kern="1200" baseline="0" dirty="0">
                <a:solidFill>
                  <a:schemeClr val="tx1"/>
                </a:solidFill>
                <a:latin typeface="Arial" pitchFamily="34" charset="0"/>
                <a:ea typeface="+mn-ea"/>
                <a:cs typeface="+mn-cs"/>
              </a:rPr>
              <a:t>assumes that there may be no other waiting cohort, and</a:t>
            </a:r>
          </a:p>
          <a:p>
            <a:r>
              <a:rPr lang="en-US" sz="1200" b="0" i="0" u="none" strike="noStrike" kern="1200" baseline="0" dirty="0">
                <a:solidFill>
                  <a:schemeClr val="tx1"/>
                </a:solidFill>
                <a:latin typeface="Arial" pitchFamily="34" charset="0"/>
                <a:ea typeface="+mn-ea"/>
                <a:cs typeface="+mn-cs"/>
              </a:rPr>
              <a:t>atomically changes the local BO lock’s state to global release, and</a:t>
            </a:r>
          </a:p>
          <a:p>
            <a:r>
              <a:rPr lang="en-US" sz="1200" b="0" i="0" u="none" strike="noStrike" kern="1200" baseline="0" dirty="0">
                <a:solidFill>
                  <a:schemeClr val="tx1"/>
                </a:solidFill>
                <a:latin typeface="Arial" pitchFamily="34" charset="0"/>
                <a:ea typeface="+mn-ea"/>
                <a:cs typeface="+mn-cs"/>
              </a:rPr>
              <a:t>then releases the global BO lock.</a:t>
            </a:r>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235</a:t>
            </a:fld>
            <a:endParaRPr lang="en-US" dirty="0"/>
          </a:p>
        </p:txBody>
      </p:sp>
    </p:spTree>
    <p:extLst>
      <p:ext uri="{BB962C8B-B14F-4D97-AF65-F5344CB8AC3E}">
        <p14:creationId xmlns:p14="http://schemas.microsoft.com/office/powerpoint/2010/main" val="3870861989"/>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This is a more complex scheme that implements a global MCS lock. Each thread looks at cached copy of other guys record. Spin locally! Full details of the algorithm appear in the textbook.  </a:t>
            </a:r>
            <a:endParaRPr lang="en-US" dirty="0"/>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236</a:t>
            </a:fld>
            <a:endParaRPr lang="en-US" dirty="0"/>
          </a:p>
        </p:txBody>
      </p:sp>
    </p:spTree>
    <p:extLst>
      <p:ext uri="{BB962C8B-B14F-4D97-AF65-F5344CB8AC3E}">
        <p14:creationId xmlns:p14="http://schemas.microsoft.com/office/powerpoint/2010/main" val="3870861989"/>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abortable locks 10x prior abortable locks. Disadvantages? Can’t be</a:t>
            </a:r>
            <a:r>
              <a:rPr lang="en-US" baseline="0" dirty="0"/>
              <a:t> trained to </a:t>
            </a:r>
            <a:r>
              <a:rPr lang="en-US" dirty="0"/>
              <a:t>do the dishes. </a:t>
            </a:r>
          </a:p>
        </p:txBody>
      </p:sp>
      <p:sp>
        <p:nvSpPr>
          <p:cNvPr id="4" name="Slide Number Placeholder 3"/>
          <p:cNvSpPr>
            <a:spLocks noGrp="1"/>
          </p:cNvSpPr>
          <p:nvPr>
            <p:ph type="sldNum" sz="quarter" idx="10"/>
          </p:nvPr>
        </p:nvSpPr>
        <p:spPr/>
        <p:txBody>
          <a:bodyPr/>
          <a:lstStyle/>
          <a:p>
            <a:fld id="{1E52D386-90AD-BB48-8CC6-1C83143EB33C}" type="slidenum">
              <a:rPr lang="en-US" smtClean="0"/>
              <a:pPr/>
              <a:t>237</a:t>
            </a:fld>
            <a:endParaRPr lang="en-US" dirty="0"/>
          </a:p>
        </p:txBody>
      </p:sp>
    </p:spTree>
    <p:extLst>
      <p:ext uri="{BB962C8B-B14F-4D97-AF65-F5344CB8AC3E}">
        <p14:creationId xmlns:p14="http://schemas.microsoft.com/office/powerpoint/2010/main" val="3624158429"/>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running in a machine with 4 nodes, 8</a:t>
            </a:r>
            <a:r>
              <a:rPr lang="en-US" baseline="0" dirty="0"/>
              <a:t> cores per node, each with 8 way hyper threading. </a:t>
            </a:r>
            <a:r>
              <a:rPr lang="en-US" dirty="0"/>
              <a:t>So we have gone</a:t>
            </a:r>
            <a:r>
              <a:rPr lang="en-US" baseline="0" dirty="0"/>
              <a:t> from ½ a million ops per sec to 5 million ops, a ten fold increase in performance…the FC-MCS lock in a lock using the flat combining paradigm which you will learn about in later chapters. </a:t>
            </a:r>
            <a:endParaRPr lang="en-US" dirty="0"/>
          </a:p>
        </p:txBody>
      </p:sp>
      <p:sp>
        <p:nvSpPr>
          <p:cNvPr id="4" name="Slide Number Placeholder 3"/>
          <p:cNvSpPr>
            <a:spLocks noGrp="1"/>
          </p:cNvSpPr>
          <p:nvPr>
            <p:ph type="sldNum" sz="quarter" idx="10"/>
          </p:nvPr>
        </p:nvSpPr>
        <p:spPr/>
        <p:txBody>
          <a:bodyPr/>
          <a:lstStyle/>
          <a:p>
            <a:fld id="{1E52D386-90AD-BB48-8CC6-1C83143EB33C}" type="slidenum">
              <a:rPr lang="en-US" smtClean="0"/>
              <a:pPr/>
              <a:t>238</a:t>
            </a:fld>
            <a:endParaRPr lang="en-US" dirty="0"/>
          </a:p>
        </p:txBody>
      </p:sp>
    </p:spTree>
    <p:extLst>
      <p:ext uri="{BB962C8B-B14F-4D97-AF65-F5344CB8AC3E}">
        <p14:creationId xmlns:p14="http://schemas.microsoft.com/office/powerpoint/2010/main" val="1362008250"/>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7"/>
          <p:cNvSpPr>
            <a:spLocks noGrp="1" noChangeArrowheads="1"/>
          </p:cNvSpPr>
          <p:nvPr>
            <p:ph type="sldNum" sz="quarter" idx="5"/>
          </p:nvPr>
        </p:nvSpPr>
        <p:spPr>
          <a:noFill/>
        </p:spPr>
        <p:txBody>
          <a:bodyPr/>
          <a:lstStyle/>
          <a:p>
            <a:fld id="{54E3F42B-BDDC-428A-935D-874DD6F47A87}" type="slidenum">
              <a:rPr lang="x-none" smtClean="0"/>
              <a:pPr/>
              <a:t>240</a:t>
            </a:fld>
            <a:endParaRPr lang="en-US" dirty="0"/>
          </a:p>
        </p:txBody>
      </p:sp>
      <p:sp>
        <p:nvSpPr>
          <p:cNvPr id="465923" name="Rectangle 2"/>
          <p:cNvSpPr>
            <a:spLocks noGrp="1" noRot="1" noChangeAspect="1" noChangeArrowheads="1" noTextEdit="1"/>
          </p:cNvSpPr>
          <p:nvPr>
            <p:ph type="sldImg"/>
          </p:nvPr>
        </p:nvSpPr>
        <p:spPr>
          <a:ln/>
        </p:spPr>
      </p:sp>
      <p:sp>
        <p:nvSpPr>
          <p:cNvPr id="465924" name="Rectangle 3"/>
          <p:cNvSpPr>
            <a:spLocks noGrp="1" noChangeArrowheads="1"/>
          </p:cNvSpPr>
          <p:nvPr>
            <p:ph type="body" idx="1"/>
          </p:nvPr>
        </p:nvSpPr>
        <p:spPr>
          <a:noFill/>
          <a:ln/>
        </p:spPr>
        <p:txBody>
          <a:bodyPr/>
          <a:lstStyle/>
          <a:p>
            <a:r>
              <a:rPr lang="en-US" dirty="0"/>
              <a:t>In this lecture we saw a variety of spin locks that vary in characteristics and performance. </a:t>
            </a:r>
          </a:p>
          <a:p>
            <a:r>
              <a:rPr lang="en-US" dirty="0"/>
              <a:t>Such a variety is useful,</a:t>
            </a:r>
          </a:p>
          <a:p>
            <a:r>
              <a:rPr lang="en-US" dirty="0"/>
              <a:t>because no single algorithm is ideal for all applications.</a:t>
            </a:r>
          </a:p>
          <a:p>
            <a:r>
              <a:rPr lang="en-US" dirty="0"/>
              <a:t>For some applications, complex algorithms work best,</a:t>
            </a:r>
          </a:p>
          <a:p>
            <a:r>
              <a:rPr lang="en-US" dirty="0"/>
              <a:t>and for others, simple algorithms are preferable.</a:t>
            </a:r>
          </a:p>
          <a:p>
            <a:r>
              <a:rPr lang="en-US" dirty="0"/>
              <a:t>The best choice usually depends on specific aspects of the application and the</a:t>
            </a:r>
          </a:p>
          <a:p>
            <a:r>
              <a:rPr lang="en-US" dirty="0"/>
              <a:t>target architecture.</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7"/>
          <p:cNvSpPr>
            <a:spLocks noGrp="1" noChangeArrowheads="1"/>
          </p:cNvSpPr>
          <p:nvPr>
            <p:ph type="sldNum" sz="quarter" idx="5"/>
          </p:nvPr>
        </p:nvSpPr>
        <p:spPr>
          <a:noFill/>
        </p:spPr>
        <p:txBody>
          <a:bodyPr/>
          <a:lstStyle/>
          <a:p>
            <a:fld id="{FA1AF5A6-EAF3-4984-B84F-708FD26A9B20}" type="slidenum">
              <a:rPr lang="x-none" smtClean="0"/>
              <a:pPr/>
              <a:t>241</a:t>
            </a:fld>
            <a:endParaRPr lang="en-US" dirty="0"/>
          </a:p>
        </p:txBody>
      </p:sp>
      <p:sp>
        <p:nvSpPr>
          <p:cNvPr id="466947" name="Rectangle 2"/>
          <p:cNvSpPr>
            <a:spLocks noGrp="1" noRot="1" noChangeAspect="1" noChangeArrowheads="1" noTextEdit="1"/>
          </p:cNvSpPr>
          <p:nvPr>
            <p:ph type="sldImg"/>
          </p:nvPr>
        </p:nvSpPr>
        <p:spPr>
          <a:ln/>
        </p:spPr>
      </p:sp>
      <p:sp>
        <p:nvSpPr>
          <p:cNvPr id="4669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p:spPr>
        <p:txBody>
          <a:bodyPr/>
          <a:lstStyle/>
          <a:p>
            <a:fld id="{31900E71-26EA-46D5-AD22-F2052F7B501B}" type="slidenum">
              <a:rPr lang="x-none" smtClean="0"/>
              <a:pPr/>
              <a:t>242</a:t>
            </a:fld>
            <a:endParaRPr lang="en-US" dirty="0"/>
          </a:p>
        </p:txBody>
      </p:sp>
      <p:sp>
        <p:nvSpPr>
          <p:cNvPr id="390147" name="Rectangle 2"/>
          <p:cNvSpPr>
            <a:spLocks noGrp="1" noRot="1" noChangeAspect="1" noChangeArrowheads="1" noTextEdit="1"/>
          </p:cNvSpPr>
          <p:nvPr>
            <p:ph type="sldImg"/>
          </p:nvPr>
        </p:nvSpPr>
        <p:spPr>
          <a:ln/>
        </p:spPr>
      </p:sp>
      <p:sp>
        <p:nvSpPr>
          <p:cNvPr id="390148" name="Rectangle 3"/>
          <p:cNvSpPr>
            <a:spLocks noGrp="1" noChangeArrowheads="1"/>
          </p:cNvSpPr>
          <p:nvPr>
            <p:ph type="body" idx="1"/>
          </p:nvPr>
        </p:nvSpPr>
        <p:spPr>
          <a:noFill/>
          <a:ln/>
        </p:spPr>
        <p:txBody>
          <a:bodyPr/>
          <a:lstStyle/>
          <a:p>
            <a:r>
              <a:rPr lang="en-US" dirty="0"/>
              <a:t>Here, too, the lock is represented as a linked list of QNodes, where each QNode represents either a lock holder or a thread waiting to acquire the lock. Unlike the CLH lock, the list is explicit, not virtual.</a:t>
            </a:r>
          </a:p>
          <a:p>
            <a:endParaRPr lang="en-US" dirty="0"/>
          </a:p>
        </p:txBody>
      </p:sp>
    </p:spTree>
    <p:extLst>
      <p:ext uri="{BB962C8B-B14F-4D97-AF65-F5344CB8AC3E}">
        <p14:creationId xmlns:p14="http://schemas.microsoft.com/office/powerpoint/2010/main" val="130036477"/>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7"/>
          <p:cNvSpPr>
            <a:spLocks noGrp="1" noChangeArrowheads="1"/>
          </p:cNvSpPr>
          <p:nvPr>
            <p:ph type="sldNum" sz="quarter" idx="5"/>
          </p:nvPr>
        </p:nvSpPr>
        <p:spPr>
          <a:noFill/>
        </p:spPr>
        <p:txBody>
          <a:bodyPr/>
          <a:lstStyle/>
          <a:p>
            <a:fld id="{9FB94EFB-E560-4A8E-B6DC-F20DB2B0FD9E}" type="slidenum">
              <a:rPr lang="x-none" smtClean="0"/>
              <a:pPr/>
              <a:t>243</a:t>
            </a:fld>
            <a:endParaRPr lang="en-US" dirty="0"/>
          </a:p>
        </p:txBody>
      </p:sp>
      <p:sp>
        <p:nvSpPr>
          <p:cNvPr id="391171" name="Rectangle 2"/>
          <p:cNvSpPr>
            <a:spLocks noGrp="1" noRot="1" noChangeAspect="1" noChangeArrowheads="1" noTextEdit="1"/>
          </p:cNvSpPr>
          <p:nvPr>
            <p:ph type="sldImg"/>
          </p:nvPr>
        </p:nvSpPr>
        <p:spPr>
          <a:ln/>
        </p:spPr>
      </p:sp>
      <p:sp>
        <p:nvSpPr>
          <p:cNvPr id="391172" name="Rectangle 3"/>
          <p:cNvSpPr>
            <a:spLocks noGrp="1" noChangeArrowheads="1"/>
          </p:cNvSpPr>
          <p:nvPr>
            <p:ph type="body" idx="1"/>
          </p:nvPr>
        </p:nvSpPr>
        <p:spPr>
          <a:noFill/>
          <a:ln/>
        </p:spPr>
        <p:txBody>
          <a:bodyPr/>
          <a:lstStyle/>
          <a:p>
            <a:r>
              <a:rPr lang="en-US" dirty="0"/>
              <a:t>To acquire the lock, a thread places its own QNode} at the tail of the list. (Notice that the </a:t>
            </a:r>
          </a:p>
          <a:p>
            <a:r>
              <a:rPr lang="en-US" dirty="0"/>
              <a:t>Setting of the value to true is a simplification of the presentation. In the code, we allocate the node with its value false so that we can get out of the with loop immediately if there is no predecessor. But if there is a predecessor, a thread sets the value of its flag to true before it redirects the other thread's pointer to it, so in effect its true whenever its used...thus, in order not to confuse the </a:t>
            </a:r>
            <a:br>
              <a:rPr lang="en-US" dirty="0"/>
            </a:br>
            <a:r>
              <a:rPr lang="en-US" dirty="0"/>
              <a:t>viewer with the minor issue, we diverge slightly from the code and describe the node as being true here). </a:t>
            </a:r>
          </a:p>
        </p:txBody>
      </p:sp>
    </p:spTree>
    <p:extLst>
      <p:ext uri="{BB962C8B-B14F-4D97-AF65-F5344CB8AC3E}">
        <p14:creationId xmlns:p14="http://schemas.microsoft.com/office/powerpoint/2010/main" val="3202777593"/>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noFill/>
        </p:spPr>
        <p:txBody>
          <a:bodyPr/>
          <a:lstStyle/>
          <a:p>
            <a:fld id="{35D31A37-1251-4E5F-A0A1-CFCDFF55EC0A}" type="slidenum">
              <a:rPr lang="x-none" smtClean="0"/>
              <a:pPr/>
              <a:t>244</a:t>
            </a:fld>
            <a:endParaRPr lang="en-US" dirty="0"/>
          </a:p>
        </p:txBody>
      </p:sp>
      <p:sp>
        <p:nvSpPr>
          <p:cNvPr id="392195" name="Rectangle 2"/>
          <p:cNvSpPr>
            <a:spLocks noGrp="1" noRot="1" noChangeAspect="1" noChangeArrowheads="1" noTextEdit="1"/>
          </p:cNvSpPr>
          <p:nvPr>
            <p:ph type="sldImg"/>
          </p:nvPr>
        </p:nvSpPr>
        <p:spPr>
          <a:ln/>
        </p:spPr>
      </p:sp>
      <p:sp>
        <p:nvSpPr>
          <p:cNvPr id="392196" name="Rectangle 3"/>
          <p:cNvSpPr>
            <a:spLocks noGrp="1" noChangeArrowheads="1"/>
          </p:cNvSpPr>
          <p:nvPr>
            <p:ph type="body" idx="1"/>
          </p:nvPr>
        </p:nvSpPr>
        <p:spPr>
          <a:noFill/>
          <a:ln/>
        </p:spPr>
        <p:txBody>
          <a:bodyPr/>
          <a:lstStyle/>
          <a:p>
            <a:r>
              <a:rPr lang="en-US" dirty="0"/>
              <a:t>The node then swaps in a reference to its own QNode.</a:t>
            </a:r>
          </a:p>
          <a:p>
            <a:endParaRPr lang="en-US" dirty="0"/>
          </a:p>
          <a:p>
            <a:r>
              <a:rPr lang="en-US" dirty="0"/>
              <a:t>(Notice that the </a:t>
            </a:r>
          </a:p>
          <a:p>
            <a:r>
              <a:rPr lang="en-US" dirty="0"/>
              <a:t>Setting of the value to true is a simplification of the presentation. In the code, we allocate the node with its value false so that we can get out of the with loop immediately if there is no predecessor. But if there is a predecessor, a thread sets the value of its flag to true before it redirects the other thread's pointer to it, so in effect its true whenever its used...thus, in order not to confuse the </a:t>
            </a:r>
            <a:br>
              <a:rPr lang="en-US" dirty="0"/>
            </a:br>
            <a:r>
              <a:rPr lang="en-US" dirty="0"/>
              <a:t>viewer with the minor issue, we diverge slightly from the code and describe the node as being true here). </a:t>
            </a:r>
          </a:p>
          <a:p>
            <a:endParaRPr lang="en-US" dirty="0"/>
          </a:p>
        </p:txBody>
      </p:sp>
    </p:spTree>
    <p:extLst>
      <p:ext uri="{BB962C8B-B14F-4D97-AF65-F5344CB8AC3E}">
        <p14:creationId xmlns:p14="http://schemas.microsoft.com/office/powerpoint/2010/main" val="2839664402"/>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p:cNvSpPr>
            <a:spLocks noGrp="1" noChangeArrowheads="1"/>
          </p:cNvSpPr>
          <p:nvPr>
            <p:ph type="sldNum" sz="quarter" idx="5"/>
          </p:nvPr>
        </p:nvSpPr>
        <p:spPr>
          <a:noFill/>
        </p:spPr>
        <p:txBody>
          <a:bodyPr/>
          <a:lstStyle/>
          <a:p>
            <a:fld id="{4F967338-AC72-4A31-A433-CEA3575650EA}" type="slidenum">
              <a:rPr lang="x-none" smtClean="0"/>
              <a:pPr/>
              <a:t>245</a:t>
            </a:fld>
            <a:endParaRPr lang="en-US" dirty="0"/>
          </a:p>
        </p:txBody>
      </p:sp>
      <p:sp>
        <p:nvSpPr>
          <p:cNvPr id="393219" name="Rectangle 2"/>
          <p:cNvSpPr>
            <a:spLocks noGrp="1" noRot="1" noChangeAspect="1" noChangeArrowheads="1" noTextEdit="1"/>
          </p:cNvSpPr>
          <p:nvPr>
            <p:ph type="sldImg"/>
          </p:nvPr>
        </p:nvSpPr>
        <p:spPr>
          <a:ln/>
        </p:spPr>
      </p:sp>
      <p:sp>
        <p:nvSpPr>
          <p:cNvPr id="393220" name="Rectangle 3"/>
          <p:cNvSpPr>
            <a:spLocks noGrp="1" noChangeArrowheads="1"/>
          </p:cNvSpPr>
          <p:nvPr>
            <p:ph type="body" idx="1"/>
          </p:nvPr>
        </p:nvSpPr>
        <p:spPr>
          <a:noFill/>
          <a:ln/>
        </p:spPr>
        <p:txBody>
          <a:bodyPr/>
          <a:lstStyle/>
          <a:p>
            <a:r>
              <a:rPr lang="en-US" dirty="0"/>
              <a:t>At this point the swap is completed, and the queue variable points to the tail of the queue.</a:t>
            </a:r>
          </a:p>
        </p:txBody>
      </p:sp>
    </p:spTree>
    <p:extLst>
      <p:ext uri="{BB962C8B-B14F-4D97-AF65-F5344CB8AC3E}">
        <p14:creationId xmlns:p14="http://schemas.microsoft.com/office/powerpoint/2010/main" val="1136411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pitchFamily="34" charset="0"/>
                <a:cs typeface="Arial"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Arial" pitchFamily="34" charset="0"/>
                <a:cs typeface="Arial"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5"/>
          <p:cNvSpPr>
            <a:spLocks noGrp="1" noChangeArrowheads="1"/>
          </p:cNvSpPr>
          <p:nvPr>
            <p:ph type="ftr" sz="quarter" idx="10"/>
          </p:nvPr>
        </p:nvSpPr>
        <p:spPr>
          <a:ln/>
        </p:spPr>
        <p:txBody>
          <a:bodyPr/>
          <a:lstStyle>
            <a:lvl1pPr>
              <a:defRPr>
                <a:latin typeface="Arial" pitchFamily="34" charset="0"/>
                <a:cs typeface="Arial" pitchFamily="34" charset="0"/>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9A6D0DBB-0C01-45B1-9FDA-2FA15471047D}" type="slidenum">
              <a:rPr lang="x-none"/>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3C242706-456C-4DE5-8D6D-9E26C1F2861B}" type="slidenum">
              <a:rPr lang="x-none"/>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2B520509-27C2-48B7-9D3E-7182E9E47797}" type="slidenum">
              <a:rPr lang="x-none"/>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91BF31F2-3E93-413F-8BED-AA37E594F805}" type="slidenum">
              <a:rPr lang="x-none"/>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8" name="Rectangle 6"/>
          <p:cNvSpPr>
            <a:spLocks noGrp="1" noChangeArrowheads="1"/>
          </p:cNvSpPr>
          <p:nvPr>
            <p:ph type="sldNum" sz="quarter" idx="11"/>
          </p:nvPr>
        </p:nvSpPr>
        <p:spPr>
          <a:ln/>
        </p:spPr>
        <p:txBody>
          <a:bodyPr/>
          <a:lstStyle>
            <a:lvl1pPr>
              <a:defRPr/>
            </a:lvl1pPr>
          </a:lstStyle>
          <a:p>
            <a:pPr>
              <a:defRPr/>
            </a:pPr>
            <a:fld id="{B7F2C769-CA63-4423-B7D6-E77D9DB6F30F}" type="slidenum">
              <a:rPr lang="x-none"/>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lvl1pPr>
          </a:lstStyle>
          <a:p>
            <a:pPr>
              <a:defRPr/>
            </a:pPr>
            <a:fld id="{33584D38-4BCE-44FC-9ED9-703E086056E1}" type="slidenum">
              <a:rPr lang="x-none"/>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3" name="Rectangle 6"/>
          <p:cNvSpPr>
            <a:spLocks noGrp="1" noChangeArrowheads="1"/>
          </p:cNvSpPr>
          <p:nvPr>
            <p:ph type="sldNum" sz="quarter" idx="11"/>
          </p:nvPr>
        </p:nvSpPr>
        <p:spPr>
          <a:ln/>
        </p:spPr>
        <p:txBody>
          <a:bodyPr/>
          <a:lstStyle>
            <a:lvl1pPr>
              <a:defRPr/>
            </a:lvl1pPr>
          </a:lstStyle>
          <a:p>
            <a:pPr>
              <a:defRPr/>
            </a:pPr>
            <a:fld id="{345E4ACA-774B-4F3B-8A6D-0FFD88131DFA}" type="slidenum">
              <a:rPr lang="x-none"/>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BAF1B153-E0EE-4F70-B49B-0194C4D276B7}" type="slidenum">
              <a:rPr lang="x-none"/>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DD8819DB-727E-464B-9134-E61C8A89DAA4}" type="slidenum">
              <a:rPr lang="x-none"/>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BC428036-CF0A-42F1-81E5-73B59407F600}" type="slidenum">
              <a:rPr lang="x-none"/>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704E2615-A66C-4D89-BC9B-59C8A134F63C}" type="slidenum">
              <a:rPr lang="x-none"/>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2641600" y="6248400"/>
            <a:ext cx="3581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FFFF00"/>
                </a:solidFill>
                <a:latin typeface="Arial" pitchFamily="34" charset="0"/>
                <a:cs typeface="Arial" pitchFamily="34" charset="0"/>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FFFF00"/>
                </a:solidFill>
                <a:latin typeface="Arial" pitchFamily="34" charset="0"/>
                <a:cs typeface="Arial" charset="0"/>
              </a:defRPr>
            </a:lvl1pPr>
          </a:lstStyle>
          <a:p>
            <a:pPr>
              <a:defRPr/>
            </a:pPr>
            <a:fld id="{2CADBFD2-9F9B-4FDA-BEE4-55ABE593227A}" type="slidenum">
              <a:rPr lang="x-none" smtClean="0"/>
              <a:pPr>
                <a:defRPr/>
              </a:pPr>
              <a:t>‹#›</a:t>
            </a:fld>
            <a:endParaRPr lang="en-US" dirty="0"/>
          </a:p>
        </p:txBody>
      </p:sp>
      <p:pic>
        <p:nvPicPr>
          <p:cNvPr id="2" name="Picture 6"/>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23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D713FD7E-BB9F-4CFC-8620-A9FBD074F382}"/>
              </a:ext>
            </a:extLst>
          </p:cNvPr>
          <p:cNvPicPr>
            <a:picLocks noChangeAspect="1" noChangeArrowheads="1"/>
          </p:cNvPicPr>
          <p:nvPr/>
        </p:nvPicPr>
        <p:blipFill>
          <a:blip r:embed="rId3" cstate="print"/>
          <a:srcRect/>
          <a:stretch>
            <a:fillRect/>
          </a:stretch>
        </p:blipFill>
        <p:spPr bwMode="auto">
          <a:xfrm>
            <a:off x="1" y="0"/>
            <a:ext cx="9144000" cy="6858000"/>
          </a:xfrm>
          <a:prstGeom prst="rect">
            <a:avLst/>
          </a:prstGeom>
          <a:noFill/>
          <a:ln w="38100" algn="ctr">
            <a:noFill/>
            <a:miter lim="800000"/>
            <a:headEnd/>
            <a:tailEnd/>
          </a:ln>
        </p:spPr>
      </p:pic>
      <p:grpSp>
        <p:nvGrpSpPr>
          <p:cNvPr id="3" name="Group 2">
            <a:extLst>
              <a:ext uri="{FF2B5EF4-FFF2-40B4-BE49-F238E27FC236}">
                <a16:creationId xmlns:a16="http://schemas.microsoft.com/office/drawing/2014/main" id="{98CC892C-00B7-4226-B8AE-4D566A332303}"/>
              </a:ext>
            </a:extLst>
          </p:cNvPr>
          <p:cNvGrpSpPr/>
          <p:nvPr/>
        </p:nvGrpSpPr>
        <p:grpSpPr>
          <a:xfrm>
            <a:off x="2342864" y="939592"/>
            <a:ext cx="4458272" cy="4978816"/>
            <a:chOff x="3485871" y="776089"/>
            <a:chExt cx="4458272" cy="4978816"/>
          </a:xfrm>
        </p:grpSpPr>
        <p:sp>
          <p:nvSpPr>
            <p:cNvPr id="5" name="TextBox 4"/>
            <p:cNvSpPr txBox="1"/>
            <p:nvPr/>
          </p:nvSpPr>
          <p:spPr bwMode="auto">
            <a:xfrm>
              <a:off x="3485871" y="2548546"/>
              <a:ext cx="4458272"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altLang="en-US" sz="2800" dirty="0">
                  <a:solidFill>
                    <a:srgbClr val="FFFF00"/>
                  </a:solidFill>
                  <a:latin typeface="Arial" panose="020B0604020202020204" pitchFamily="34" charset="0"/>
                  <a:cs typeface="Arial" panose="020B0604020202020204" pitchFamily="34" charset="0"/>
                </a:rPr>
                <a:t>Spin Locks &amp; Contention</a:t>
              </a:r>
              <a:endParaRPr lang="en-US" sz="2800" b="1"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bwMode="auto">
            <a:xfrm>
              <a:off x="4144698"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232353" y="3459228"/>
              <a:ext cx="2965299" cy="954107"/>
            </a:xfrm>
            <a:prstGeom prst="rect">
              <a:avLst/>
            </a:prstGeom>
            <a:solidFill>
              <a:schemeClr val="tx1"/>
            </a:solidFill>
            <a:ln w="76200">
              <a:solidFill>
                <a:schemeClr val="bg1">
                  <a:lumMod val="95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10,11,12</a:t>
              </a:r>
            </a:p>
            <a:p>
              <a:pPr algn="ctr"/>
              <a:r>
                <a:rPr lang="en-US" sz="2800" b="1" dirty="0">
                  <a:solidFill>
                    <a:srgbClr val="FFFF00"/>
                  </a:solidFill>
                  <a:latin typeface="Arial" panose="020B0604020202020204" pitchFamily="34" charset="0"/>
                </a:rPr>
                <a:t>October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23"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5781622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p:txBody>
          <a:bodyPr/>
          <a:lstStyle/>
          <a:p>
            <a:r>
              <a:rPr lang="en-US" dirty="0"/>
              <a:t>Focus so far: Correctness and Progress</a:t>
            </a:r>
          </a:p>
        </p:txBody>
      </p:sp>
      <p:sp>
        <p:nvSpPr>
          <p:cNvPr id="3074" name="Footer Placeholder 3"/>
          <p:cNvSpPr>
            <a:spLocks noGrp="1"/>
          </p:cNvSpPr>
          <p:nvPr>
            <p:ph type="ftr" sz="quarter" idx="10"/>
          </p:nvPr>
        </p:nvSpPr>
        <p:spPr>
          <a:noFill/>
        </p:spPr>
        <p:txBody>
          <a:bodyPr/>
          <a:lstStyle/>
          <a:p>
            <a:r>
              <a:rPr lang="en-US" dirty="0"/>
              <a:t>Art of Multiprocessor Programming</a:t>
            </a:r>
          </a:p>
        </p:txBody>
      </p:sp>
      <p:sp>
        <p:nvSpPr>
          <p:cNvPr id="3075" name="Slide Number Placeholder 4"/>
          <p:cNvSpPr>
            <a:spLocks noGrp="1"/>
          </p:cNvSpPr>
          <p:nvPr>
            <p:ph type="sldNum" sz="quarter" idx="11"/>
          </p:nvPr>
        </p:nvSpPr>
        <p:spPr>
          <a:noFill/>
        </p:spPr>
        <p:txBody>
          <a:bodyPr/>
          <a:lstStyle/>
          <a:p>
            <a:fld id="{97CD0572-9009-4E99-96A8-6982CBF3B5D6}" type="slidenum">
              <a:rPr lang="x-none" smtClean="0">
                <a:cs typeface="Arial" pitchFamily="34" charset="0"/>
              </a:rPr>
              <a:pPr/>
              <a:t>2</a:t>
            </a:fld>
            <a:endParaRPr lang="en-US" dirty="0">
              <a:cs typeface="Arial" pitchFamily="34" charset="0"/>
            </a:endParaRPr>
          </a:p>
        </p:txBody>
      </p:sp>
      <p:sp>
        <p:nvSpPr>
          <p:cNvPr id="2" name="TextBox 1">
            <a:extLst>
              <a:ext uri="{FF2B5EF4-FFF2-40B4-BE49-F238E27FC236}">
                <a16:creationId xmlns:a16="http://schemas.microsoft.com/office/drawing/2014/main" id="{3896E068-CB1C-2A9E-8D19-F28B392E7952}"/>
              </a:ext>
            </a:extLst>
          </p:cNvPr>
          <p:cNvSpPr txBox="1"/>
          <p:nvPr/>
        </p:nvSpPr>
        <p:spPr bwMode="auto">
          <a:xfrm>
            <a:off x="1260525" y="1568597"/>
            <a:ext cx="157917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Models</a:t>
            </a:r>
          </a:p>
        </p:txBody>
      </p:sp>
      <p:sp>
        <p:nvSpPr>
          <p:cNvPr id="4" name="TextBox 3">
            <a:extLst>
              <a:ext uri="{FF2B5EF4-FFF2-40B4-BE49-F238E27FC236}">
                <a16:creationId xmlns:a16="http://schemas.microsoft.com/office/drawing/2014/main" id="{163E67D8-A97D-F2C8-C760-E61A2AAC19E7}"/>
              </a:ext>
            </a:extLst>
          </p:cNvPr>
          <p:cNvSpPr txBox="1"/>
          <p:nvPr/>
        </p:nvSpPr>
        <p:spPr bwMode="auto">
          <a:xfrm>
            <a:off x="2273791" y="2292028"/>
            <a:ext cx="5272024"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Accurate (we never lied to you)</a:t>
            </a:r>
          </a:p>
        </p:txBody>
      </p:sp>
      <p:sp>
        <p:nvSpPr>
          <p:cNvPr id="5" name="TextBox 4">
            <a:extLst>
              <a:ext uri="{FF2B5EF4-FFF2-40B4-BE49-F238E27FC236}">
                <a16:creationId xmlns:a16="http://schemas.microsoft.com/office/drawing/2014/main" id="{9D178726-40ED-8633-9AB0-E114CFA07950}"/>
              </a:ext>
            </a:extLst>
          </p:cNvPr>
          <p:cNvSpPr txBox="1"/>
          <p:nvPr/>
        </p:nvSpPr>
        <p:spPr bwMode="auto">
          <a:xfrm>
            <a:off x="2273792" y="3015459"/>
            <a:ext cx="227875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But idealized</a:t>
            </a:r>
          </a:p>
        </p:txBody>
      </p:sp>
      <p:sp>
        <p:nvSpPr>
          <p:cNvPr id="6" name="TextBox 5">
            <a:extLst>
              <a:ext uri="{FF2B5EF4-FFF2-40B4-BE49-F238E27FC236}">
                <a16:creationId xmlns:a16="http://schemas.microsoft.com/office/drawing/2014/main" id="{3B5B45E0-D4F4-8882-5E8C-D62D5457E0B1}"/>
              </a:ext>
            </a:extLst>
          </p:cNvPr>
          <p:cNvSpPr txBox="1"/>
          <p:nvPr/>
        </p:nvSpPr>
        <p:spPr bwMode="auto">
          <a:xfrm>
            <a:off x="1260525" y="3738890"/>
            <a:ext cx="174457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Protocols</a:t>
            </a:r>
          </a:p>
        </p:txBody>
      </p:sp>
      <p:sp>
        <p:nvSpPr>
          <p:cNvPr id="7" name="TextBox 6">
            <a:extLst>
              <a:ext uri="{FF2B5EF4-FFF2-40B4-BE49-F238E27FC236}">
                <a16:creationId xmlns:a16="http://schemas.microsoft.com/office/drawing/2014/main" id="{D91D3895-44C0-7C7E-DCD1-3F4E385C0120}"/>
              </a:ext>
            </a:extLst>
          </p:cNvPr>
          <p:cNvSpPr txBox="1"/>
          <p:nvPr/>
        </p:nvSpPr>
        <p:spPr bwMode="auto">
          <a:xfrm>
            <a:off x="2273791" y="4462321"/>
            <a:ext cx="151499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Elegant</a:t>
            </a:r>
          </a:p>
        </p:txBody>
      </p:sp>
      <p:sp>
        <p:nvSpPr>
          <p:cNvPr id="8" name="TextBox 7">
            <a:extLst>
              <a:ext uri="{FF2B5EF4-FFF2-40B4-BE49-F238E27FC236}">
                <a16:creationId xmlns:a16="http://schemas.microsoft.com/office/drawing/2014/main" id="{FD4FB85D-8AB4-5779-B49F-0E729FB9E3C8}"/>
              </a:ext>
            </a:extLst>
          </p:cNvPr>
          <p:cNvSpPr txBox="1"/>
          <p:nvPr/>
        </p:nvSpPr>
        <p:spPr bwMode="auto">
          <a:xfrm>
            <a:off x="2273791" y="5185752"/>
            <a:ext cx="180795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Important</a:t>
            </a:r>
          </a:p>
        </p:txBody>
      </p:sp>
      <p:sp>
        <p:nvSpPr>
          <p:cNvPr id="9" name="TextBox 8">
            <a:extLst>
              <a:ext uri="{FF2B5EF4-FFF2-40B4-BE49-F238E27FC236}">
                <a16:creationId xmlns:a16="http://schemas.microsoft.com/office/drawing/2014/main" id="{E0E83FA4-BBDA-2B00-0CD3-84C9ABDCA6A2}"/>
              </a:ext>
            </a:extLst>
          </p:cNvPr>
          <p:cNvSpPr txBox="1"/>
          <p:nvPr/>
        </p:nvSpPr>
        <p:spPr bwMode="auto">
          <a:xfrm>
            <a:off x="2273792" y="5909184"/>
            <a:ext cx="172427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But naïve</a:t>
            </a:r>
            <a:endParaRPr lang="en-US" altLang="ja-JP" sz="2800" b="0" dirty="0">
              <a:solidFill>
                <a:srgbClr val="FFFF00"/>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r>
              <a:rPr lang="en-US" dirty="0"/>
              <a:t>New Focus: Performance</a:t>
            </a:r>
          </a:p>
        </p:txBody>
      </p:sp>
      <p:sp>
        <p:nvSpPr>
          <p:cNvPr id="4098" name="Footer Placeholder 3"/>
          <p:cNvSpPr>
            <a:spLocks noGrp="1"/>
          </p:cNvSpPr>
          <p:nvPr>
            <p:ph type="ftr" sz="quarter" idx="10"/>
          </p:nvPr>
        </p:nvSpPr>
        <p:spPr>
          <a:noFill/>
        </p:spPr>
        <p:txBody>
          <a:bodyPr/>
          <a:lstStyle/>
          <a:p>
            <a:r>
              <a:rPr lang="en-US" dirty="0"/>
              <a:t>Art of Multiprocessor Programming</a:t>
            </a:r>
          </a:p>
        </p:txBody>
      </p:sp>
      <p:sp>
        <p:nvSpPr>
          <p:cNvPr id="4099" name="Slide Number Placeholder 4"/>
          <p:cNvSpPr>
            <a:spLocks noGrp="1"/>
          </p:cNvSpPr>
          <p:nvPr>
            <p:ph type="sldNum" sz="quarter" idx="11"/>
          </p:nvPr>
        </p:nvSpPr>
        <p:spPr>
          <a:noFill/>
        </p:spPr>
        <p:txBody>
          <a:bodyPr/>
          <a:lstStyle/>
          <a:p>
            <a:fld id="{5D09B487-7F00-4160-A6DA-9CE4EEF039C8}" type="slidenum">
              <a:rPr lang="x-none" smtClean="0">
                <a:cs typeface="Arial" pitchFamily="34" charset="0"/>
              </a:rPr>
              <a:pPr/>
              <a:t>3</a:t>
            </a:fld>
            <a:endParaRPr lang="en-US" dirty="0">
              <a:cs typeface="Arial" pitchFamily="34" charset="0"/>
            </a:endParaRPr>
          </a:p>
        </p:txBody>
      </p:sp>
      <p:sp>
        <p:nvSpPr>
          <p:cNvPr id="4" name="TextBox 3">
            <a:extLst>
              <a:ext uri="{FF2B5EF4-FFF2-40B4-BE49-F238E27FC236}">
                <a16:creationId xmlns:a16="http://schemas.microsoft.com/office/drawing/2014/main" id="{F8E7F3E0-3FCF-700B-73F8-D4EA07715922}"/>
              </a:ext>
            </a:extLst>
          </p:cNvPr>
          <p:cNvSpPr txBox="1"/>
          <p:nvPr/>
        </p:nvSpPr>
        <p:spPr bwMode="auto">
          <a:xfrm>
            <a:off x="759436" y="1604535"/>
            <a:ext cx="170855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Models</a:t>
            </a:r>
          </a:p>
        </p:txBody>
      </p:sp>
      <p:sp>
        <p:nvSpPr>
          <p:cNvPr id="5" name="TextBox 4">
            <a:extLst>
              <a:ext uri="{FF2B5EF4-FFF2-40B4-BE49-F238E27FC236}">
                <a16:creationId xmlns:a16="http://schemas.microsoft.com/office/drawing/2014/main" id="{8C5E67F8-4964-B90E-116B-3EB298ADAF74}"/>
              </a:ext>
            </a:extLst>
          </p:cNvPr>
          <p:cNvSpPr txBox="1"/>
          <p:nvPr/>
        </p:nvSpPr>
        <p:spPr bwMode="auto">
          <a:xfrm>
            <a:off x="1425262" y="2359264"/>
            <a:ext cx="743578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More complicated (not the same as complex!)</a:t>
            </a:r>
          </a:p>
        </p:txBody>
      </p:sp>
      <p:sp>
        <p:nvSpPr>
          <p:cNvPr id="6" name="TextBox 5">
            <a:extLst>
              <a:ext uri="{FF2B5EF4-FFF2-40B4-BE49-F238E27FC236}">
                <a16:creationId xmlns:a16="http://schemas.microsoft.com/office/drawing/2014/main" id="{D4D16CC9-B720-91D3-FDC5-B92C6AECA661}"/>
              </a:ext>
            </a:extLst>
          </p:cNvPr>
          <p:cNvSpPr txBox="1"/>
          <p:nvPr/>
        </p:nvSpPr>
        <p:spPr bwMode="auto">
          <a:xfrm>
            <a:off x="1425262" y="3113993"/>
            <a:ext cx="709843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Still focus on principles (not soon obsolete)</a:t>
            </a:r>
          </a:p>
        </p:txBody>
      </p:sp>
      <p:sp>
        <p:nvSpPr>
          <p:cNvPr id="7" name="TextBox 6">
            <a:extLst>
              <a:ext uri="{FF2B5EF4-FFF2-40B4-BE49-F238E27FC236}">
                <a16:creationId xmlns:a16="http://schemas.microsoft.com/office/drawing/2014/main" id="{7CD82BC8-4404-85D5-0124-B48092A2E3C6}"/>
              </a:ext>
            </a:extLst>
          </p:cNvPr>
          <p:cNvSpPr txBox="1"/>
          <p:nvPr/>
        </p:nvSpPr>
        <p:spPr bwMode="auto">
          <a:xfrm>
            <a:off x="759436" y="3868722"/>
            <a:ext cx="185172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Protocols</a:t>
            </a:r>
          </a:p>
        </p:txBody>
      </p:sp>
      <p:sp>
        <p:nvSpPr>
          <p:cNvPr id="8" name="TextBox 7">
            <a:extLst>
              <a:ext uri="{FF2B5EF4-FFF2-40B4-BE49-F238E27FC236}">
                <a16:creationId xmlns:a16="http://schemas.microsoft.com/office/drawing/2014/main" id="{44EEBA21-05ED-F4E1-A0CF-636C4DC7C51D}"/>
              </a:ext>
            </a:extLst>
          </p:cNvPr>
          <p:cNvSpPr txBox="1"/>
          <p:nvPr/>
        </p:nvSpPr>
        <p:spPr bwMode="auto">
          <a:xfrm>
            <a:off x="1425262" y="4623451"/>
            <a:ext cx="4203181"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Elegant (in their fashion)</a:t>
            </a:r>
          </a:p>
        </p:txBody>
      </p:sp>
      <p:sp>
        <p:nvSpPr>
          <p:cNvPr id="9" name="TextBox 8">
            <a:extLst>
              <a:ext uri="{FF2B5EF4-FFF2-40B4-BE49-F238E27FC236}">
                <a16:creationId xmlns:a16="http://schemas.microsoft.com/office/drawing/2014/main" id="{E65D26E8-2202-45F1-2E97-A25BC311AB81}"/>
              </a:ext>
            </a:extLst>
          </p:cNvPr>
          <p:cNvSpPr txBox="1"/>
          <p:nvPr/>
        </p:nvSpPr>
        <p:spPr bwMode="auto">
          <a:xfrm>
            <a:off x="1425262" y="5378180"/>
            <a:ext cx="743578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Important (why else would we pay attention)</a:t>
            </a:r>
          </a:p>
        </p:txBody>
      </p:sp>
      <p:sp>
        <p:nvSpPr>
          <p:cNvPr id="10" name="TextBox 9">
            <a:extLst>
              <a:ext uri="{FF2B5EF4-FFF2-40B4-BE49-F238E27FC236}">
                <a16:creationId xmlns:a16="http://schemas.microsoft.com/office/drawing/2014/main" id="{C4837D96-4780-3E2D-9C97-205EBED3D31A}"/>
              </a:ext>
            </a:extLst>
          </p:cNvPr>
          <p:cNvSpPr txBox="1"/>
          <p:nvPr/>
        </p:nvSpPr>
        <p:spPr bwMode="auto">
          <a:xfrm>
            <a:off x="1425262" y="6132909"/>
            <a:ext cx="633734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And realistic (your mileage may vary)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3"/>
          <p:cNvSpPr>
            <a:spLocks noGrp="1" noChangeArrowheads="1"/>
          </p:cNvSpPr>
          <p:nvPr>
            <p:ph type="title"/>
          </p:nvPr>
        </p:nvSpPr>
        <p:spPr/>
        <p:txBody>
          <a:bodyPr/>
          <a:lstStyle/>
          <a:p>
            <a:r>
              <a:rPr lang="en-US" dirty="0"/>
              <a:t>Kinds of Architectures</a:t>
            </a:r>
          </a:p>
        </p:txBody>
      </p:sp>
      <p:sp>
        <p:nvSpPr>
          <p:cNvPr id="5122" name="Footer Placeholder 3"/>
          <p:cNvSpPr>
            <a:spLocks noGrp="1"/>
          </p:cNvSpPr>
          <p:nvPr>
            <p:ph type="ftr" sz="quarter" idx="10"/>
          </p:nvPr>
        </p:nvSpPr>
        <p:spPr>
          <a:noFill/>
        </p:spPr>
        <p:txBody>
          <a:bodyPr/>
          <a:lstStyle/>
          <a:p>
            <a:r>
              <a:rPr lang="en-US" dirty="0"/>
              <a:t>Art of Multiprocessor Programming</a:t>
            </a:r>
          </a:p>
        </p:txBody>
      </p:sp>
      <p:sp>
        <p:nvSpPr>
          <p:cNvPr id="5123" name="Slide Number Placeholder 4"/>
          <p:cNvSpPr>
            <a:spLocks noGrp="1"/>
          </p:cNvSpPr>
          <p:nvPr>
            <p:ph type="sldNum" sz="quarter" idx="11"/>
          </p:nvPr>
        </p:nvSpPr>
        <p:spPr>
          <a:noFill/>
        </p:spPr>
        <p:txBody>
          <a:bodyPr/>
          <a:lstStyle/>
          <a:p>
            <a:fld id="{0533F7FD-E5D2-4DB1-AAA1-F9239CC5E6BB}" type="slidenum">
              <a:rPr lang="x-none" smtClean="0">
                <a:cs typeface="Arial" pitchFamily="34" charset="0"/>
              </a:rPr>
              <a:pPr/>
              <a:t>4</a:t>
            </a:fld>
            <a:endParaRPr lang="en-US" dirty="0">
              <a:cs typeface="Arial" pitchFamily="34" charset="0"/>
            </a:endParaRPr>
          </a:p>
        </p:txBody>
      </p:sp>
      <p:sp>
        <p:nvSpPr>
          <p:cNvPr id="4" name="TextBox 3">
            <a:extLst>
              <a:ext uri="{FF2B5EF4-FFF2-40B4-BE49-F238E27FC236}">
                <a16:creationId xmlns:a16="http://schemas.microsoft.com/office/drawing/2014/main" id="{678CA3D2-9760-853B-88E0-4262B09BB99F}"/>
              </a:ext>
            </a:extLst>
          </p:cNvPr>
          <p:cNvSpPr txBox="1"/>
          <p:nvPr/>
        </p:nvSpPr>
        <p:spPr bwMode="auto">
          <a:xfrm>
            <a:off x="450323" y="1862105"/>
            <a:ext cx="348204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SISD (Uniprocessor)</a:t>
            </a:r>
          </a:p>
        </p:txBody>
      </p:sp>
      <p:sp>
        <p:nvSpPr>
          <p:cNvPr id="5" name="TextBox 4">
            <a:extLst>
              <a:ext uri="{FF2B5EF4-FFF2-40B4-BE49-F238E27FC236}">
                <a16:creationId xmlns:a16="http://schemas.microsoft.com/office/drawing/2014/main" id="{39B685DD-2950-E206-9259-5872F9265DF6}"/>
              </a:ext>
            </a:extLst>
          </p:cNvPr>
          <p:cNvSpPr txBox="1"/>
          <p:nvPr/>
        </p:nvSpPr>
        <p:spPr bwMode="auto">
          <a:xfrm>
            <a:off x="1187170" y="2508175"/>
            <a:ext cx="412324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Single instruction stream</a:t>
            </a:r>
          </a:p>
        </p:txBody>
      </p:sp>
      <p:sp>
        <p:nvSpPr>
          <p:cNvPr id="6" name="TextBox 5">
            <a:extLst>
              <a:ext uri="{FF2B5EF4-FFF2-40B4-BE49-F238E27FC236}">
                <a16:creationId xmlns:a16="http://schemas.microsoft.com/office/drawing/2014/main" id="{B2663DD0-17BA-3C7C-19F7-EAFB57C710B8}"/>
              </a:ext>
            </a:extLst>
          </p:cNvPr>
          <p:cNvSpPr txBox="1"/>
          <p:nvPr/>
        </p:nvSpPr>
        <p:spPr bwMode="auto">
          <a:xfrm>
            <a:off x="5419500" y="2508175"/>
            <a:ext cx="318388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Single data stream</a:t>
            </a:r>
          </a:p>
        </p:txBody>
      </p:sp>
      <p:sp>
        <p:nvSpPr>
          <p:cNvPr id="7" name="TextBox 6">
            <a:extLst>
              <a:ext uri="{FF2B5EF4-FFF2-40B4-BE49-F238E27FC236}">
                <a16:creationId xmlns:a16="http://schemas.microsoft.com/office/drawing/2014/main" id="{91750404-80C3-51C8-BB30-B9F2C1B1F95D}"/>
              </a:ext>
            </a:extLst>
          </p:cNvPr>
          <p:cNvSpPr txBox="1"/>
          <p:nvPr/>
        </p:nvSpPr>
        <p:spPr bwMode="auto">
          <a:xfrm>
            <a:off x="450323" y="3154245"/>
            <a:ext cx="219964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SIMD (GPU)</a:t>
            </a:r>
          </a:p>
        </p:txBody>
      </p:sp>
      <p:sp>
        <p:nvSpPr>
          <p:cNvPr id="8" name="TextBox 7">
            <a:extLst>
              <a:ext uri="{FF2B5EF4-FFF2-40B4-BE49-F238E27FC236}">
                <a16:creationId xmlns:a16="http://schemas.microsoft.com/office/drawing/2014/main" id="{0B5A1FE7-9713-917E-9805-832169B6D4D1}"/>
              </a:ext>
            </a:extLst>
          </p:cNvPr>
          <p:cNvSpPr txBox="1"/>
          <p:nvPr/>
        </p:nvSpPr>
        <p:spPr bwMode="auto">
          <a:xfrm>
            <a:off x="1187170" y="3800315"/>
            <a:ext cx="292419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Single instruction</a:t>
            </a:r>
          </a:p>
        </p:txBody>
      </p:sp>
      <p:sp>
        <p:nvSpPr>
          <p:cNvPr id="9" name="TextBox 8">
            <a:extLst>
              <a:ext uri="{FF2B5EF4-FFF2-40B4-BE49-F238E27FC236}">
                <a16:creationId xmlns:a16="http://schemas.microsoft.com/office/drawing/2014/main" id="{E8CB13FB-C7CE-6CAD-2E6B-D86E272E7B0B}"/>
              </a:ext>
            </a:extLst>
          </p:cNvPr>
          <p:cNvSpPr txBox="1"/>
          <p:nvPr/>
        </p:nvSpPr>
        <p:spPr bwMode="auto">
          <a:xfrm>
            <a:off x="4268749" y="3800315"/>
            <a:ext cx="222528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Multiple data</a:t>
            </a:r>
          </a:p>
        </p:txBody>
      </p:sp>
      <p:sp>
        <p:nvSpPr>
          <p:cNvPr id="10" name="TextBox 9">
            <a:extLst>
              <a:ext uri="{FF2B5EF4-FFF2-40B4-BE49-F238E27FC236}">
                <a16:creationId xmlns:a16="http://schemas.microsoft.com/office/drawing/2014/main" id="{F5233A50-0CA5-8694-F521-DC446AD41E9F}"/>
              </a:ext>
            </a:extLst>
          </p:cNvPr>
          <p:cNvSpPr txBox="1"/>
          <p:nvPr/>
        </p:nvSpPr>
        <p:spPr bwMode="auto">
          <a:xfrm>
            <a:off x="450323" y="4446385"/>
            <a:ext cx="400301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MIMD (Multiprocessors)</a:t>
            </a:r>
          </a:p>
        </p:txBody>
      </p:sp>
      <p:sp>
        <p:nvSpPr>
          <p:cNvPr id="11" name="TextBox 10">
            <a:extLst>
              <a:ext uri="{FF2B5EF4-FFF2-40B4-BE49-F238E27FC236}">
                <a16:creationId xmlns:a16="http://schemas.microsoft.com/office/drawing/2014/main" id="{70CF1621-D37B-BE87-8294-ABFC3B95AFB4}"/>
              </a:ext>
            </a:extLst>
          </p:cNvPr>
          <p:cNvSpPr txBox="1"/>
          <p:nvPr/>
        </p:nvSpPr>
        <p:spPr bwMode="auto">
          <a:xfrm>
            <a:off x="1187170" y="5092455"/>
            <a:ext cx="330972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Multiple instruction</a:t>
            </a:r>
          </a:p>
        </p:txBody>
      </p:sp>
      <p:sp>
        <p:nvSpPr>
          <p:cNvPr id="12" name="TextBox 3">
            <a:extLst>
              <a:ext uri="{FF2B5EF4-FFF2-40B4-BE49-F238E27FC236}">
                <a16:creationId xmlns:a16="http://schemas.microsoft.com/office/drawing/2014/main" id="{E900EA36-909F-0E8E-65CB-9713903258D3}"/>
              </a:ext>
            </a:extLst>
          </p:cNvPr>
          <p:cNvSpPr txBox="1"/>
          <p:nvPr/>
        </p:nvSpPr>
        <p:spPr bwMode="auto">
          <a:xfrm>
            <a:off x="4599475" y="5092455"/>
            <a:ext cx="230336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Multiple data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3"/>
          <p:cNvSpPr>
            <a:spLocks noGrp="1" noChangeArrowheads="1"/>
          </p:cNvSpPr>
          <p:nvPr>
            <p:ph type="title"/>
          </p:nvPr>
        </p:nvSpPr>
        <p:spPr/>
        <p:txBody>
          <a:bodyPr/>
          <a:lstStyle/>
          <a:p>
            <a:r>
              <a:rPr lang="en-US" dirty="0"/>
              <a:t>Kinds of Architectures</a:t>
            </a:r>
          </a:p>
        </p:txBody>
      </p:sp>
      <p:sp>
        <p:nvSpPr>
          <p:cNvPr id="5122" name="Footer Placeholder 3"/>
          <p:cNvSpPr>
            <a:spLocks noGrp="1"/>
          </p:cNvSpPr>
          <p:nvPr>
            <p:ph type="ftr" sz="quarter" idx="10"/>
          </p:nvPr>
        </p:nvSpPr>
        <p:spPr>
          <a:noFill/>
        </p:spPr>
        <p:txBody>
          <a:bodyPr/>
          <a:lstStyle/>
          <a:p>
            <a:r>
              <a:rPr lang="en-US" dirty="0"/>
              <a:t>Art of Multiprocessor Programming</a:t>
            </a:r>
          </a:p>
        </p:txBody>
      </p:sp>
      <p:sp>
        <p:nvSpPr>
          <p:cNvPr id="5123" name="Slide Number Placeholder 4"/>
          <p:cNvSpPr>
            <a:spLocks noGrp="1"/>
          </p:cNvSpPr>
          <p:nvPr>
            <p:ph type="sldNum" sz="quarter" idx="11"/>
          </p:nvPr>
        </p:nvSpPr>
        <p:spPr>
          <a:noFill/>
        </p:spPr>
        <p:txBody>
          <a:bodyPr/>
          <a:lstStyle/>
          <a:p>
            <a:fld id="{0533F7FD-E5D2-4DB1-AAA1-F9239CC5E6BB}" type="slidenum">
              <a:rPr lang="x-none" smtClean="0">
                <a:cs typeface="Arial" pitchFamily="34" charset="0"/>
              </a:rPr>
              <a:pPr/>
              <a:t>5</a:t>
            </a:fld>
            <a:endParaRPr lang="en-US" dirty="0">
              <a:cs typeface="Arial" pitchFamily="34" charset="0"/>
            </a:endParaRPr>
          </a:p>
        </p:txBody>
      </p:sp>
      <p:sp>
        <p:nvSpPr>
          <p:cNvPr id="4" name="TextBox 3">
            <a:extLst>
              <a:ext uri="{FF2B5EF4-FFF2-40B4-BE49-F238E27FC236}">
                <a16:creationId xmlns:a16="http://schemas.microsoft.com/office/drawing/2014/main" id="{678CA3D2-9760-853B-88E0-4262B09BB99F}"/>
              </a:ext>
            </a:extLst>
          </p:cNvPr>
          <p:cNvSpPr txBox="1"/>
          <p:nvPr/>
        </p:nvSpPr>
        <p:spPr bwMode="auto">
          <a:xfrm>
            <a:off x="450323" y="1862105"/>
            <a:ext cx="3482043" cy="523220"/>
          </a:xfrm>
          <a:prstGeom prst="rect">
            <a:avLst/>
          </a:prstGeom>
          <a:solidFill>
            <a:schemeClr val="tx1"/>
          </a:solidFill>
          <a:ln w="76200">
            <a:solidFill>
              <a:schemeClr val="bg1">
                <a:lumMod val="5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50000"/>
                  </a:schemeClr>
                </a:solidFill>
              </a:rPr>
              <a:t>SISD (Uniprocessor)</a:t>
            </a:r>
          </a:p>
        </p:txBody>
      </p:sp>
      <p:sp>
        <p:nvSpPr>
          <p:cNvPr id="5" name="TextBox 4">
            <a:extLst>
              <a:ext uri="{FF2B5EF4-FFF2-40B4-BE49-F238E27FC236}">
                <a16:creationId xmlns:a16="http://schemas.microsoft.com/office/drawing/2014/main" id="{39B685DD-2950-E206-9259-5872F9265DF6}"/>
              </a:ext>
            </a:extLst>
          </p:cNvPr>
          <p:cNvSpPr txBox="1"/>
          <p:nvPr/>
        </p:nvSpPr>
        <p:spPr bwMode="auto">
          <a:xfrm>
            <a:off x="1187170" y="2508175"/>
            <a:ext cx="4123245" cy="523220"/>
          </a:xfrm>
          <a:prstGeom prst="rect">
            <a:avLst/>
          </a:prstGeom>
          <a:solidFill>
            <a:schemeClr val="tx1"/>
          </a:solidFill>
          <a:ln w="76200">
            <a:solidFill>
              <a:schemeClr val="bg1">
                <a:lumMod val="5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50000"/>
                  </a:schemeClr>
                </a:solidFill>
              </a:rPr>
              <a:t>Single instruction stream</a:t>
            </a:r>
          </a:p>
        </p:txBody>
      </p:sp>
      <p:sp>
        <p:nvSpPr>
          <p:cNvPr id="6" name="TextBox 5">
            <a:extLst>
              <a:ext uri="{FF2B5EF4-FFF2-40B4-BE49-F238E27FC236}">
                <a16:creationId xmlns:a16="http://schemas.microsoft.com/office/drawing/2014/main" id="{B2663DD0-17BA-3C7C-19F7-EAFB57C710B8}"/>
              </a:ext>
            </a:extLst>
          </p:cNvPr>
          <p:cNvSpPr txBox="1"/>
          <p:nvPr/>
        </p:nvSpPr>
        <p:spPr bwMode="auto">
          <a:xfrm>
            <a:off x="5419500" y="2508175"/>
            <a:ext cx="3183885" cy="523220"/>
          </a:xfrm>
          <a:prstGeom prst="rect">
            <a:avLst/>
          </a:prstGeom>
          <a:solidFill>
            <a:schemeClr val="tx1"/>
          </a:solidFill>
          <a:ln w="76200">
            <a:solidFill>
              <a:schemeClr val="bg1">
                <a:lumMod val="5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50000"/>
                  </a:schemeClr>
                </a:solidFill>
              </a:rPr>
              <a:t>Single data stream</a:t>
            </a:r>
          </a:p>
        </p:txBody>
      </p:sp>
      <p:sp>
        <p:nvSpPr>
          <p:cNvPr id="7" name="TextBox 6">
            <a:extLst>
              <a:ext uri="{FF2B5EF4-FFF2-40B4-BE49-F238E27FC236}">
                <a16:creationId xmlns:a16="http://schemas.microsoft.com/office/drawing/2014/main" id="{91750404-80C3-51C8-BB30-B9F2C1B1F95D}"/>
              </a:ext>
            </a:extLst>
          </p:cNvPr>
          <p:cNvSpPr txBox="1"/>
          <p:nvPr/>
        </p:nvSpPr>
        <p:spPr bwMode="auto">
          <a:xfrm>
            <a:off x="450323" y="3154245"/>
            <a:ext cx="2199641" cy="523220"/>
          </a:xfrm>
          <a:prstGeom prst="rect">
            <a:avLst/>
          </a:prstGeom>
          <a:solidFill>
            <a:schemeClr val="tx1"/>
          </a:solidFill>
          <a:ln w="76200">
            <a:solidFill>
              <a:schemeClr val="bg1">
                <a:lumMod val="5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50000"/>
                  </a:schemeClr>
                </a:solidFill>
              </a:rPr>
              <a:t>SIMD (GPU)</a:t>
            </a:r>
          </a:p>
        </p:txBody>
      </p:sp>
      <p:sp>
        <p:nvSpPr>
          <p:cNvPr id="8" name="TextBox 7">
            <a:extLst>
              <a:ext uri="{FF2B5EF4-FFF2-40B4-BE49-F238E27FC236}">
                <a16:creationId xmlns:a16="http://schemas.microsoft.com/office/drawing/2014/main" id="{0B5A1FE7-9713-917E-9805-832169B6D4D1}"/>
              </a:ext>
            </a:extLst>
          </p:cNvPr>
          <p:cNvSpPr txBox="1"/>
          <p:nvPr/>
        </p:nvSpPr>
        <p:spPr bwMode="auto">
          <a:xfrm>
            <a:off x="1187170" y="3800315"/>
            <a:ext cx="2924198" cy="523220"/>
          </a:xfrm>
          <a:prstGeom prst="rect">
            <a:avLst/>
          </a:prstGeom>
          <a:solidFill>
            <a:schemeClr val="tx1"/>
          </a:solidFill>
          <a:ln w="76200">
            <a:solidFill>
              <a:schemeClr val="bg1">
                <a:lumMod val="5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50000"/>
                  </a:schemeClr>
                </a:solidFill>
              </a:rPr>
              <a:t>Single instruction</a:t>
            </a:r>
          </a:p>
        </p:txBody>
      </p:sp>
      <p:sp>
        <p:nvSpPr>
          <p:cNvPr id="9" name="TextBox 8">
            <a:extLst>
              <a:ext uri="{FF2B5EF4-FFF2-40B4-BE49-F238E27FC236}">
                <a16:creationId xmlns:a16="http://schemas.microsoft.com/office/drawing/2014/main" id="{E8CB13FB-C7CE-6CAD-2E6B-D86E272E7B0B}"/>
              </a:ext>
            </a:extLst>
          </p:cNvPr>
          <p:cNvSpPr txBox="1"/>
          <p:nvPr/>
        </p:nvSpPr>
        <p:spPr bwMode="auto">
          <a:xfrm>
            <a:off x="4268749" y="3800315"/>
            <a:ext cx="2225289" cy="523220"/>
          </a:xfrm>
          <a:prstGeom prst="rect">
            <a:avLst/>
          </a:prstGeom>
          <a:solidFill>
            <a:schemeClr val="tx1"/>
          </a:solidFill>
          <a:ln w="76200">
            <a:solidFill>
              <a:schemeClr val="bg1">
                <a:lumMod val="5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50000"/>
                  </a:schemeClr>
                </a:solidFill>
              </a:rPr>
              <a:t>Multiple data</a:t>
            </a:r>
          </a:p>
        </p:txBody>
      </p:sp>
      <p:sp>
        <p:nvSpPr>
          <p:cNvPr id="10" name="TextBox 9">
            <a:extLst>
              <a:ext uri="{FF2B5EF4-FFF2-40B4-BE49-F238E27FC236}">
                <a16:creationId xmlns:a16="http://schemas.microsoft.com/office/drawing/2014/main" id="{F5233A50-0CA5-8694-F521-DC446AD41E9F}"/>
              </a:ext>
            </a:extLst>
          </p:cNvPr>
          <p:cNvSpPr txBox="1"/>
          <p:nvPr/>
        </p:nvSpPr>
        <p:spPr bwMode="auto">
          <a:xfrm>
            <a:off x="450323" y="4446385"/>
            <a:ext cx="400301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MIMD (Multiprocessors)</a:t>
            </a:r>
          </a:p>
        </p:txBody>
      </p:sp>
      <p:sp>
        <p:nvSpPr>
          <p:cNvPr id="11" name="TextBox 10">
            <a:extLst>
              <a:ext uri="{FF2B5EF4-FFF2-40B4-BE49-F238E27FC236}">
                <a16:creationId xmlns:a16="http://schemas.microsoft.com/office/drawing/2014/main" id="{70CF1621-D37B-BE87-8294-ABFC3B95AFB4}"/>
              </a:ext>
            </a:extLst>
          </p:cNvPr>
          <p:cNvSpPr txBox="1"/>
          <p:nvPr/>
        </p:nvSpPr>
        <p:spPr bwMode="auto">
          <a:xfrm>
            <a:off x="1187170" y="5092455"/>
            <a:ext cx="330972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Multiple instruction</a:t>
            </a:r>
          </a:p>
        </p:txBody>
      </p:sp>
      <p:sp>
        <p:nvSpPr>
          <p:cNvPr id="12" name="TextBox 3">
            <a:extLst>
              <a:ext uri="{FF2B5EF4-FFF2-40B4-BE49-F238E27FC236}">
                <a16:creationId xmlns:a16="http://schemas.microsoft.com/office/drawing/2014/main" id="{E900EA36-909F-0E8E-65CB-9713903258D3}"/>
              </a:ext>
            </a:extLst>
          </p:cNvPr>
          <p:cNvSpPr txBox="1"/>
          <p:nvPr/>
        </p:nvSpPr>
        <p:spPr bwMode="auto">
          <a:xfrm>
            <a:off x="4599475" y="5092455"/>
            <a:ext cx="230336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Multiple data</a:t>
            </a:r>
          </a:p>
        </p:txBody>
      </p:sp>
      <p:sp>
        <p:nvSpPr>
          <p:cNvPr id="3" name="AutoShape 5">
            <a:extLst>
              <a:ext uri="{FF2B5EF4-FFF2-40B4-BE49-F238E27FC236}">
                <a16:creationId xmlns:a16="http://schemas.microsoft.com/office/drawing/2014/main" id="{4FE6937D-CB24-4701-D419-EF482ADB95CC}"/>
              </a:ext>
            </a:extLst>
          </p:cNvPr>
          <p:cNvSpPr>
            <a:spLocks noChangeArrowheads="1"/>
          </p:cNvSpPr>
          <p:nvPr/>
        </p:nvSpPr>
        <p:spPr bwMode="auto">
          <a:xfrm>
            <a:off x="157906" y="4238463"/>
            <a:ext cx="7108656" cy="1656499"/>
          </a:xfrm>
          <a:prstGeom prst="wedgeRoundRectCallout">
            <a:avLst>
              <a:gd name="adj1" fmla="val 44082"/>
              <a:gd name="adj2" fmla="val -85036"/>
              <a:gd name="adj3" fmla="val 16667"/>
            </a:avLst>
          </a:prstGeom>
          <a:noFill/>
          <a:ln w="38100">
            <a:solidFill>
              <a:srgbClr val="FF0000"/>
            </a:solidFill>
            <a:miter lim="800000"/>
            <a:headEnd/>
            <a:tailEnd/>
          </a:ln>
        </p:spPr>
        <p:txBody>
          <a:bodyPr anchor="ctr"/>
          <a:lstStyle/>
          <a:p>
            <a:pPr algn="ctr"/>
            <a:endParaRPr lang="en-US" b="0" dirty="0">
              <a:latin typeface="Arial" pitchFamily="34" charset="0"/>
            </a:endParaRPr>
          </a:p>
        </p:txBody>
      </p:sp>
      <p:sp>
        <p:nvSpPr>
          <p:cNvPr id="14" name="Text Box 6">
            <a:extLst>
              <a:ext uri="{FF2B5EF4-FFF2-40B4-BE49-F238E27FC236}">
                <a16:creationId xmlns:a16="http://schemas.microsoft.com/office/drawing/2014/main" id="{D6B3D963-1F20-DDF4-7C7F-455C3C63520D}"/>
              </a:ext>
            </a:extLst>
          </p:cNvPr>
          <p:cNvSpPr txBox="1">
            <a:spLocks noChangeArrowheads="1"/>
          </p:cNvSpPr>
          <p:nvPr/>
        </p:nvSpPr>
        <p:spPr bwMode="auto">
          <a:xfrm>
            <a:off x="6202380" y="2918395"/>
            <a:ext cx="2128364" cy="579438"/>
          </a:xfrm>
          <a:prstGeom prst="rect">
            <a:avLst/>
          </a:prstGeom>
          <a:solidFill>
            <a:schemeClr val="tx1"/>
          </a:solidFill>
          <a:ln w="38100">
            <a:solidFill>
              <a:srgbClr val="FF0000"/>
            </a:solidFill>
            <a:miter lim="800000"/>
            <a:headEnd/>
            <a:tailEnd/>
          </a:ln>
        </p:spPr>
        <p:txBody>
          <a:bodyPr wrap="square">
            <a:spAutoFit/>
          </a:bodyPr>
          <a:lstStyle/>
          <a:p>
            <a:pPr algn="l"/>
            <a:r>
              <a:rPr lang="en-US" sz="3200" b="0" dirty="0">
                <a:solidFill>
                  <a:srgbClr val="FFFF00"/>
                </a:solidFill>
                <a:latin typeface="Arial" pitchFamily="34" charset="0"/>
                <a:cs typeface="Arial" pitchFamily="34" charset="0"/>
              </a:rPr>
              <a:t>Our space</a:t>
            </a:r>
          </a:p>
        </p:txBody>
      </p:sp>
    </p:spTree>
    <p:extLst>
      <p:ext uri="{BB962C8B-B14F-4D97-AF65-F5344CB8AC3E}">
        <p14:creationId xmlns:p14="http://schemas.microsoft.com/office/powerpoint/2010/main" val="399081510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a:lstStyle/>
          <a:p>
            <a:r>
              <a:rPr lang="en-US" dirty="0"/>
              <a:t>MIMD Architectures</a:t>
            </a:r>
          </a:p>
        </p:txBody>
      </p:sp>
      <p:sp>
        <p:nvSpPr>
          <p:cNvPr id="7170" name="Footer Placeholder 3"/>
          <p:cNvSpPr>
            <a:spLocks noGrp="1"/>
          </p:cNvSpPr>
          <p:nvPr>
            <p:ph type="ftr" sz="quarter" idx="10"/>
          </p:nvPr>
        </p:nvSpPr>
        <p:spPr>
          <a:noFill/>
        </p:spPr>
        <p:txBody>
          <a:bodyPr/>
          <a:lstStyle/>
          <a:p>
            <a:r>
              <a:rPr lang="en-US" dirty="0"/>
              <a:t>Art of Multiprocessor Programming</a:t>
            </a:r>
          </a:p>
        </p:txBody>
      </p:sp>
      <p:sp>
        <p:nvSpPr>
          <p:cNvPr id="7171" name="Slide Number Placeholder 4"/>
          <p:cNvSpPr>
            <a:spLocks noGrp="1"/>
          </p:cNvSpPr>
          <p:nvPr>
            <p:ph type="sldNum" sz="quarter" idx="11"/>
          </p:nvPr>
        </p:nvSpPr>
        <p:spPr>
          <a:noFill/>
        </p:spPr>
        <p:txBody>
          <a:bodyPr/>
          <a:lstStyle/>
          <a:p>
            <a:fld id="{BF4ED7C0-CCC2-4280-B7B7-3584B542761A}" type="slidenum">
              <a:rPr lang="x-none" smtClean="0">
                <a:cs typeface="Arial" pitchFamily="34" charset="0"/>
              </a:rPr>
              <a:pPr/>
              <a:t>6</a:t>
            </a:fld>
            <a:endParaRPr lang="en-US" dirty="0">
              <a:cs typeface="Arial" pitchFamily="34" charset="0"/>
            </a:endParaRPr>
          </a:p>
        </p:txBody>
      </p:sp>
      <p:sp>
        <p:nvSpPr>
          <p:cNvPr id="7175" name="Text Box 4"/>
          <p:cNvSpPr txBox="1">
            <a:spLocks noChangeArrowheads="1"/>
          </p:cNvSpPr>
          <p:nvPr/>
        </p:nvSpPr>
        <p:spPr bwMode="auto">
          <a:xfrm>
            <a:off x="2133600" y="3929063"/>
            <a:ext cx="1895071" cy="461665"/>
          </a:xfrm>
          <a:prstGeom prst="rect">
            <a:avLst/>
          </a:prstGeom>
          <a:noFill/>
          <a:ln w="9525">
            <a:noFill/>
            <a:miter lim="800000"/>
            <a:headEnd/>
            <a:tailEnd/>
          </a:ln>
        </p:spPr>
        <p:txBody>
          <a:bodyPr wrap="none">
            <a:spAutoFit/>
          </a:bodyPr>
          <a:lstStyle/>
          <a:p>
            <a:pPr algn="l" eaLnBrk="1" hangingPunct="1"/>
            <a:r>
              <a:rPr lang="en-US" sz="2400" dirty="0">
                <a:solidFill>
                  <a:srgbClr val="FFFF00"/>
                </a:solidFill>
                <a:latin typeface="Arial" pitchFamily="34" charset="0"/>
                <a:cs typeface="Arial" pitchFamily="34" charset="0"/>
              </a:rPr>
              <a:t>Shared Bus</a:t>
            </a:r>
          </a:p>
        </p:txBody>
      </p:sp>
      <p:grpSp>
        <p:nvGrpSpPr>
          <p:cNvPr id="7176" name="Group 5"/>
          <p:cNvGrpSpPr>
            <a:grpSpLocks/>
          </p:cNvGrpSpPr>
          <p:nvPr/>
        </p:nvGrpSpPr>
        <p:grpSpPr bwMode="auto">
          <a:xfrm>
            <a:off x="2128838" y="1928813"/>
            <a:ext cx="1838325" cy="511175"/>
            <a:chOff x="436" y="1017"/>
            <a:chExt cx="2908" cy="808"/>
          </a:xfrm>
          <a:effectLst>
            <a:glow rad="101600">
              <a:schemeClr val="accent3">
                <a:satMod val="175000"/>
                <a:alpha val="40000"/>
              </a:schemeClr>
            </a:glow>
          </a:effectLst>
        </p:grpSpPr>
        <p:grpSp>
          <p:nvGrpSpPr>
            <p:cNvPr id="7299" name="Group 6"/>
            <p:cNvGrpSpPr>
              <a:grpSpLocks/>
            </p:cNvGrpSpPr>
            <p:nvPr/>
          </p:nvGrpSpPr>
          <p:grpSpPr bwMode="auto">
            <a:xfrm>
              <a:off x="1534" y="1052"/>
              <a:ext cx="712" cy="739"/>
              <a:chOff x="2496" y="2725"/>
              <a:chExt cx="712" cy="739"/>
            </a:xfrm>
          </p:grpSpPr>
          <p:sp>
            <p:nvSpPr>
              <p:cNvPr id="7320" name="Rectangle 7"/>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7321" name="Freeform 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grpSp>
            <p:nvGrpSpPr>
              <p:cNvPr id="7322" name="Group 9"/>
              <p:cNvGrpSpPr>
                <a:grpSpLocks/>
              </p:cNvGrpSpPr>
              <p:nvPr/>
            </p:nvGrpSpPr>
            <p:grpSpPr bwMode="auto">
              <a:xfrm>
                <a:off x="3072" y="2832"/>
                <a:ext cx="136" cy="632"/>
                <a:chOff x="3072" y="2832"/>
                <a:chExt cx="136" cy="632"/>
              </a:xfrm>
            </p:grpSpPr>
            <p:sp>
              <p:nvSpPr>
                <p:cNvPr id="7327" name="Freeform 1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28" name="Freeform 11"/>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29" name="Freeform 12"/>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7323" name="Group 13"/>
              <p:cNvGrpSpPr>
                <a:grpSpLocks/>
              </p:cNvGrpSpPr>
              <p:nvPr/>
            </p:nvGrpSpPr>
            <p:grpSpPr bwMode="auto">
              <a:xfrm flipH="1">
                <a:off x="2496" y="2832"/>
                <a:ext cx="136" cy="632"/>
                <a:chOff x="3072" y="2832"/>
                <a:chExt cx="136" cy="632"/>
              </a:xfrm>
            </p:grpSpPr>
            <p:sp>
              <p:nvSpPr>
                <p:cNvPr id="7324" name="Freeform 1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25" name="Freeform 15"/>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26" name="Freeform 16"/>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7300" name="Group 17"/>
            <p:cNvGrpSpPr>
              <a:grpSpLocks/>
            </p:cNvGrpSpPr>
            <p:nvPr/>
          </p:nvGrpSpPr>
          <p:grpSpPr bwMode="auto">
            <a:xfrm>
              <a:off x="2488" y="1017"/>
              <a:ext cx="856" cy="808"/>
              <a:chOff x="1008" y="2720"/>
              <a:chExt cx="856" cy="808"/>
            </a:xfrm>
          </p:grpSpPr>
          <p:sp>
            <p:nvSpPr>
              <p:cNvPr id="7311" name="Rectangle 18"/>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7312" name="Freeform 1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13" name="Freeform 2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14" name="Freeform 2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15" name="Freeform 2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316" name="Freeform 2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317" name="Freeform 2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18" name="Freeform 2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19" name="Freeform 2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7301" name="Group 27"/>
            <p:cNvGrpSpPr>
              <a:grpSpLocks/>
            </p:cNvGrpSpPr>
            <p:nvPr/>
          </p:nvGrpSpPr>
          <p:grpSpPr bwMode="auto">
            <a:xfrm flipH="1">
              <a:off x="436" y="1017"/>
              <a:ext cx="856" cy="808"/>
              <a:chOff x="1008" y="2720"/>
              <a:chExt cx="856" cy="808"/>
            </a:xfrm>
          </p:grpSpPr>
          <p:sp>
            <p:nvSpPr>
              <p:cNvPr id="7302" name="Rectangle 28"/>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7303" name="Freeform 2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04" name="Freeform 3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05" name="Freeform 3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06" name="Freeform 3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307" name="Freeform 3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308" name="Freeform 3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09" name="Freeform 3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310" name="Freeform 3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sp>
        <p:nvSpPr>
          <p:cNvPr id="7177" name="AutoShape 37"/>
          <p:cNvSpPr>
            <a:spLocks noChangeArrowheads="1"/>
          </p:cNvSpPr>
          <p:nvPr/>
        </p:nvSpPr>
        <p:spPr bwMode="auto">
          <a:xfrm>
            <a:off x="2036763" y="2560638"/>
            <a:ext cx="2022475" cy="393700"/>
          </a:xfrm>
          <a:prstGeom prst="leftRightArrow">
            <a:avLst>
              <a:gd name="adj1" fmla="val 50000"/>
              <a:gd name="adj2" fmla="val 102742"/>
            </a:avLst>
          </a:prstGeom>
          <a:solidFill>
            <a:srgbClr val="FFFF99"/>
          </a:solidFill>
          <a:ln w="38100">
            <a:solidFill>
              <a:srgbClr val="FFFF00"/>
            </a:solidFill>
            <a:miter lim="800000"/>
            <a:headEnd/>
            <a:tailEnd/>
          </a:ln>
        </p:spPr>
        <p:txBody>
          <a:bodyPr wrap="none" anchor="ctr"/>
          <a:lstStyle/>
          <a:p>
            <a:endParaRPr lang="en-US" dirty="0">
              <a:latin typeface="Arial" pitchFamily="34" charset="0"/>
            </a:endParaRPr>
          </a:p>
        </p:txBody>
      </p:sp>
      <p:sp>
        <p:nvSpPr>
          <p:cNvPr id="7178" name="Rectangle 38"/>
          <p:cNvSpPr>
            <a:spLocks noChangeArrowheads="1"/>
          </p:cNvSpPr>
          <p:nvPr/>
        </p:nvSpPr>
        <p:spPr bwMode="auto">
          <a:xfrm>
            <a:off x="2054225" y="3081338"/>
            <a:ext cx="2041525" cy="552450"/>
          </a:xfrm>
          <a:prstGeom prst="rect">
            <a:avLst/>
          </a:prstGeom>
          <a:solidFill>
            <a:schemeClr val="accent1"/>
          </a:solidFill>
          <a:ln w="38100">
            <a:solidFill>
              <a:schemeClr val="tx1"/>
            </a:solidFill>
            <a:miter lim="800000"/>
            <a:headEnd/>
            <a:tailEnd/>
          </a:ln>
        </p:spPr>
        <p:txBody>
          <a:bodyPr wrap="none" anchor="ctr"/>
          <a:lstStyle/>
          <a:p>
            <a:pPr algn="ctr"/>
            <a:r>
              <a:rPr lang="en-US" sz="3200" b="0" dirty="0">
                <a:solidFill>
                  <a:schemeClr val="bg1"/>
                </a:solidFill>
                <a:latin typeface="Arial" pitchFamily="34" charset="0"/>
                <a:cs typeface="Arial" pitchFamily="34" charset="0"/>
              </a:rPr>
              <a:t>memory</a:t>
            </a:r>
          </a:p>
        </p:txBody>
      </p:sp>
      <p:sp>
        <p:nvSpPr>
          <p:cNvPr id="7179" name="Line 39"/>
          <p:cNvSpPr>
            <a:spLocks noChangeShapeType="1"/>
          </p:cNvSpPr>
          <p:nvPr/>
        </p:nvSpPr>
        <p:spPr bwMode="auto">
          <a:xfrm>
            <a:off x="2530475" y="2424113"/>
            <a:ext cx="0" cy="250825"/>
          </a:xfrm>
          <a:prstGeom prst="line">
            <a:avLst/>
          </a:prstGeom>
          <a:noFill/>
          <a:ln w="76200">
            <a:solidFill>
              <a:srgbClr val="FF0000"/>
            </a:solidFill>
            <a:round/>
            <a:headEnd/>
            <a:tailEnd/>
          </a:ln>
        </p:spPr>
        <p:txBody>
          <a:bodyPr wrap="none" anchor="ctr"/>
          <a:lstStyle/>
          <a:p>
            <a:endParaRPr lang="en-US" dirty="0">
              <a:latin typeface="Arial" pitchFamily="34" charset="0"/>
            </a:endParaRPr>
          </a:p>
        </p:txBody>
      </p:sp>
      <p:sp>
        <p:nvSpPr>
          <p:cNvPr id="7180" name="Line 40"/>
          <p:cNvSpPr>
            <a:spLocks noChangeShapeType="1"/>
          </p:cNvSpPr>
          <p:nvPr/>
        </p:nvSpPr>
        <p:spPr bwMode="auto">
          <a:xfrm>
            <a:off x="3060700" y="2424113"/>
            <a:ext cx="1588" cy="233362"/>
          </a:xfrm>
          <a:prstGeom prst="line">
            <a:avLst/>
          </a:prstGeom>
          <a:noFill/>
          <a:ln w="76200">
            <a:solidFill>
              <a:srgbClr val="FF0000"/>
            </a:solidFill>
            <a:round/>
            <a:headEnd/>
            <a:tailEnd/>
          </a:ln>
        </p:spPr>
        <p:txBody>
          <a:bodyPr wrap="none" anchor="ctr"/>
          <a:lstStyle/>
          <a:p>
            <a:endParaRPr lang="en-US" dirty="0">
              <a:latin typeface="Arial" pitchFamily="34" charset="0"/>
            </a:endParaRPr>
          </a:p>
        </p:txBody>
      </p:sp>
      <p:sp>
        <p:nvSpPr>
          <p:cNvPr id="7181" name="Line 41"/>
          <p:cNvSpPr>
            <a:spLocks noChangeShapeType="1"/>
          </p:cNvSpPr>
          <p:nvPr/>
        </p:nvSpPr>
        <p:spPr bwMode="auto">
          <a:xfrm>
            <a:off x="3587750" y="2409825"/>
            <a:ext cx="3175" cy="233363"/>
          </a:xfrm>
          <a:prstGeom prst="line">
            <a:avLst/>
          </a:prstGeom>
          <a:noFill/>
          <a:ln w="76200">
            <a:solidFill>
              <a:srgbClr val="FF0000"/>
            </a:solidFill>
            <a:round/>
            <a:headEnd/>
            <a:tailEnd/>
          </a:ln>
        </p:spPr>
        <p:txBody>
          <a:bodyPr wrap="none" anchor="ctr"/>
          <a:lstStyle/>
          <a:p>
            <a:endParaRPr lang="en-US" dirty="0">
              <a:latin typeface="Arial" pitchFamily="34" charset="0"/>
            </a:endParaRPr>
          </a:p>
        </p:txBody>
      </p:sp>
      <p:sp>
        <p:nvSpPr>
          <p:cNvPr id="7182" name="Line 42"/>
          <p:cNvSpPr>
            <a:spLocks noChangeShapeType="1"/>
          </p:cNvSpPr>
          <p:nvPr/>
        </p:nvSpPr>
        <p:spPr bwMode="auto">
          <a:xfrm>
            <a:off x="3054350" y="2854325"/>
            <a:ext cx="1588" cy="233363"/>
          </a:xfrm>
          <a:prstGeom prst="line">
            <a:avLst/>
          </a:prstGeom>
          <a:noFill/>
          <a:ln w="76200">
            <a:solidFill>
              <a:srgbClr val="FF0000"/>
            </a:solidFill>
            <a:round/>
            <a:headEnd/>
            <a:tailEnd/>
          </a:ln>
        </p:spPr>
        <p:txBody>
          <a:bodyPr wrap="none" anchor="ctr"/>
          <a:lstStyle/>
          <a:p>
            <a:endParaRPr lang="en-US" dirty="0">
              <a:latin typeface="Arial" pitchFamily="34" charset="0"/>
            </a:endParaRPr>
          </a:p>
        </p:txBody>
      </p:sp>
      <p:sp>
        <p:nvSpPr>
          <p:cNvPr id="7183" name="Text Box 43"/>
          <p:cNvSpPr txBox="1">
            <a:spLocks noChangeArrowheads="1"/>
          </p:cNvSpPr>
          <p:nvPr/>
        </p:nvSpPr>
        <p:spPr bwMode="auto">
          <a:xfrm>
            <a:off x="6030913" y="3930650"/>
            <a:ext cx="1844675" cy="457200"/>
          </a:xfrm>
          <a:prstGeom prst="rect">
            <a:avLst/>
          </a:prstGeom>
          <a:noFill/>
          <a:ln w="9525">
            <a:noFill/>
            <a:miter lim="800000"/>
            <a:headEnd/>
            <a:tailEnd/>
          </a:ln>
        </p:spPr>
        <p:txBody>
          <a:bodyPr wrap="none">
            <a:spAutoFit/>
          </a:bodyPr>
          <a:lstStyle/>
          <a:p>
            <a:pPr algn="l" eaLnBrk="1" hangingPunct="1"/>
            <a:r>
              <a:rPr lang="en-US" sz="2400" dirty="0">
                <a:solidFill>
                  <a:srgbClr val="FFFF00"/>
                </a:solidFill>
                <a:latin typeface="Arial" pitchFamily="34" charset="0"/>
                <a:cs typeface="Arial" pitchFamily="34" charset="0"/>
              </a:rPr>
              <a:t>Distributed</a:t>
            </a:r>
          </a:p>
        </p:txBody>
      </p:sp>
      <p:grpSp>
        <p:nvGrpSpPr>
          <p:cNvPr id="7184" name="Group 44"/>
          <p:cNvGrpSpPr>
            <a:grpSpLocks/>
          </p:cNvGrpSpPr>
          <p:nvPr/>
        </p:nvGrpSpPr>
        <p:grpSpPr bwMode="auto">
          <a:xfrm>
            <a:off x="5568950" y="1652588"/>
            <a:ext cx="2765425" cy="2257425"/>
            <a:chOff x="3411" y="1195"/>
            <a:chExt cx="2337" cy="1908"/>
          </a:xfrm>
          <a:effectLst>
            <a:glow rad="101600">
              <a:schemeClr val="accent3">
                <a:satMod val="175000"/>
                <a:alpha val="40000"/>
              </a:schemeClr>
            </a:glow>
          </a:effectLst>
        </p:grpSpPr>
        <p:sp>
          <p:nvSpPr>
            <p:cNvPr id="7185" name="Line 45"/>
            <p:cNvSpPr>
              <a:spLocks noChangeShapeType="1"/>
            </p:cNvSpPr>
            <p:nvPr/>
          </p:nvSpPr>
          <p:spPr bwMode="auto">
            <a:xfrm flipV="1">
              <a:off x="3661" y="1989"/>
              <a:ext cx="1637" cy="9"/>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7186" name="Line 46"/>
            <p:cNvSpPr>
              <a:spLocks noChangeShapeType="1"/>
            </p:cNvSpPr>
            <p:nvPr/>
          </p:nvSpPr>
          <p:spPr bwMode="auto">
            <a:xfrm flipV="1">
              <a:off x="3647" y="2661"/>
              <a:ext cx="1637" cy="9"/>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7187" name="Line 47"/>
            <p:cNvSpPr>
              <a:spLocks noChangeShapeType="1"/>
            </p:cNvSpPr>
            <p:nvPr/>
          </p:nvSpPr>
          <p:spPr bwMode="auto">
            <a:xfrm flipV="1">
              <a:off x="3675" y="1317"/>
              <a:ext cx="1637" cy="9"/>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7188" name="Line 48"/>
            <p:cNvSpPr>
              <a:spLocks noChangeShapeType="1"/>
            </p:cNvSpPr>
            <p:nvPr/>
          </p:nvSpPr>
          <p:spPr bwMode="auto">
            <a:xfrm flipH="1">
              <a:off x="3639" y="1372"/>
              <a:ext cx="9" cy="1325"/>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7189" name="Line 49"/>
            <p:cNvSpPr>
              <a:spLocks noChangeShapeType="1"/>
            </p:cNvSpPr>
            <p:nvPr/>
          </p:nvSpPr>
          <p:spPr bwMode="auto">
            <a:xfrm flipH="1">
              <a:off x="4485" y="1372"/>
              <a:ext cx="9" cy="1325"/>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7190" name="Line 50"/>
            <p:cNvSpPr>
              <a:spLocks noChangeShapeType="1"/>
            </p:cNvSpPr>
            <p:nvPr/>
          </p:nvSpPr>
          <p:spPr bwMode="auto">
            <a:xfrm flipH="1">
              <a:off x="5285" y="1372"/>
              <a:ext cx="9" cy="1325"/>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grpSp>
          <p:nvGrpSpPr>
            <p:cNvPr id="7191" name="Group 51"/>
            <p:cNvGrpSpPr>
              <a:grpSpLocks/>
            </p:cNvGrpSpPr>
            <p:nvPr/>
          </p:nvGrpSpPr>
          <p:grpSpPr bwMode="auto">
            <a:xfrm>
              <a:off x="3411" y="1195"/>
              <a:ext cx="641" cy="572"/>
              <a:chOff x="3411" y="1193"/>
              <a:chExt cx="641" cy="572"/>
            </a:xfrm>
          </p:grpSpPr>
          <p:grpSp>
            <p:nvGrpSpPr>
              <p:cNvPr id="7288" name="Group 52"/>
              <p:cNvGrpSpPr>
                <a:grpSpLocks/>
              </p:cNvGrpSpPr>
              <p:nvPr/>
            </p:nvGrpSpPr>
            <p:grpSpPr bwMode="auto">
              <a:xfrm>
                <a:off x="3411" y="1193"/>
                <a:ext cx="437" cy="391"/>
                <a:chOff x="1584" y="816"/>
                <a:chExt cx="912" cy="816"/>
              </a:xfrm>
            </p:grpSpPr>
            <p:sp>
              <p:nvSpPr>
                <p:cNvPr id="7290" name="Freeform 5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91" name="Freeform 5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92" name="Freeform 55"/>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93" name="Freeform 5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94" name="Freeform 5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95" name="Freeform 5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96" name="Freeform 59"/>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97" name="Freeform 60"/>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98" name="Freeform 61"/>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7289" name="Freeform 62"/>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7192" name="Group 63"/>
            <p:cNvGrpSpPr>
              <a:grpSpLocks/>
            </p:cNvGrpSpPr>
            <p:nvPr/>
          </p:nvGrpSpPr>
          <p:grpSpPr bwMode="auto">
            <a:xfrm>
              <a:off x="4225" y="1196"/>
              <a:ext cx="641" cy="572"/>
              <a:chOff x="3411" y="1193"/>
              <a:chExt cx="641" cy="572"/>
            </a:xfrm>
          </p:grpSpPr>
          <p:grpSp>
            <p:nvGrpSpPr>
              <p:cNvPr id="7277" name="Group 64"/>
              <p:cNvGrpSpPr>
                <a:grpSpLocks/>
              </p:cNvGrpSpPr>
              <p:nvPr/>
            </p:nvGrpSpPr>
            <p:grpSpPr bwMode="auto">
              <a:xfrm>
                <a:off x="3411" y="1193"/>
                <a:ext cx="437" cy="391"/>
                <a:chOff x="1584" y="816"/>
                <a:chExt cx="912" cy="816"/>
              </a:xfrm>
            </p:grpSpPr>
            <p:sp>
              <p:nvSpPr>
                <p:cNvPr id="7279" name="Freeform 6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80" name="Freeform 6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81" name="Freeform 67"/>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82" name="Freeform 6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83" name="Freeform 6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84" name="Freeform 7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85" name="Freeform 71"/>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86" name="Freeform 72"/>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87" name="Freeform 73"/>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7278" name="Freeform 74"/>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7193" name="Group 75"/>
            <p:cNvGrpSpPr>
              <a:grpSpLocks/>
            </p:cNvGrpSpPr>
            <p:nvPr/>
          </p:nvGrpSpPr>
          <p:grpSpPr bwMode="auto">
            <a:xfrm>
              <a:off x="5039" y="1195"/>
              <a:ext cx="641" cy="572"/>
              <a:chOff x="3411" y="1193"/>
              <a:chExt cx="641" cy="572"/>
            </a:xfrm>
          </p:grpSpPr>
          <p:grpSp>
            <p:nvGrpSpPr>
              <p:cNvPr id="7266" name="Group 76"/>
              <p:cNvGrpSpPr>
                <a:grpSpLocks/>
              </p:cNvGrpSpPr>
              <p:nvPr/>
            </p:nvGrpSpPr>
            <p:grpSpPr bwMode="auto">
              <a:xfrm>
                <a:off x="3411" y="1193"/>
                <a:ext cx="437" cy="391"/>
                <a:chOff x="1584" y="816"/>
                <a:chExt cx="912" cy="816"/>
              </a:xfrm>
            </p:grpSpPr>
            <p:sp>
              <p:nvSpPr>
                <p:cNvPr id="7268" name="Freeform 7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69" name="Freeform 7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70" name="Freeform 79"/>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71" name="Freeform 8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72" name="Freeform 8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73" name="Freeform 8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74" name="Freeform 83"/>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75" name="Freeform 84"/>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76" name="Freeform 85"/>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7267" name="Freeform 86"/>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7194" name="Group 87"/>
            <p:cNvGrpSpPr>
              <a:grpSpLocks/>
            </p:cNvGrpSpPr>
            <p:nvPr/>
          </p:nvGrpSpPr>
          <p:grpSpPr bwMode="auto">
            <a:xfrm>
              <a:off x="3461" y="1872"/>
              <a:ext cx="641" cy="572"/>
              <a:chOff x="3411" y="1193"/>
              <a:chExt cx="641" cy="572"/>
            </a:xfrm>
          </p:grpSpPr>
          <p:grpSp>
            <p:nvGrpSpPr>
              <p:cNvPr id="7255" name="Group 88"/>
              <p:cNvGrpSpPr>
                <a:grpSpLocks/>
              </p:cNvGrpSpPr>
              <p:nvPr/>
            </p:nvGrpSpPr>
            <p:grpSpPr bwMode="auto">
              <a:xfrm>
                <a:off x="3411" y="1193"/>
                <a:ext cx="437" cy="391"/>
                <a:chOff x="1584" y="816"/>
                <a:chExt cx="912" cy="816"/>
              </a:xfrm>
            </p:grpSpPr>
            <p:sp>
              <p:nvSpPr>
                <p:cNvPr id="7257" name="Freeform 8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58" name="Freeform 9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59" name="Freeform 91"/>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60" name="Freeform 9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61" name="Freeform 9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62" name="Freeform 9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63" name="Freeform 95"/>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64" name="Freeform 96"/>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65" name="Freeform 97"/>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7256" name="Freeform 98"/>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7195" name="Group 99"/>
            <p:cNvGrpSpPr>
              <a:grpSpLocks/>
            </p:cNvGrpSpPr>
            <p:nvPr/>
          </p:nvGrpSpPr>
          <p:grpSpPr bwMode="auto">
            <a:xfrm>
              <a:off x="4284" y="1872"/>
              <a:ext cx="641" cy="572"/>
              <a:chOff x="3411" y="1193"/>
              <a:chExt cx="641" cy="572"/>
            </a:xfrm>
          </p:grpSpPr>
          <p:grpSp>
            <p:nvGrpSpPr>
              <p:cNvPr id="7244" name="Group 100"/>
              <p:cNvGrpSpPr>
                <a:grpSpLocks/>
              </p:cNvGrpSpPr>
              <p:nvPr/>
            </p:nvGrpSpPr>
            <p:grpSpPr bwMode="auto">
              <a:xfrm>
                <a:off x="3411" y="1193"/>
                <a:ext cx="437" cy="391"/>
                <a:chOff x="1584" y="816"/>
                <a:chExt cx="912" cy="816"/>
              </a:xfrm>
            </p:grpSpPr>
            <p:sp>
              <p:nvSpPr>
                <p:cNvPr id="7246" name="Freeform 10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47" name="Freeform 10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48" name="Freeform 103"/>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49" name="Freeform 10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50" name="Freeform 10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51" name="Freeform 10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52" name="Freeform 107"/>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53" name="Freeform 108"/>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54" name="Freeform 109"/>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7245" name="Freeform 110"/>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7196" name="Group 111"/>
            <p:cNvGrpSpPr>
              <a:grpSpLocks/>
            </p:cNvGrpSpPr>
            <p:nvPr/>
          </p:nvGrpSpPr>
          <p:grpSpPr bwMode="auto">
            <a:xfrm>
              <a:off x="5107" y="1871"/>
              <a:ext cx="641" cy="572"/>
              <a:chOff x="3411" y="1193"/>
              <a:chExt cx="641" cy="572"/>
            </a:xfrm>
          </p:grpSpPr>
          <p:grpSp>
            <p:nvGrpSpPr>
              <p:cNvPr id="7233" name="Group 112"/>
              <p:cNvGrpSpPr>
                <a:grpSpLocks/>
              </p:cNvGrpSpPr>
              <p:nvPr/>
            </p:nvGrpSpPr>
            <p:grpSpPr bwMode="auto">
              <a:xfrm>
                <a:off x="3411" y="1193"/>
                <a:ext cx="437" cy="391"/>
                <a:chOff x="1584" y="816"/>
                <a:chExt cx="912" cy="816"/>
              </a:xfrm>
            </p:grpSpPr>
            <p:sp>
              <p:nvSpPr>
                <p:cNvPr id="7235" name="Freeform 11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36" name="Freeform 11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37" name="Freeform 115"/>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38" name="Freeform 11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39" name="Freeform 11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40" name="Freeform 11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41" name="Freeform 119"/>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42" name="Freeform 120"/>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43" name="Freeform 121"/>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7234" name="Freeform 122"/>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7197" name="Group 123"/>
            <p:cNvGrpSpPr>
              <a:grpSpLocks/>
            </p:cNvGrpSpPr>
            <p:nvPr/>
          </p:nvGrpSpPr>
          <p:grpSpPr bwMode="auto">
            <a:xfrm>
              <a:off x="3430" y="2530"/>
              <a:ext cx="641" cy="572"/>
              <a:chOff x="3411" y="1193"/>
              <a:chExt cx="641" cy="572"/>
            </a:xfrm>
          </p:grpSpPr>
          <p:grpSp>
            <p:nvGrpSpPr>
              <p:cNvPr id="7222" name="Group 124"/>
              <p:cNvGrpSpPr>
                <a:grpSpLocks/>
              </p:cNvGrpSpPr>
              <p:nvPr/>
            </p:nvGrpSpPr>
            <p:grpSpPr bwMode="auto">
              <a:xfrm>
                <a:off x="3411" y="1193"/>
                <a:ext cx="437" cy="391"/>
                <a:chOff x="1584" y="816"/>
                <a:chExt cx="912" cy="816"/>
              </a:xfrm>
            </p:grpSpPr>
            <p:sp>
              <p:nvSpPr>
                <p:cNvPr id="7224" name="Freeform 12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25" name="Freeform 12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26" name="Freeform 127"/>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27" name="Freeform 12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28" name="Freeform 12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29" name="Freeform 13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30" name="Freeform 131"/>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31" name="Freeform 132"/>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32" name="Freeform 133"/>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7223" name="Freeform 134"/>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7198" name="Group 135"/>
            <p:cNvGrpSpPr>
              <a:grpSpLocks/>
            </p:cNvGrpSpPr>
            <p:nvPr/>
          </p:nvGrpSpPr>
          <p:grpSpPr bwMode="auto">
            <a:xfrm>
              <a:off x="4244" y="2531"/>
              <a:ext cx="641" cy="572"/>
              <a:chOff x="3411" y="1193"/>
              <a:chExt cx="641" cy="572"/>
            </a:xfrm>
          </p:grpSpPr>
          <p:grpSp>
            <p:nvGrpSpPr>
              <p:cNvPr id="7211" name="Group 136"/>
              <p:cNvGrpSpPr>
                <a:grpSpLocks/>
              </p:cNvGrpSpPr>
              <p:nvPr/>
            </p:nvGrpSpPr>
            <p:grpSpPr bwMode="auto">
              <a:xfrm>
                <a:off x="3411" y="1193"/>
                <a:ext cx="437" cy="391"/>
                <a:chOff x="1584" y="816"/>
                <a:chExt cx="912" cy="816"/>
              </a:xfrm>
            </p:grpSpPr>
            <p:sp>
              <p:nvSpPr>
                <p:cNvPr id="7213" name="Freeform 13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14" name="Freeform 13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15" name="Freeform 139"/>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16" name="Freeform 14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17" name="Freeform 14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18" name="Freeform 14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19" name="Freeform 143"/>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20" name="Freeform 144"/>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21" name="Freeform 145"/>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7212" name="Freeform 146"/>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7199" name="Group 147"/>
            <p:cNvGrpSpPr>
              <a:grpSpLocks/>
            </p:cNvGrpSpPr>
            <p:nvPr/>
          </p:nvGrpSpPr>
          <p:grpSpPr bwMode="auto">
            <a:xfrm>
              <a:off x="5058" y="2530"/>
              <a:ext cx="641" cy="572"/>
              <a:chOff x="3411" y="1193"/>
              <a:chExt cx="641" cy="572"/>
            </a:xfrm>
          </p:grpSpPr>
          <p:grpSp>
            <p:nvGrpSpPr>
              <p:cNvPr id="7200" name="Group 148"/>
              <p:cNvGrpSpPr>
                <a:grpSpLocks/>
              </p:cNvGrpSpPr>
              <p:nvPr/>
            </p:nvGrpSpPr>
            <p:grpSpPr bwMode="auto">
              <a:xfrm>
                <a:off x="3411" y="1193"/>
                <a:ext cx="437" cy="391"/>
                <a:chOff x="1584" y="816"/>
                <a:chExt cx="912" cy="816"/>
              </a:xfrm>
            </p:grpSpPr>
            <p:sp>
              <p:nvSpPr>
                <p:cNvPr id="7202" name="Freeform 14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03" name="Freeform 15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04" name="Freeform 151"/>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05" name="Freeform 15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06" name="Freeform 15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07" name="Freeform 15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7208" name="Freeform 155"/>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09" name="Freeform 156"/>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10" name="Freeform 157"/>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7201" name="Freeform 158"/>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sp>
        <p:nvSpPr>
          <p:cNvPr id="2" name="TextBox 1">
            <a:extLst>
              <a:ext uri="{FF2B5EF4-FFF2-40B4-BE49-F238E27FC236}">
                <a16:creationId xmlns:a16="http://schemas.microsoft.com/office/drawing/2014/main" id="{15DC7C87-757D-C625-87FE-A93C4679569B}"/>
              </a:ext>
            </a:extLst>
          </p:cNvPr>
          <p:cNvSpPr txBox="1"/>
          <p:nvPr/>
        </p:nvSpPr>
        <p:spPr bwMode="auto">
          <a:xfrm>
            <a:off x="2318216" y="4671817"/>
            <a:ext cx="3482043" cy="523220"/>
          </a:xfrm>
          <a:prstGeom prst="rect">
            <a:avLst/>
          </a:prstGeom>
          <a:solidFill>
            <a:schemeClr val="tx1"/>
          </a:solidFill>
          <a:ln w="76200">
            <a:solidFill>
              <a:srgbClr val="66CC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latin typeface="Arial" pitchFamily="34" charset="0"/>
                <a:cs typeface="Arial" pitchFamily="34" charset="0"/>
              </a:rPr>
              <a:t> Memory Contention</a:t>
            </a:r>
            <a:endParaRPr lang="en-US" sz="2800" b="0" dirty="0">
              <a:solidFill>
                <a:srgbClr val="FFFF00"/>
              </a:solidFill>
            </a:endParaRPr>
          </a:p>
        </p:txBody>
      </p:sp>
      <p:sp>
        <p:nvSpPr>
          <p:cNvPr id="3" name="TextBox 2">
            <a:extLst>
              <a:ext uri="{FF2B5EF4-FFF2-40B4-BE49-F238E27FC236}">
                <a16:creationId xmlns:a16="http://schemas.microsoft.com/office/drawing/2014/main" id="{AE618F46-34F9-DDD3-26F5-91D6AB2F11DE}"/>
              </a:ext>
            </a:extLst>
          </p:cNvPr>
          <p:cNvSpPr txBox="1"/>
          <p:nvPr/>
        </p:nvSpPr>
        <p:spPr bwMode="auto">
          <a:xfrm>
            <a:off x="2318216" y="5317887"/>
            <a:ext cx="462498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latin typeface="Arial" pitchFamily="34" charset="0"/>
                <a:cs typeface="Arial" pitchFamily="34" charset="0"/>
              </a:rPr>
              <a:t> Communication Contention</a:t>
            </a:r>
            <a:endParaRPr lang="en-US" sz="2800" b="0" dirty="0">
              <a:solidFill>
                <a:srgbClr val="FFFF00"/>
              </a:solidFill>
            </a:endParaRPr>
          </a:p>
        </p:txBody>
      </p:sp>
      <p:sp>
        <p:nvSpPr>
          <p:cNvPr id="4" name="TextBox 3">
            <a:extLst>
              <a:ext uri="{FF2B5EF4-FFF2-40B4-BE49-F238E27FC236}">
                <a16:creationId xmlns:a16="http://schemas.microsoft.com/office/drawing/2014/main" id="{D0BDC59A-F5A9-A26A-5673-EF14AE340ED2}"/>
              </a:ext>
            </a:extLst>
          </p:cNvPr>
          <p:cNvSpPr txBox="1"/>
          <p:nvPr/>
        </p:nvSpPr>
        <p:spPr bwMode="auto">
          <a:xfrm>
            <a:off x="2318216" y="5959425"/>
            <a:ext cx="414408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latin typeface="Arial" pitchFamily="34" charset="0"/>
                <a:cs typeface="Arial" pitchFamily="34" charset="0"/>
              </a:rPr>
              <a:t> Communication Latency</a:t>
            </a:r>
            <a:endParaRPr lang="en-US" sz="2800" b="0"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3"/>
          <p:cNvSpPr>
            <a:spLocks noGrp="1" noChangeArrowheads="1"/>
          </p:cNvSpPr>
          <p:nvPr>
            <p:ph type="title"/>
          </p:nvPr>
        </p:nvSpPr>
        <p:spPr/>
        <p:txBody>
          <a:bodyPr/>
          <a:lstStyle/>
          <a:p>
            <a:r>
              <a:rPr lang="en-US" sz="4000" dirty="0"/>
              <a:t>Today: Revisit Mutual Exclusion</a:t>
            </a:r>
          </a:p>
        </p:txBody>
      </p:sp>
      <p:sp>
        <p:nvSpPr>
          <p:cNvPr id="8194" name="Footer Placeholder 3"/>
          <p:cNvSpPr>
            <a:spLocks noGrp="1"/>
          </p:cNvSpPr>
          <p:nvPr>
            <p:ph type="ftr" sz="quarter" idx="10"/>
          </p:nvPr>
        </p:nvSpPr>
        <p:spPr>
          <a:noFill/>
        </p:spPr>
        <p:txBody>
          <a:bodyPr/>
          <a:lstStyle/>
          <a:p>
            <a:r>
              <a:rPr lang="en-US" dirty="0"/>
              <a:t>Art of Multiprocessor Programming</a:t>
            </a:r>
          </a:p>
        </p:txBody>
      </p:sp>
      <p:sp>
        <p:nvSpPr>
          <p:cNvPr id="8195" name="Slide Number Placeholder 4"/>
          <p:cNvSpPr>
            <a:spLocks noGrp="1"/>
          </p:cNvSpPr>
          <p:nvPr>
            <p:ph type="sldNum" sz="quarter" idx="11"/>
          </p:nvPr>
        </p:nvSpPr>
        <p:spPr>
          <a:noFill/>
        </p:spPr>
        <p:txBody>
          <a:bodyPr/>
          <a:lstStyle/>
          <a:p>
            <a:fld id="{84D1D8DE-7373-4176-90BE-17CEE376A3C0}" type="slidenum">
              <a:rPr lang="x-none" smtClean="0">
                <a:cs typeface="Arial" pitchFamily="34" charset="0"/>
              </a:rPr>
              <a:pPr/>
              <a:t>7</a:t>
            </a:fld>
            <a:endParaRPr lang="en-US" dirty="0">
              <a:cs typeface="Arial" pitchFamily="34" charset="0"/>
            </a:endParaRPr>
          </a:p>
        </p:txBody>
      </p:sp>
      <p:sp>
        <p:nvSpPr>
          <p:cNvPr id="8199" name="Text Box 5"/>
          <p:cNvSpPr txBox="1">
            <a:spLocks noChangeArrowheads="1"/>
          </p:cNvSpPr>
          <p:nvPr/>
        </p:nvSpPr>
        <p:spPr bwMode="auto">
          <a:xfrm>
            <a:off x="8304764" y="6251575"/>
            <a:ext cx="402674" cy="307777"/>
          </a:xfrm>
          <a:prstGeom prst="rect">
            <a:avLst/>
          </a:prstGeom>
          <a:noFill/>
          <a:ln w="9525">
            <a:noFill/>
            <a:miter lim="800000"/>
            <a:headEnd/>
            <a:tailEnd/>
          </a:ln>
        </p:spPr>
        <p:txBody>
          <a:bodyPr wrap="none">
            <a:spAutoFit/>
          </a:bodyPr>
          <a:lstStyle/>
          <a:p>
            <a:r>
              <a:rPr lang="en-US" sz="1400" b="0" dirty="0">
                <a:solidFill>
                  <a:schemeClr val="tx1"/>
                </a:solidFill>
                <a:latin typeface="Arial" pitchFamily="34" charset="0"/>
              </a:rPr>
              <a:t>(1)</a:t>
            </a:r>
          </a:p>
        </p:txBody>
      </p:sp>
      <p:sp>
        <p:nvSpPr>
          <p:cNvPr id="2" name="TextBox 1">
            <a:extLst>
              <a:ext uri="{FF2B5EF4-FFF2-40B4-BE49-F238E27FC236}">
                <a16:creationId xmlns:a16="http://schemas.microsoft.com/office/drawing/2014/main" id="{8D252266-D3FB-ECCE-B991-5B4A17A917F3}"/>
              </a:ext>
            </a:extLst>
          </p:cNvPr>
          <p:cNvSpPr txBox="1"/>
          <p:nvPr/>
        </p:nvSpPr>
        <p:spPr bwMode="auto">
          <a:xfrm>
            <a:off x="1053626" y="2179156"/>
            <a:ext cx="556113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Performance, not just correctness</a:t>
            </a:r>
          </a:p>
        </p:txBody>
      </p:sp>
      <p:sp>
        <p:nvSpPr>
          <p:cNvPr id="3" name="TextBox 2">
            <a:extLst>
              <a:ext uri="{FF2B5EF4-FFF2-40B4-BE49-F238E27FC236}">
                <a16:creationId xmlns:a16="http://schemas.microsoft.com/office/drawing/2014/main" id="{D31044F2-4F0B-B2FD-1B16-1158C81E8605}"/>
              </a:ext>
            </a:extLst>
          </p:cNvPr>
          <p:cNvSpPr txBox="1"/>
          <p:nvPr/>
        </p:nvSpPr>
        <p:spPr bwMode="auto">
          <a:xfrm>
            <a:off x="1053626" y="3214087"/>
            <a:ext cx="694292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Proper use of multiprocessor architectures</a:t>
            </a:r>
          </a:p>
        </p:txBody>
      </p:sp>
      <p:sp>
        <p:nvSpPr>
          <p:cNvPr id="4" name="TextBox 3">
            <a:extLst>
              <a:ext uri="{FF2B5EF4-FFF2-40B4-BE49-F238E27FC236}">
                <a16:creationId xmlns:a16="http://schemas.microsoft.com/office/drawing/2014/main" id="{3D2ECD8A-B64F-FF71-826B-1D124953837B}"/>
              </a:ext>
            </a:extLst>
          </p:cNvPr>
          <p:cNvSpPr txBox="1"/>
          <p:nvPr/>
        </p:nvSpPr>
        <p:spPr bwMode="auto">
          <a:xfrm>
            <a:off x="1053626" y="4249017"/>
            <a:ext cx="574170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 collection of locking algorithms…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3"/>
          <p:cNvSpPr>
            <a:spLocks noGrp="1" noChangeArrowheads="1"/>
          </p:cNvSpPr>
          <p:nvPr>
            <p:ph type="title"/>
          </p:nvPr>
        </p:nvSpPr>
        <p:spPr/>
        <p:txBody>
          <a:bodyPr/>
          <a:lstStyle/>
          <a:p>
            <a:r>
              <a:rPr lang="en-US" sz="4000" dirty="0"/>
              <a:t>What Should you do if you can’t get a lock?</a:t>
            </a:r>
          </a:p>
        </p:txBody>
      </p:sp>
      <p:sp>
        <p:nvSpPr>
          <p:cNvPr id="9218" name="Footer Placeholder 3"/>
          <p:cNvSpPr>
            <a:spLocks noGrp="1"/>
          </p:cNvSpPr>
          <p:nvPr>
            <p:ph type="ftr" sz="quarter" idx="10"/>
          </p:nvPr>
        </p:nvSpPr>
        <p:spPr>
          <a:noFill/>
        </p:spPr>
        <p:txBody>
          <a:bodyPr/>
          <a:lstStyle/>
          <a:p>
            <a:r>
              <a:rPr lang="en-US" dirty="0"/>
              <a:t>Art of Multiprocessor Programming</a:t>
            </a:r>
          </a:p>
        </p:txBody>
      </p:sp>
      <p:sp>
        <p:nvSpPr>
          <p:cNvPr id="9219" name="Slide Number Placeholder 4"/>
          <p:cNvSpPr>
            <a:spLocks noGrp="1"/>
          </p:cNvSpPr>
          <p:nvPr>
            <p:ph type="sldNum" sz="quarter" idx="11"/>
          </p:nvPr>
        </p:nvSpPr>
        <p:spPr>
          <a:noFill/>
        </p:spPr>
        <p:txBody>
          <a:bodyPr/>
          <a:lstStyle/>
          <a:p>
            <a:fld id="{A5016AAD-D783-4CBB-BF32-F90963EA9E0E}" type="slidenum">
              <a:rPr lang="x-none" smtClean="0">
                <a:cs typeface="Arial" pitchFamily="34" charset="0"/>
              </a:rPr>
              <a:pPr/>
              <a:t>8</a:t>
            </a:fld>
            <a:endParaRPr lang="en-US" dirty="0">
              <a:cs typeface="Arial" pitchFamily="34" charset="0"/>
            </a:endParaRPr>
          </a:p>
        </p:txBody>
      </p:sp>
      <p:sp>
        <p:nvSpPr>
          <p:cNvPr id="9223" name="Text Box 5"/>
          <p:cNvSpPr txBox="1">
            <a:spLocks noChangeArrowheads="1"/>
          </p:cNvSpPr>
          <p:nvPr/>
        </p:nvSpPr>
        <p:spPr bwMode="auto">
          <a:xfrm>
            <a:off x="8304764" y="6251575"/>
            <a:ext cx="402674" cy="307777"/>
          </a:xfrm>
          <a:prstGeom prst="rect">
            <a:avLst/>
          </a:prstGeom>
          <a:noFill/>
          <a:ln w="9525">
            <a:noFill/>
            <a:miter lim="800000"/>
            <a:headEnd/>
            <a:tailEnd/>
          </a:ln>
        </p:spPr>
        <p:txBody>
          <a:bodyPr wrap="none">
            <a:spAutoFit/>
          </a:bodyPr>
          <a:lstStyle/>
          <a:p>
            <a:r>
              <a:rPr lang="en-US" sz="1400" b="0" dirty="0">
                <a:solidFill>
                  <a:schemeClr val="tx1"/>
                </a:solidFill>
                <a:latin typeface="Arial" pitchFamily="34" charset="0"/>
              </a:rPr>
              <a:t>(1)</a:t>
            </a:r>
          </a:p>
        </p:txBody>
      </p:sp>
      <p:sp>
        <p:nvSpPr>
          <p:cNvPr id="2" name="TextBox 1">
            <a:extLst>
              <a:ext uri="{FF2B5EF4-FFF2-40B4-BE49-F238E27FC236}">
                <a16:creationId xmlns:a16="http://schemas.microsoft.com/office/drawing/2014/main" id="{113F3AEF-1B07-6A08-D3EA-B7B19C6D2B6F}"/>
              </a:ext>
            </a:extLst>
          </p:cNvPr>
          <p:cNvSpPr txBox="1"/>
          <p:nvPr/>
        </p:nvSpPr>
        <p:spPr bwMode="auto">
          <a:xfrm>
            <a:off x="781063" y="1752600"/>
            <a:ext cx="20040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Keep trying</a:t>
            </a:r>
          </a:p>
        </p:txBody>
      </p:sp>
      <p:sp>
        <p:nvSpPr>
          <p:cNvPr id="3" name="TextBox 2">
            <a:extLst>
              <a:ext uri="{FF2B5EF4-FFF2-40B4-BE49-F238E27FC236}">
                <a16:creationId xmlns:a16="http://schemas.microsoft.com/office/drawing/2014/main" id="{7BE9F25A-A452-7D61-3AE0-6E0BAC9F0503}"/>
              </a:ext>
            </a:extLst>
          </p:cNvPr>
          <p:cNvSpPr txBox="1"/>
          <p:nvPr/>
        </p:nvSpPr>
        <p:spPr bwMode="auto">
          <a:xfrm>
            <a:off x="1837506" y="2406823"/>
            <a:ext cx="336502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“spin” or “busy-wait”</a:t>
            </a:r>
          </a:p>
        </p:txBody>
      </p:sp>
      <p:sp>
        <p:nvSpPr>
          <p:cNvPr id="4" name="TextBox 3">
            <a:extLst>
              <a:ext uri="{FF2B5EF4-FFF2-40B4-BE49-F238E27FC236}">
                <a16:creationId xmlns:a16="http://schemas.microsoft.com/office/drawing/2014/main" id="{AAB1A3B4-FE68-88E9-9FE0-E10BE83CC30B}"/>
              </a:ext>
            </a:extLst>
          </p:cNvPr>
          <p:cNvSpPr txBox="1"/>
          <p:nvPr/>
        </p:nvSpPr>
        <p:spPr bwMode="auto">
          <a:xfrm>
            <a:off x="1837506" y="3061046"/>
            <a:ext cx="400301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Good if delays are short</a:t>
            </a:r>
          </a:p>
        </p:txBody>
      </p:sp>
      <p:sp>
        <p:nvSpPr>
          <p:cNvPr id="5" name="TextBox 4">
            <a:extLst>
              <a:ext uri="{FF2B5EF4-FFF2-40B4-BE49-F238E27FC236}">
                <a16:creationId xmlns:a16="http://schemas.microsoft.com/office/drawing/2014/main" id="{F18400AB-B8F4-8EDC-4FA3-FEC07A0A14F1}"/>
              </a:ext>
            </a:extLst>
          </p:cNvPr>
          <p:cNvSpPr txBox="1"/>
          <p:nvPr/>
        </p:nvSpPr>
        <p:spPr bwMode="auto">
          <a:xfrm>
            <a:off x="781063" y="3715269"/>
            <a:ext cx="3250698" cy="523220"/>
          </a:xfrm>
          <a:prstGeom prst="rect">
            <a:avLst/>
          </a:prstGeom>
          <a:solidFill>
            <a:schemeClr val="tx1"/>
          </a:solidFill>
          <a:ln w="76200">
            <a:solidFill>
              <a:srgbClr val="66CC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Yield the processor</a:t>
            </a:r>
          </a:p>
        </p:txBody>
      </p:sp>
      <p:sp>
        <p:nvSpPr>
          <p:cNvPr id="6" name="TextBox 5">
            <a:extLst>
              <a:ext uri="{FF2B5EF4-FFF2-40B4-BE49-F238E27FC236}">
                <a16:creationId xmlns:a16="http://schemas.microsoft.com/office/drawing/2014/main" id="{2A33A05F-6F54-5F5E-B3FD-CE82E755F8DB}"/>
              </a:ext>
            </a:extLst>
          </p:cNvPr>
          <p:cNvSpPr txBox="1"/>
          <p:nvPr/>
        </p:nvSpPr>
        <p:spPr bwMode="auto">
          <a:xfrm>
            <a:off x="1837506" y="4369492"/>
            <a:ext cx="3884397"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Good if delays are long</a:t>
            </a:r>
          </a:p>
        </p:txBody>
      </p:sp>
      <p:sp>
        <p:nvSpPr>
          <p:cNvPr id="7" name="TextBox 6">
            <a:extLst>
              <a:ext uri="{FF2B5EF4-FFF2-40B4-BE49-F238E27FC236}">
                <a16:creationId xmlns:a16="http://schemas.microsoft.com/office/drawing/2014/main" id="{E14F2ACE-56FB-33BA-353C-EBD9CD18500C}"/>
              </a:ext>
            </a:extLst>
          </p:cNvPr>
          <p:cNvSpPr txBox="1"/>
          <p:nvPr/>
        </p:nvSpPr>
        <p:spPr bwMode="auto">
          <a:xfrm>
            <a:off x="1837506" y="5023717"/>
            <a:ext cx="488467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Always good on uniprocessor</a:t>
            </a:r>
          </a:p>
        </p:txBody>
      </p:sp>
      <p:pic>
        <p:nvPicPr>
          <p:cNvPr id="8" name="Picture 2" descr="Toy, Toys, Gift, Gifts, Present, Presents, Christmas, X-mas, Birthday, B-day, Spinning Top, Gif - Jitter.Bug.Girl">
            <a:extLst>
              <a:ext uri="{FF2B5EF4-FFF2-40B4-BE49-F238E27FC236}">
                <a16:creationId xmlns:a16="http://schemas.microsoft.com/office/drawing/2014/main" id="{B76233EB-3042-0F7F-3FDC-860E51288A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177" y="1321435"/>
            <a:ext cx="1803031" cy="2015151"/>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5">
            <a:extLst>
              <a:ext uri="{FF2B5EF4-FFF2-40B4-BE49-F238E27FC236}">
                <a16:creationId xmlns:a16="http://schemas.microsoft.com/office/drawing/2014/main" id="{80F3AF64-9C95-EFA6-AF48-0CB1B464FBC7}"/>
              </a:ext>
            </a:extLst>
          </p:cNvPr>
          <p:cNvSpPr>
            <a:spLocks noChangeArrowheads="1"/>
          </p:cNvSpPr>
          <p:nvPr/>
        </p:nvSpPr>
        <p:spPr bwMode="auto">
          <a:xfrm>
            <a:off x="538613" y="1528941"/>
            <a:ext cx="5548200" cy="2239246"/>
          </a:xfrm>
          <a:prstGeom prst="wedgeRoundRectCallout">
            <a:avLst>
              <a:gd name="adj1" fmla="val 71144"/>
              <a:gd name="adj2" fmla="val 143843"/>
              <a:gd name="adj3" fmla="val 16667"/>
            </a:avLst>
          </a:prstGeom>
          <a:noFill/>
          <a:ln w="76200">
            <a:solidFill>
              <a:srgbClr val="FF3300"/>
            </a:solidFill>
            <a:miter lim="800000"/>
            <a:headEnd/>
            <a:tailEnd/>
          </a:ln>
        </p:spPr>
        <p:txBody>
          <a:bodyPr anchor="ctr"/>
          <a:lstStyle/>
          <a:p>
            <a:pPr algn="ctr"/>
            <a:endParaRPr lang="en-US" b="0" dirty="0">
              <a:latin typeface="Arial" pitchFamily="34" charset="0"/>
            </a:endParaRPr>
          </a:p>
        </p:txBody>
      </p:sp>
      <p:sp>
        <p:nvSpPr>
          <p:cNvPr id="10" name="Text Box 6">
            <a:extLst>
              <a:ext uri="{FF2B5EF4-FFF2-40B4-BE49-F238E27FC236}">
                <a16:creationId xmlns:a16="http://schemas.microsoft.com/office/drawing/2014/main" id="{B0E5D352-2C5F-22C1-B052-E805816F253F}"/>
              </a:ext>
            </a:extLst>
          </p:cNvPr>
          <p:cNvSpPr txBox="1">
            <a:spLocks noChangeArrowheads="1"/>
          </p:cNvSpPr>
          <p:nvPr/>
        </p:nvSpPr>
        <p:spPr bwMode="auto">
          <a:xfrm>
            <a:off x="5996430" y="6001246"/>
            <a:ext cx="2839413" cy="523220"/>
          </a:xfrm>
          <a:prstGeom prst="rect">
            <a:avLst/>
          </a:prstGeom>
          <a:solidFill>
            <a:schemeClr val="tx1"/>
          </a:solidFill>
          <a:ln w="76200">
            <a:solidFill>
              <a:srgbClr val="FF0000"/>
            </a:solidFill>
            <a:miter lim="800000"/>
            <a:headEnd/>
            <a:tailEnd/>
          </a:ln>
        </p:spPr>
        <p:txBody>
          <a:bodyPr wrap="square">
            <a:spAutoFit/>
          </a:bodyPr>
          <a:lstStyle/>
          <a:p>
            <a:r>
              <a:rPr lang="en-US" sz="2800" b="0" dirty="0">
                <a:solidFill>
                  <a:srgbClr val="FFFF00"/>
                </a:solidFill>
                <a:latin typeface="Arial" pitchFamily="34" charset="0"/>
                <a:cs typeface="Arial" pitchFamily="34" charset="0"/>
              </a:rPr>
              <a:t>our focus today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14"/>
          <p:cNvSpPr>
            <a:spLocks noGrp="1" noChangeArrowheads="1"/>
          </p:cNvSpPr>
          <p:nvPr>
            <p:ph type="title"/>
          </p:nvPr>
        </p:nvSpPr>
        <p:spPr>
          <a:xfrm>
            <a:off x="738188" y="587375"/>
            <a:ext cx="7772400" cy="1143000"/>
          </a:xfrm>
        </p:spPr>
        <p:txBody>
          <a:bodyPr/>
          <a:lstStyle/>
          <a:p>
            <a:r>
              <a:rPr lang="en-US" dirty="0"/>
              <a:t>Basic Spin-Lock</a:t>
            </a:r>
          </a:p>
        </p:txBody>
      </p:sp>
      <p:sp>
        <p:nvSpPr>
          <p:cNvPr id="11266" name="Footer Placeholder 3"/>
          <p:cNvSpPr>
            <a:spLocks noGrp="1"/>
          </p:cNvSpPr>
          <p:nvPr>
            <p:ph type="ftr" sz="quarter" idx="10"/>
          </p:nvPr>
        </p:nvSpPr>
        <p:spPr>
          <a:noFill/>
        </p:spPr>
        <p:txBody>
          <a:bodyPr/>
          <a:lstStyle/>
          <a:p>
            <a:r>
              <a:rPr lang="en-US" dirty="0"/>
              <a:t>Art of Multiprocessor Programming</a:t>
            </a:r>
          </a:p>
        </p:txBody>
      </p:sp>
      <p:sp>
        <p:nvSpPr>
          <p:cNvPr id="11267" name="Slide Number Placeholder 4"/>
          <p:cNvSpPr>
            <a:spLocks noGrp="1"/>
          </p:cNvSpPr>
          <p:nvPr>
            <p:ph type="sldNum" sz="quarter" idx="11"/>
          </p:nvPr>
        </p:nvSpPr>
        <p:spPr>
          <a:noFill/>
        </p:spPr>
        <p:txBody>
          <a:bodyPr/>
          <a:lstStyle/>
          <a:p>
            <a:fld id="{D7406B60-1712-4B8F-BBAE-9D218C7B2D00}" type="slidenum">
              <a:rPr lang="x-none" smtClean="0">
                <a:cs typeface="Arial" pitchFamily="34" charset="0"/>
              </a:rPr>
              <a:pPr/>
              <a:t>9</a:t>
            </a:fld>
            <a:endParaRPr lang="en-US" dirty="0">
              <a:cs typeface="Arial" pitchFamily="34" charset="0"/>
            </a:endParaRPr>
          </a:p>
        </p:txBody>
      </p:sp>
      <p:grpSp>
        <p:nvGrpSpPr>
          <p:cNvPr id="11269" name="Group 3"/>
          <p:cNvGrpSpPr>
            <a:grpSpLocks/>
          </p:cNvGrpSpPr>
          <p:nvPr/>
        </p:nvGrpSpPr>
        <p:grpSpPr bwMode="auto">
          <a:xfrm flipH="1">
            <a:off x="5891213" y="3640138"/>
            <a:ext cx="725487" cy="765175"/>
            <a:chOff x="1008" y="2720"/>
            <a:chExt cx="856" cy="808"/>
          </a:xfrm>
          <a:effectLst>
            <a:glow rad="101600">
              <a:schemeClr val="accent3">
                <a:satMod val="175000"/>
                <a:alpha val="40000"/>
              </a:schemeClr>
            </a:glow>
          </a:effectLst>
        </p:grpSpPr>
        <p:sp>
          <p:nvSpPr>
            <p:cNvPr id="11361" name="Rectangle 4"/>
            <p:cNvSpPr>
              <a:spLocks noChangeArrowheads="1"/>
            </p:cNvSpPr>
            <p:nvPr/>
          </p:nvSpPr>
          <p:spPr bwMode="auto">
            <a:xfrm>
              <a:off x="1032" y="3304"/>
              <a:ext cx="488" cy="160"/>
            </a:xfrm>
            <a:prstGeom prst="rect">
              <a:avLst/>
            </a:prstGeom>
            <a:solidFill>
              <a:srgbClr val="0099FF"/>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362"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3" name="Freeform 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4" name="Freeform 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5"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66"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67"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8" name="Freeform 1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9" name="Freeform 1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097741" name="Rectangle 13"/>
          <p:cNvSpPr>
            <a:spLocks noChangeArrowheads="1"/>
          </p:cNvSpPr>
          <p:nvPr/>
        </p:nvSpPr>
        <p:spPr bwMode="auto">
          <a:xfrm>
            <a:off x="4467225" y="3478213"/>
            <a:ext cx="665163" cy="874712"/>
          </a:xfrm>
          <a:prstGeom prst="rect">
            <a:avLst/>
          </a:prstGeom>
          <a:solidFill>
            <a:srgbClr val="FFFF00"/>
          </a:solidFill>
          <a:ln w="28575">
            <a:solidFill>
              <a:schemeClr val="tx1"/>
            </a:solidFill>
            <a:miter lim="800000"/>
            <a:headEnd/>
            <a:tailEnd/>
          </a:ln>
          <a:effectLst>
            <a:glow rad="101600">
              <a:schemeClr val="accent3">
                <a:satMod val="175000"/>
                <a:alpha val="40000"/>
              </a:schemeClr>
            </a:glow>
          </a:effectLst>
        </p:spPr>
        <p:txBody>
          <a:bodyPr wrap="none" anchor="ctr"/>
          <a:lstStyle/>
          <a:p>
            <a:pPr algn="ctr" eaLnBrk="1" hangingPunct="1">
              <a:defRPr/>
            </a:pPr>
            <a:endParaRPr lang="en-US" sz="2400" dirty="0">
              <a:solidFill>
                <a:schemeClr val="tx2"/>
              </a:solidFill>
              <a:latin typeface="Times New Roman" pitchFamily="18" charset="0"/>
            </a:endParaRPr>
          </a:p>
        </p:txBody>
      </p:sp>
      <p:sp>
        <p:nvSpPr>
          <p:cNvPr id="11272" name="Line 15"/>
          <p:cNvSpPr>
            <a:spLocks noChangeShapeType="1"/>
          </p:cNvSpPr>
          <p:nvPr/>
        </p:nvSpPr>
        <p:spPr bwMode="auto">
          <a:xfrm>
            <a:off x="2424113" y="3305175"/>
            <a:ext cx="489433" cy="202760"/>
          </a:xfrm>
          <a:prstGeom prst="line">
            <a:avLst/>
          </a:prstGeom>
          <a:noFill/>
          <a:ln w="38100">
            <a:solidFill>
              <a:schemeClr val="bg1"/>
            </a:solidFill>
            <a:round/>
            <a:headEnd/>
            <a:tailEnd type="triangle" w="med" len="med"/>
          </a:ln>
        </p:spPr>
        <p:txBody>
          <a:bodyPr/>
          <a:lstStyle/>
          <a:p>
            <a:endParaRPr lang="en-US" dirty="0">
              <a:latin typeface="Arial" pitchFamily="34" charset="0"/>
            </a:endParaRPr>
          </a:p>
        </p:txBody>
      </p:sp>
      <p:sp>
        <p:nvSpPr>
          <p:cNvPr id="11273" name="Line 16"/>
          <p:cNvSpPr>
            <a:spLocks noChangeShapeType="1"/>
          </p:cNvSpPr>
          <p:nvPr/>
        </p:nvSpPr>
        <p:spPr bwMode="auto">
          <a:xfrm flipV="1">
            <a:off x="2368550" y="4652963"/>
            <a:ext cx="636588" cy="333375"/>
          </a:xfrm>
          <a:prstGeom prst="line">
            <a:avLst/>
          </a:prstGeom>
          <a:noFill/>
          <a:ln w="38100">
            <a:solidFill>
              <a:schemeClr val="bg1"/>
            </a:solidFill>
            <a:round/>
            <a:headEnd/>
            <a:tailEnd type="triangle" w="med" len="med"/>
          </a:ln>
        </p:spPr>
        <p:txBody>
          <a:bodyPr/>
          <a:lstStyle/>
          <a:p>
            <a:endParaRPr lang="en-US" dirty="0">
              <a:latin typeface="Arial" pitchFamily="34" charset="0"/>
            </a:endParaRPr>
          </a:p>
        </p:txBody>
      </p:sp>
      <p:sp>
        <p:nvSpPr>
          <p:cNvPr id="11274" name="Rectangle 17"/>
          <p:cNvSpPr>
            <a:spLocks noChangeArrowheads="1"/>
          </p:cNvSpPr>
          <p:nvPr/>
        </p:nvSpPr>
        <p:spPr bwMode="auto">
          <a:xfrm>
            <a:off x="3763963" y="3627438"/>
            <a:ext cx="419100" cy="558800"/>
          </a:xfrm>
          <a:prstGeom prst="rect">
            <a:avLst/>
          </a:prstGeom>
          <a:solidFill>
            <a:schemeClr val="bg1"/>
          </a:solidFill>
          <a:ln w="12700">
            <a:noFill/>
            <a:miter lim="800000"/>
            <a:headEnd/>
            <a:tailEnd/>
          </a:ln>
        </p:spPr>
        <p:txBody>
          <a:bodyPr wrap="none" anchor="ctr"/>
          <a:lstStyle/>
          <a:p>
            <a:endParaRPr lang="en-US" dirty="0">
              <a:latin typeface="Arial" pitchFamily="34" charset="0"/>
            </a:endParaRPr>
          </a:p>
        </p:txBody>
      </p:sp>
      <p:sp>
        <p:nvSpPr>
          <p:cNvPr id="11275" name="Rectangle 18"/>
          <p:cNvSpPr>
            <a:spLocks noChangeArrowheads="1"/>
          </p:cNvSpPr>
          <p:nvPr/>
        </p:nvSpPr>
        <p:spPr bwMode="auto">
          <a:xfrm>
            <a:off x="4602163" y="3646488"/>
            <a:ext cx="368300" cy="685800"/>
          </a:xfrm>
          <a:prstGeom prst="rect">
            <a:avLst/>
          </a:prstGeom>
          <a:noFill/>
          <a:ln w="12700">
            <a:noFill/>
            <a:miter lim="800000"/>
            <a:headEnd/>
            <a:tailEnd/>
          </a:ln>
        </p:spPr>
        <p:txBody>
          <a:bodyPr wrap="none" anchor="ctr"/>
          <a:lstStyle/>
          <a:p>
            <a:endParaRPr lang="en-US" dirty="0">
              <a:latin typeface="Arial" pitchFamily="34" charset="0"/>
            </a:endParaRPr>
          </a:p>
        </p:txBody>
      </p:sp>
      <p:sp>
        <p:nvSpPr>
          <p:cNvPr id="11276" name="Rectangle 19"/>
          <p:cNvSpPr>
            <a:spLocks noChangeArrowheads="1"/>
          </p:cNvSpPr>
          <p:nvPr/>
        </p:nvSpPr>
        <p:spPr bwMode="auto">
          <a:xfrm>
            <a:off x="4549775" y="3746500"/>
            <a:ext cx="498475" cy="336550"/>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dirty="0">
                <a:solidFill>
                  <a:schemeClr val="tx2"/>
                </a:solidFill>
                <a:latin typeface="Arial" pitchFamily="34" charset="0"/>
              </a:rPr>
              <a:t>CS</a:t>
            </a:r>
          </a:p>
        </p:txBody>
      </p:sp>
      <p:sp>
        <p:nvSpPr>
          <p:cNvPr id="11279" name="Line 58"/>
          <p:cNvSpPr>
            <a:spLocks noChangeShapeType="1"/>
          </p:cNvSpPr>
          <p:nvPr/>
        </p:nvSpPr>
        <p:spPr bwMode="auto">
          <a:xfrm>
            <a:off x="2373313" y="3889375"/>
            <a:ext cx="1195208" cy="38100"/>
          </a:xfrm>
          <a:prstGeom prst="line">
            <a:avLst/>
          </a:prstGeom>
          <a:noFill/>
          <a:ln w="38100">
            <a:solidFill>
              <a:srgbClr val="66CCFF"/>
            </a:solidFill>
            <a:round/>
            <a:headEnd/>
            <a:tailEnd type="triangle" w="med" len="med"/>
          </a:ln>
        </p:spPr>
        <p:txBody>
          <a:bodyPr/>
          <a:lstStyle/>
          <a:p>
            <a:endParaRPr lang="en-US" dirty="0">
              <a:latin typeface="Arial" pitchFamily="34" charset="0"/>
            </a:endParaRPr>
          </a:p>
        </p:txBody>
      </p:sp>
      <p:sp>
        <p:nvSpPr>
          <p:cNvPr id="11280" name="Line 59"/>
          <p:cNvSpPr>
            <a:spLocks noChangeShapeType="1"/>
          </p:cNvSpPr>
          <p:nvPr/>
        </p:nvSpPr>
        <p:spPr bwMode="auto">
          <a:xfrm>
            <a:off x="5230813" y="3902075"/>
            <a:ext cx="596900" cy="1588"/>
          </a:xfrm>
          <a:prstGeom prst="line">
            <a:avLst/>
          </a:prstGeom>
          <a:noFill/>
          <a:ln w="38100">
            <a:solidFill>
              <a:srgbClr val="66CCFF"/>
            </a:solidFill>
            <a:round/>
            <a:headEnd/>
            <a:tailEnd type="triangle" w="med" len="med"/>
          </a:ln>
        </p:spPr>
        <p:txBody>
          <a:bodyPr/>
          <a:lstStyle/>
          <a:p>
            <a:endParaRPr lang="en-US" dirty="0">
              <a:latin typeface="Arial" pitchFamily="34" charset="0"/>
            </a:endParaRPr>
          </a:p>
        </p:txBody>
      </p:sp>
      <p:sp>
        <p:nvSpPr>
          <p:cNvPr id="11281" name="Rectangle 60"/>
          <p:cNvSpPr>
            <a:spLocks noChangeArrowheads="1"/>
          </p:cNvSpPr>
          <p:nvPr/>
        </p:nvSpPr>
        <p:spPr bwMode="auto">
          <a:xfrm>
            <a:off x="5845175" y="4457700"/>
            <a:ext cx="1529267" cy="588366"/>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dirty="0">
                <a:solidFill>
                  <a:srgbClr val="FFFF00"/>
                </a:solidFill>
                <a:latin typeface="Arial" pitchFamily="34" charset="0"/>
              </a:rPr>
              <a:t>Resets lock </a:t>
            </a:r>
          </a:p>
          <a:p>
            <a:pPr algn="l" rtl="1">
              <a:lnSpc>
                <a:spcPct val="90000"/>
              </a:lnSpc>
            </a:pPr>
            <a:r>
              <a:rPr lang="en-US" sz="1800" dirty="0">
                <a:solidFill>
                  <a:srgbClr val="FFFF00"/>
                </a:solidFill>
                <a:latin typeface="Arial" pitchFamily="34" charset="0"/>
              </a:rPr>
              <a:t>upon exit</a:t>
            </a:r>
          </a:p>
        </p:txBody>
      </p:sp>
      <p:sp>
        <p:nvSpPr>
          <p:cNvPr id="11282" name="Rectangle 61"/>
          <p:cNvSpPr>
            <a:spLocks noChangeArrowheads="1"/>
          </p:cNvSpPr>
          <p:nvPr/>
        </p:nvSpPr>
        <p:spPr bwMode="auto">
          <a:xfrm>
            <a:off x="3648075" y="4489450"/>
            <a:ext cx="644408" cy="33906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dirty="0">
                <a:solidFill>
                  <a:srgbClr val="FFFF00"/>
                </a:solidFill>
                <a:latin typeface="Arial" pitchFamily="34" charset="0"/>
              </a:rPr>
              <a:t>lock</a:t>
            </a:r>
          </a:p>
        </p:txBody>
      </p:sp>
      <p:sp>
        <p:nvSpPr>
          <p:cNvPr id="11283" name="Rectangle 62"/>
          <p:cNvSpPr>
            <a:spLocks noChangeArrowheads="1"/>
          </p:cNvSpPr>
          <p:nvPr/>
        </p:nvSpPr>
        <p:spPr bwMode="auto">
          <a:xfrm>
            <a:off x="4410075" y="4484688"/>
            <a:ext cx="1828800" cy="584200"/>
          </a:xfrm>
          <a:prstGeom prst="rect">
            <a:avLst/>
          </a:prstGeom>
          <a:noFill/>
          <a:ln w="12700">
            <a:noFill/>
            <a:miter lim="800000"/>
            <a:headEnd/>
            <a:tailEnd/>
          </a:ln>
        </p:spPr>
        <p:txBody>
          <a:bodyPr lIns="90488" tIns="44450" rIns="90488" bIns="44450">
            <a:spAutoFit/>
          </a:bodyPr>
          <a:lstStyle/>
          <a:p>
            <a:pPr algn="l" rtl="1">
              <a:lnSpc>
                <a:spcPct val="90000"/>
              </a:lnSpc>
            </a:pPr>
            <a:r>
              <a:rPr lang="en-US" sz="1800" dirty="0">
                <a:solidFill>
                  <a:srgbClr val="FFFF00"/>
                </a:solidFill>
                <a:latin typeface="Arial" pitchFamily="34" charset="0"/>
              </a:rPr>
              <a:t>critical </a:t>
            </a:r>
          </a:p>
          <a:p>
            <a:pPr algn="l" rtl="1">
              <a:lnSpc>
                <a:spcPct val="90000"/>
              </a:lnSpc>
            </a:pPr>
            <a:r>
              <a:rPr lang="en-US" sz="1800" dirty="0">
                <a:solidFill>
                  <a:srgbClr val="FFFF00"/>
                </a:solidFill>
                <a:latin typeface="Arial" pitchFamily="34" charset="0"/>
              </a:rPr>
              <a:t>section</a:t>
            </a:r>
          </a:p>
        </p:txBody>
      </p:sp>
      <p:grpSp>
        <p:nvGrpSpPr>
          <p:cNvPr id="11284" name="Group 63"/>
          <p:cNvGrpSpPr>
            <a:grpSpLocks/>
          </p:cNvGrpSpPr>
          <p:nvPr/>
        </p:nvGrpSpPr>
        <p:grpSpPr bwMode="auto">
          <a:xfrm>
            <a:off x="1724025" y="3594100"/>
            <a:ext cx="414338" cy="1328738"/>
            <a:chOff x="616" y="1914"/>
            <a:chExt cx="261" cy="837"/>
          </a:xfrm>
        </p:grpSpPr>
        <p:sp>
          <p:nvSpPr>
            <p:cNvPr id="11322" name="Rectangle 64"/>
            <p:cNvSpPr>
              <a:spLocks noChangeArrowheads="1"/>
            </p:cNvSpPr>
            <p:nvPr/>
          </p:nvSpPr>
          <p:spPr bwMode="auto">
            <a:xfrm>
              <a:off x="616" y="1914"/>
              <a:ext cx="261" cy="62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6600" b="0" dirty="0">
                  <a:solidFill>
                    <a:schemeClr val="tx2"/>
                  </a:solidFill>
                  <a:latin typeface="Arial" pitchFamily="34" charset="0"/>
                </a:rPr>
                <a:t>.</a:t>
              </a:r>
            </a:p>
          </p:txBody>
        </p:sp>
        <p:sp>
          <p:nvSpPr>
            <p:cNvPr id="11323" name="Rectangle 65"/>
            <p:cNvSpPr>
              <a:spLocks noChangeArrowheads="1"/>
            </p:cNvSpPr>
            <p:nvPr/>
          </p:nvSpPr>
          <p:spPr bwMode="auto">
            <a:xfrm>
              <a:off x="616" y="2019"/>
              <a:ext cx="261" cy="62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6600" b="0" dirty="0">
                  <a:solidFill>
                    <a:schemeClr val="tx2"/>
                  </a:solidFill>
                  <a:latin typeface="Arial" pitchFamily="34" charset="0"/>
                </a:rPr>
                <a:t>.</a:t>
              </a:r>
            </a:p>
          </p:txBody>
        </p:sp>
        <p:sp>
          <p:nvSpPr>
            <p:cNvPr id="11324" name="Rectangle 66"/>
            <p:cNvSpPr>
              <a:spLocks noChangeArrowheads="1"/>
            </p:cNvSpPr>
            <p:nvPr/>
          </p:nvSpPr>
          <p:spPr bwMode="auto">
            <a:xfrm>
              <a:off x="616" y="2124"/>
              <a:ext cx="261" cy="62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6600" b="0" dirty="0">
                  <a:solidFill>
                    <a:schemeClr val="tx2"/>
                  </a:solidFill>
                  <a:latin typeface="Arial" pitchFamily="34" charset="0"/>
                </a:rPr>
                <a:t>.</a:t>
              </a:r>
            </a:p>
          </p:txBody>
        </p:sp>
      </p:grpSp>
      <p:grpSp>
        <p:nvGrpSpPr>
          <p:cNvPr id="11285" name="Group 67"/>
          <p:cNvGrpSpPr>
            <a:grpSpLocks/>
          </p:cNvGrpSpPr>
          <p:nvPr/>
        </p:nvGrpSpPr>
        <p:grpSpPr bwMode="auto">
          <a:xfrm flipH="1">
            <a:off x="1524000" y="2519363"/>
            <a:ext cx="725488" cy="765175"/>
            <a:chOff x="1008" y="2720"/>
            <a:chExt cx="856" cy="808"/>
          </a:xfrm>
          <a:effectLst>
            <a:glow rad="101600">
              <a:schemeClr val="accent3">
                <a:satMod val="175000"/>
                <a:alpha val="40000"/>
              </a:schemeClr>
            </a:glow>
          </a:effectLst>
        </p:grpSpPr>
        <p:sp>
          <p:nvSpPr>
            <p:cNvPr id="11313" name="Rectangle 68"/>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314" name="Freeform 6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5" name="Freeform 7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6" name="Freeform 7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7" name="Freeform 7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1318" name="Freeform 7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1319" name="Freeform 7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20" name="Freeform 7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21" name="Freeform 7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286" name="Group 77"/>
          <p:cNvGrpSpPr>
            <a:grpSpLocks/>
          </p:cNvGrpSpPr>
          <p:nvPr/>
        </p:nvGrpSpPr>
        <p:grpSpPr bwMode="auto">
          <a:xfrm flipH="1">
            <a:off x="1465263" y="3432175"/>
            <a:ext cx="725487" cy="765175"/>
            <a:chOff x="1008" y="2720"/>
            <a:chExt cx="856" cy="808"/>
          </a:xfrm>
          <a:effectLst>
            <a:glow rad="101600">
              <a:schemeClr val="accent3">
                <a:satMod val="175000"/>
                <a:alpha val="40000"/>
              </a:schemeClr>
            </a:glow>
          </a:effectLst>
        </p:grpSpPr>
        <p:sp>
          <p:nvSpPr>
            <p:cNvPr id="11304" name="Rectangle 78"/>
            <p:cNvSpPr>
              <a:spLocks noChangeArrowheads="1"/>
            </p:cNvSpPr>
            <p:nvPr/>
          </p:nvSpPr>
          <p:spPr bwMode="auto">
            <a:xfrm>
              <a:off x="1032" y="3304"/>
              <a:ext cx="488" cy="160"/>
            </a:xfrm>
            <a:prstGeom prst="rect">
              <a:avLst/>
            </a:prstGeom>
            <a:solidFill>
              <a:srgbClr val="0099FF"/>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305" name="Freeform 7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6" name="Freeform 8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7" name="Freeform 8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8" name="Freeform 8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09" name="Freeform 8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10" name="Freeform 8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1" name="Freeform 8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2" name="Freeform 8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287" name="Group 87"/>
          <p:cNvGrpSpPr>
            <a:grpSpLocks/>
          </p:cNvGrpSpPr>
          <p:nvPr/>
        </p:nvGrpSpPr>
        <p:grpSpPr bwMode="auto">
          <a:xfrm flipH="1">
            <a:off x="1546225" y="4964113"/>
            <a:ext cx="725488" cy="765175"/>
            <a:chOff x="1008" y="2720"/>
            <a:chExt cx="856" cy="808"/>
          </a:xfrm>
          <a:effectLst>
            <a:glow rad="101600">
              <a:schemeClr val="accent3">
                <a:satMod val="175000"/>
                <a:alpha val="40000"/>
              </a:schemeClr>
            </a:glow>
          </a:effectLst>
        </p:grpSpPr>
        <p:sp>
          <p:nvSpPr>
            <p:cNvPr id="11295" name="Rectangle 88"/>
            <p:cNvSpPr>
              <a:spLocks noChangeArrowheads="1"/>
            </p:cNvSpPr>
            <p:nvPr/>
          </p:nvSpPr>
          <p:spPr bwMode="auto">
            <a:xfrm>
              <a:off x="1032" y="3304"/>
              <a:ext cx="488" cy="160"/>
            </a:xfrm>
            <a:prstGeom prst="rect">
              <a:avLst/>
            </a:prstGeom>
            <a:solidFill>
              <a:srgbClr val="00FF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296" name="Freeform 8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97" name="Freeform 9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98" name="Freeform 9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99" name="Freeform 9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FF00"/>
            </a:solidFill>
            <a:ln w="38100">
              <a:solidFill>
                <a:schemeClr val="tx1"/>
              </a:solidFill>
              <a:round/>
              <a:headEnd/>
              <a:tailEnd/>
            </a:ln>
          </p:spPr>
          <p:txBody>
            <a:bodyPr wrap="none" anchor="ctr"/>
            <a:lstStyle/>
            <a:p>
              <a:endParaRPr lang="en-US" dirty="0">
                <a:latin typeface="Arial" pitchFamily="34" charset="0"/>
              </a:endParaRPr>
            </a:p>
          </p:txBody>
        </p:sp>
        <p:sp>
          <p:nvSpPr>
            <p:cNvPr id="11300" name="Freeform 9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FF00"/>
            </a:solidFill>
            <a:ln w="38100">
              <a:solidFill>
                <a:schemeClr val="tx1"/>
              </a:solidFill>
              <a:round/>
              <a:headEnd/>
              <a:tailEnd/>
            </a:ln>
          </p:spPr>
          <p:txBody>
            <a:bodyPr wrap="none" anchor="ctr"/>
            <a:lstStyle/>
            <a:p>
              <a:endParaRPr lang="en-US" dirty="0">
                <a:latin typeface="Arial" pitchFamily="34" charset="0"/>
              </a:endParaRPr>
            </a:p>
          </p:txBody>
        </p:sp>
        <p:sp>
          <p:nvSpPr>
            <p:cNvPr id="11301" name="Freeform 9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2" name="Freeform 9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3" name="Freeform 9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289" name="Group 98"/>
          <p:cNvGrpSpPr>
            <a:grpSpLocks/>
          </p:cNvGrpSpPr>
          <p:nvPr/>
        </p:nvGrpSpPr>
        <p:grpSpPr bwMode="auto">
          <a:xfrm>
            <a:off x="3648075" y="3444875"/>
            <a:ext cx="611188" cy="871538"/>
            <a:chOff x="4300" y="2246"/>
            <a:chExt cx="400" cy="571"/>
          </a:xfrm>
        </p:grpSpPr>
        <p:sp>
          <p:nvSpPr>
            <p:cNvPr id="11290" name="Oval 99"/>
            <p:cNvSpPr>
              <a:spLocks noChangeArrowheads="1"/>
            </p:cNvSpPr>
            <p:nvPr/>
          </p:nvSpPr>
          <p:spPr bwMode="auto">
            <a:xfrm>
              <a:off x="4300" y="2246"/>
              <a:ext cx="400" cy="414"/>
            </a:xfrm>
            <a:prstGeom prst="ellipse">
              <a:avLst/>
            </a:prstGeom>
            <a:solidFill>
              <a:srgbClr val="00B0F0"/>
            </a:solidFill>
            <a:ln w="12700">
              <a:noFill/>
              <a:round/>
              <a:headEnd/>
              <a:tailEnd/>
            </a:ln>
          </p:spPr>
          <p:txBody>
            <a:bodyPr wrap="none" anchor="ctr"/>
            <a:lstStyle/>
            <a:p>
              <a:endParaRPr lang="en-US" dirty="0">
                <a:latin typeface="Arial" pitchFamily="34" charset="0"/>
              </a:endParaRPr>
            </a:p>
          </p:txBody>
        </p:sp>
        <p:sp>
          <p:nvSpPr>
            <p:cNvPr id="11291" name="Oval 100"/>
            <p:cNvSpPr>
              <a:spLocks noChangeArrowheads="1"/>
            </p:cNvSpPr>
            <p:nvPr/>
          </p:nvSpPr>
          <p:spPr bwMode="auto">
            <a:xfrm>
              <a:off x="4358" y="2302"/>
              <a:ext cx="280" cy="325"/>
            </a:xfrm>
            <a:prstGeom prst="ellipse">
              <a:avLst/>
            </a:prstGeom>
            <a:solidFill>
              <a:schemeClr val="tx1"/>
            </a:solidFill>
            <a:ln w="12700">
              <a:noFill/>
              <a:round/>
              <a:headEnd/>
              <a:tailEnd/>
            </a:ln>
          </p:spPr>
          <p:txBody>
            <a:bodyPr wrap="none" anchor="ctr"/>
            <a:lstStyle/>
            <a:p>
              <a:endParaRPr lang="en-US" dirty="0">
                <a:latin typeface="Arial" pitchFamily="34" charset="0"/>
              </a:endParaRPr>
            </a:p>
          </p:txBody>
        </p:sp>
        <p:sp>
          <p:nvSpPr>
            <p:cNvPr id="11292" name="Oval 101"/>
            <p:cNvSpPr>
              <a:spLocks noChangeArrowheads="1"/>
            </p:cNvSpPr>
            <p:nvPr/>
          </p:nvSpPr>
          <p:spPr bwMode="auto">
            <a:xfrm>
              <a:off x="4303" y="2413"/>
              <a:ext cx="397" cy="404"/>
            </a:xfrm>
            <a:prstGeom prst="ellipse">
              <a:avLst/>
            </a:prstGeom>
            <a:solidFill>
              <a:srgbClr val="00B0F0"/>
            </a:solidFill>
            <a:ln w="12700">
              <a:noFill/>
              <a:round/>
              <a:headEnd/>
              <a:tailEnd/>
            </a:ln>
          </p:spPr>
          <p:txBody>
            <a:bodyPr wrap="none" anchor="ctr"/>
            <a:lstStyle/>
            <a:p>
              <a:endParaRPr lang="en-US" dirty="0">
                <a:latin typeface="Arial" pitchFamily="34" charset="0"/>
              </a:endParaRPr>
            </a:p>
          </p:txBody>
        </p:sp>
        <p:sp>
          <p:nvSpPr>
            <p:cNvPr id="11293" name="Oval 102"/>
            <p:cNvSpPr>
              <a:spLocks noChangeArrowheads="1"/>
            </p:cNvSpPr>
            <p:nvPr/>
          </p:nvSpPr>
          <p:spPr bwMode="auto">
            <a:xfrm>
              <a:off x="4428" y="2496"/>
              <a:ext cx="143" cy="139"/>
            </a:xfrm>
            <a:prstGeom prst="ellipse">
              <a:avLst/>
            </a:prstGeom>
            <a:solidFill>
              <a:schemeClr val="tx1"/>
            </a:solidFill>
            <a:ln w="12700">
              <a:noFill/>
              <a:round/>
              <a:headEnd/>
              <a:tailEnd/>
            </a:ln>
          </p:spPr>
          <p:txBody>
            <a:bodyPr wrap="none" anchor="ctr"/>
            <a:lstStyle/>
            <a:p>
              <a:endParaRPr lang="en-US" dirty="0">
                <a:latin typeface="Arial" pitchFamily="34" charset="0"/>
              </a:endParaRPr>
            </a:p>
          </p:txBody>
        </p:sp>
        <p:sp>
          <p:nvSpPr>
            <p:cNvPr id="11294" name="AutoShape 103"/>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latin typeface="Arial" pitchFamily="34" charset="0"/>
              </a:endParaRPr>
            </a:p>
          </p:txBody>
        </p:sp>
      </p:grpSp>
      <p:pic>
        <p:nvPicPr>
          <p:cNvPr id="2" name="Picture 2" descr="Toy, Toys, Gift, Gifts, Present, Presents, Christmas, X-mas, Birthday, B-day, Spinning Top, Gif - Jitter.Bug.Girl">
            <a:extLst>
              <a:ext uri="{FF2B5EF4-FFF2-40B4-BE49-F238E27FC236}">
                <a16:creationId xmlns:a16="http://schemas.microsoft.com/office/drawing/2014/main" id="{D9605933-87CC-BC5B-016E-69F350EA1C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7668" y="2661761"/>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oy, Toys, Gift, Gifts, Present, Presents, Christmas, X-mas, Birthday, B-day, Spinning Top, Gif - Jitter.Bug.Girl">
            <a:extLst>
              <a:ext uri="{FF2B5EF4-FFF2-40B4-BE49-F238E27FC236}">
                <a16:creationId xmlns:a16="http://schemas.microsoft.com/office/drawing/2014/main" id="{80884569-13AC-40BF-06DE-F18AF06F1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7791" y="4232484"/>
            <a:ext cx="1005987" cy="1124338"/>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113">
            <a:extLst>
              <a:ext uri="{FF2B5EF4-FFF2-40B4-BE49-F238E27FC236}">
                <a16:creationId xmlns:a16="http://schemas.microsoft.com/office/drawing/2014/main" id="{329D39D2-97CA-F349-5830-0BCC7BC8808F}"/>
              </a:ext>
            </a:extLst>
          </p:cNvPr>
          <p:cNvSpPr txBox="1">
            <a:spLocks noChangeArrowheads="1"/>
          </p:cNvSpPr>
          <p:nvPr/>
        </p:nvSpPr>
        <p:spPr bwMode="auto">
          <a:xfrm>
            <a:off x="2572536" y="2324428"/>
            <a:ext cx="5579243" cy="523220"/>
          </a:xfrm>
          <a:prstGeom prst="rect">
            <a:avLst/>
          </a:prstGeom>
          <a:noFill/>
          <a:ln w="38100">
            <a:solidFill>
              <a:srgbClr val="FF0000"/>
            </a:solidFill>
            <a:miter lim="800000"/>
            <a:headEnd/>
            <a:tailEnd/>
          </a:ln>
        </p:spPr>
        <p:txBody>
          <a:bodyPr wrap="square">
            <a:spAutoFit/>
          </a:bodyPr>
          <a:lstStyle/>
          <a:p>
            <a:pPr algn="l"/>
            <a:r>
              <a:rPr lang="en-US" sz="2800" b="0" dirty="0">
                <a:solidFill>
                  <a:srgbClr val="FFFF00"/>
                </a:solidFill>
                <a:latin typeface="Arial" pitchFamily="34" charset="0"/>
                <a:cs typeface="Arial" pitchFamily="34" charset="0"/>
              </a:rPr>
              <a:t>lock means sequential bottleneck</a:t>
            </a:r>
          </a:p>
        </p:txBody>
      </p:sp>
      <p:sp>
        <p:nvSpPr>
          <p:cNvPr id="5" name="Text Box 98">
            <a:extLst>
              <a:ext uri="{FF2B5EF4-FFF2-40B4-BE49-F238E27FC236}">
                <a16:creationId xmlns:a16="http://schemas.microsoft.com/office/drawing/2014/main" id="{3EA9A084-2274-3CBC-22E4-89C2162D1E3D}"/>
              </a:ext>
            </a:extLst>
          </p:cNvPr>
          <p:cNvSpPr txBox="1">
            <a:spLocks noChangeArrowheads="1"/>
          </p:cNvSpPr>
          <p:nvPr/>
        </p:nvSpPr>
        <p:spPr bwMode="auto">
          <a:xfrm>
            <a:off x="2741613" y="5210175"/>
            <a:ext cx="5497715" cy="523220"/>
          </a:xfrm>
          <a:prstGeom prst="rect">
            <a:avLst/>
          </a:prstGeom>
          <a:noFill/>
          <a:ln w="38100">
            <a:solidFill>
              <a:srgbClr val="3399FF"/>
            </a:solidFill>
            <a:miter lim="800000"/>
            <a:headEnd/>
            <a:tailEnd/>
          </a:ln>
        </p:spPr>
        <p:txBody>
          <a:bodyPr wrap="square">
            <a:spAutoFit/>
          </a:bodyPr>
          <a:lstStyle/>
          <a:p>
            <a:pPr algn="l"/>
            <a:r>
              <a:rPr lang="en-US" sz="2800" b="0" dirty="0">
                <a:solidFill>
                  <a:srgbClr val="FFFF00"/>
                </a:solidFill>
                <a:latin typeface="Arial" pitchFamily="34" charset="0"/>
                <a:cs typeface="Arial" pitchFamily="34" charset="0"/>
              </a:rPr>
              <a:t>Bottleneck means no parallelism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14"/>
          <p:cNvSpPr>
            <a:spLocks noGrp="1" noChangeArrowheads="1"/>
          </p:cNvSpPr>
          <p:nvPr>
            <p:ph type="title"/>
          </p:nvPr>
        </p:nvSpPr>
        <p:spPr>
          <a:xfrm>
            <a:off x="738188" y="587375"/>
            <a:ext cx="7772400" cy="1143000"/>
          </a:xfrm>
        </p:spPr>
        <p:txBody>
          <a:bodyPr/>
          <a:lstStyle/>
          <a:p>
            <a:r>
              <a:rPr lang="en-US" dirty="0"/>
              <a:t>Basic Spin-Lock</a:t>
            </a:r>
          </a:p>
        </p:txBody>
      </p:sp>
      <p:sp>
        <p:nvSpPr>
          <p:cNvPr id="11266" name="Footer Placeholder 3"/>
          <p:cNvSpPr>
            <a:spLocks noGrp="1"/>
          </p:cNvSpPr>
          <p:nvPr>
            <p:ph type="ftr" sz="quarter" idx="10"/>
          </p:nvPr>
        </p:nvSpPr>
        <p:spPr>
          <a:noFill/>
        </p:spPr>
        <p:txBody>
          <a:bodyPr/>
          <a:lstStyle/>
          <a:p>
            <a:r>
              <a:rPr lang="en-US" dirty="0"/>
              <a:t>Art of Multiprocessor Programming</a:t>
            </a:r>
          </a:p>
        </p:txBody>
      </p:sp>
      <p:sp>
        <p:nvSpPr>
          <p:cNvPr id="11267" name="Slide Number Placeholder 4"/>
          <p:cNvSpPr>
            <a:spLocks noGrp="1"/>
          </p:cNvSpPr>
          <p:nvPr>
            <p:ph type="sldNum" sz="quarter" idx="11"/>
          </p:nvPr>
        </p:nvSpPr>
        <p:spPr>
          <a:noFill/>
        </p:spPr>
        <p:txBody>
          <a:bodyPr/>
          <a:lstStyle/>
          <a:p>
            <a:fld id="{D7406B60-1712-4B8F-BBAE-9D218C7B2D00}" type="slidenum">
              <a:rPr lang="x-none" smtClean="0">
                <a:cs typeface="Arial" pitchFamily="34" charset="0"/>
              </a:rPr>
              <a:pPr/>
              <a:t>10</a:t>
            </a:fld>
            <a:endParaRPr lang="en-US" dirty="0">
              <a:cs typeface="Arial" pitchFamily="34" charset="0"/>
            </a:endParaRPr>
          </a:p>
        </p:txBody>
      </p:sp>
      <p:grpSp>
        <p:nvGrpSpPr>
          <p:cNvPr id="11269" name="Group 3"/>
          <p:cNvGrpSpPr>
            <a:grpSpLocks/>
          </p:cNvGrpSpPr>
          <p:nvPr/>
        </p:nvGrpSpPr>
        <p:grpSpPr bwMode="auto">
          <a:xfrm flipH="1">
            <a:off x="5891213" y="3640138"/>
            <a:ext cx="725487" cy="765175"/>
            <a:chOff x="1008" y="2720"/>
            <a:chExt cx="856" cy="808"/>
          </a:xfrm>
          <a:effectLst>
            <a:glow rad="101600">
              <a:schemeClr val="accent3">
                <a:satMod val="175000"/>
                <a:alpha val="40000"/>
              </a:schemeClr>
            </a:glow>
          </a:effectLst>
        </p:grpSpPr>
        <p:sp>
          <p:nvSpPr>
            <p:cNvPr id="11361" name="Rectangle 4"/>
            <p:cNvSpPr>
              <a:spLocks noChangeArrowheads="1"/>
            </p:cNvSpPr>
            <p:nvPr/>
          </p:nvSpPr>
          <p:spPr bwMode="auto">
            <a:xfrm>
              <a:off x="1032" y="3304"/>
              <a:ext cx="488" cy="160"/>
            </a:xfrm>
            <a:prstGeom prst="rect">
              <a:avLst/>
            </a:prstGeom>
            <a:solidFill>
              <a:srgbClr val="0099FF"/>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362"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3" name="Freeform 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4" name="Freeform 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5"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66"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67"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8" name="Freeform 1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9" name="Freeform 1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097741" name="Rectangle 13"/>
          <p:cNvSpPr>
            <a:spLocks noChangeArrowheads="1"/>
          </p:cNvSpPr>
          <p:nvPr/>
        </p:nvSpPr>
        <p:spPr bwMode="auto">
          <a:xfrm>
            <a:off x="4467225" y="3478213"/>
            <a:ext cx="665163" cy="874712"/>
          </a:xfrm>
          <a:prstGeom prst="rect">
            <a:avLst/>
          </a:prstGeom>
          <a:solidFill>
            <a:srgbClr val="FFFF00"/>
          </a:solidFill>
          <a:ln w="28575">
            <a:solidFill>
              <a:schemeClr val="tx1"/>
            </a:solidFill>
            <a:miter lim="800000"/>
            <a:headEnd/>
            <a:tailEnd/>
          </a:ln>
          <a:effectLst>
            <a:glow rad="101600">
              <a:schemeClr val="accent3">
                <a:satMod val="175000"/>
                <a:alpha val="40000"/>
              </a:schemeClr>
            </a:glow>
          </a:effectLst>
        </p:spPr>
        <p:txBody>
          <a:bodyPr wrap="none" anchor="ctr"/>
          <a:lstStyle/>
          <a:p>
            <a:pPr algn="ctr" eaLnBrk="1" hangingPunct="1">
              <a:defRPr/>
            </a:pPr>
            <a:endParaRPr lang="en-US" sz="2400" dirty="0">
              <a:solidFill>
                <a:schemeClr val="tx2"/>
              </a:solidFill>
              <a:latin typeface="Times New Roman" pitchFamily="18" charset="0"/>
            </a:endParaRPr>
          </a:p>
        </p:txBody>
      </p:sp>
      <p:sp>
        <p:nvSpPr>
          <p:cNvPr id="11272" name="Line 15"/>
          <p:cNvSpPr>
            <a:spLocks noChangeShapeType="1"/>
          </p:cNvSpPr>
          <p:nvPr/>
        </p:nvSpPr>
        <p:spPr bwMode="auto">
          <a:xfrm>
            <a:off x="2424113" y="3305175"/>
            <a:ext cx="489433" cy="202760"/>
          </a:xfrm>
          <a:prstGeom prst="line">
            <a:avLst/>
          </a:prstGeom>
          <a:noFill/>
          <a:ln w="38100">
            <a:solidFill>
              <a:schemeClr val="bg1"/>
            </a:solidFill>
            <a:round/>
            <a:headEnd/>
            <a:tailEnd type="triangle" w="med" len="med"/>
          </a:ln>
        </p:spPr>
        <p:txBody>
          <a:bodyPr/>
          <a:lstStyle/>
          <a:p>
            <a:endParaRPr lang="en-US" dirty="0">
              <a:latin typeface="Arial" pitchFamily="34" charset="0"/>
            </a:endParaRPr>
          </a:p>
        </p:txBody>
      </p:sp>
      <p:sp>
        <p:nvSpPr>
          <p:cNvPr id="11273" name="Line 16"/>
          <p:cNvSpPr>
            <a:spLocks noChangeShapeType="1"/>
          </p:cNvSpPr>
          <p:nvPr/>
        </p:nvSpPr>
        <p:spPr bwMode="auto">
          <a:xfrm flipV="1">
            <a:off x="2368550" y="4652963"/>
            <a:ext cx="636588" cy="333375"/>
          </a:xfrm>
          <a:prstGeom prst="line">
            <a:avLst/>
          </a:prstGeom>
          <a:noFill/>
          <a:ln w="38100">
            <a:solidFill>
              <a:schemeClr val="bg1"/>
            </a:solidFill>
            <a:round/>
            <a:headEnd/>
            <a:tailEnd type="triangle" w="med" len="med"/>
          </a:ln>
        </p:spPr>
        <p:txBody>
          <a:bodyPr/>
          <a:lstStyle/>
          <a:p>
            <a:endParaRPr lang="en-US" dirty="0">
              <a:latin typeface="Arial" pitchFamily="34" charset="0"/>
            </a:endParaRPr>
          </a:p>
        </p:txBody>
      </p:sp>
      <p:sp>
        <p:nvSpPr>
          <p:cNvPr id="11274" name="Rectangle 17"/>
          <p:cNvSpPr>
            <a:spLocks noChangeArrowheads="1"/>
          </p:cNvSpPr>
          <p:nvPr/>
        </p:nvSpPr>
        <p:spPr bwMode="auto">
          <a:xfrm>
            <a:off x="3763963" y="3627438"/>
            <a:ext cx="419100" cy="558800"/>
          </a:xfrm>
          <a:prstGeom prst="rect">
            <a:avLst/>
          </a:prstGeom>
          <a:solidFill>
            <a:schemeClr val="bg1"/>
          </a:solidFill>
          <a:ln w="12700">
            <a:noFill/>
            <a:miter lim="800000"/>
            <a:headEnd/>
            <a:tailEnd/>
          </a:ln>
        </p:spPr>
        <p:txBody>
          <a:bodyPr wrap="none" anchor="ctr"/>
          <a:lstStyle/>
          <a:p>
            <a:endParaRPr lang="en-US" dirty="0">
              <a:latin typeface="Arial" pitchFamily="34" charset="0"/>
            </a:endParaRPr>
          </a:p>
        </p:txBody>
      </p:sp>
      <p:sp>
        <p:nvSpPr>
          <p:cNvPr id="11275" name="Rectangle 18"/>
          <p:cNvSpPr>
            <a:spLocks noChangeArrowheads="1"/>
          </p:cNvSpPr>
          <p:nvPr/>
        </p:nvSpPr>
        <p:spPr bwMode="auto">
          <a:xfrm>
            <a:off x="4602163" y="3646488"/>
            <a:ext cx="368300" cy="685800"/>
          </a:xfrm>
          <a:prstGeom prst="rect">
            <a:avLst/>
          </a:prstGeom>
          <a:noFill/>
          <a:ln w="12700">
            <a:noFill/>
            <a:miter lim="800000"/>
            <a:headEnd/>
            <a:tailEnd/>
          </a:ln>
        </p:spPr>
        <p:txBody>
          <a:bodyPr wrap="none" anchor="ctr"/>
          <a:lstStyle/>
          <a:p>
            <a:endParaRPr lang="en-US" dirty="0">
              <a:latin typeface="Arial" pitchFamily="34" charset="0"/>
            </a:endParaRPr>
          </a:p>
        </p:txBody>
      </p:sp>
      <p:sp>
        <p:nvSpPr>
          <p:cNvPr id="11276" name="Rectangle 19"/>
          <p:cNvSpPr>
            <a:spLocks noChangeArrowheads="1"/>
          </p:cNvSpPr>
          <p:nvPr/>
        </p:nvSpPr>
        <p:spPr bwMode="auto">
          <a:xfrm>
            <a:off x="4549775" y="3746500"/>
            <a:ext cx="498475" cy="336550"/>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dirty="0">
                <a:solidFill>
                  <a:schemeClr val="tx2"/>
                </a:solidFill>
                <a:latin typeface="Arial" pitchFamily="34" charset="0"/>
              </a:rPr>
              <a:t>CS</a:t>
            </a:r>
          </a:p>
        </p:txBody>
      </p:sp>
      <p:sp>
        <p:nvSpPr>
          <p:cNvPr id="11279" name="Line 58"/>
          <p:cNvSpPr>
            <a:spLocks noChangeShapeType="1"/>
          </p:cNvSpPr>
          <p:nvPr/>
        </p:nvSpPr>
        <p:spPr bwMode="auto">
          <a:xfrm>
            <a:off x="2373313" y="3889375"/>
            <a:ext cx="1195208" cy="38100"/>
          </a:xfrm>
          <a:prstGeom prst="line">
            <a:avLst/>
          </a:prstGeom>
          <a:noFill/>
          <a:ln w="38100">
            <a:solidFill>
              <a:srgbClr val="66CCFF"/>
            </a:solidFill>
            <a:round/>
            <a:headEnd/>
            <a:tailEnd type="triangle" w="med" len="med"/>
          </a:ln>
        </p:spPr>
        <p:txBody>
          <a:bodyPr/>
          <a:lstStyle/>
          <a:p>
            <a:endParaRPr lang="en-US" dirty="0">
              <a:latin typeface="Arial" pitchFamily="34" charset="0"/>
            </a:endParaRPr>
          </a:p>
        </p:txBody>
      </p:sp>
      <p:sp>
        <p:nvSpPr>
          <p:cNvPr id="11280" name="Line 59"/>
          <p:cNvSpPr>
            <a:spLocks noChangeShapeType="1"/>
          </p:cNvSpPr>
          <p:nvPr/>
        </p:nvSpPr>
        <p:spPr bwMode="auto">
          <a:xfrm>
            <a:off x="5230813" y="3902075"/>
            <a:ext cx="596900" cy="1588"/>
          </a:xfrm>
          <a:prstGeom prst="line">
            <a:avLst/>
          </a:prstGeom>
          <a:noFill/>
          <a:ln w="38100">
            <a:solidFill>
              <a:srgbClr val="66CCFF"/>
            </a:solidFill>
            <a:round/>
            <a:headEnd/>
            <a:tailEnd type="triangle" w="med" len="med"/>
          </a:ln>
        </p:spPr>
        <p:txBody>
          <a:bodyPr/>
          <a:lstStyle/>
          <a:p>
            <a:endParaRPr lang="en-US" dirty="0">
              <a:latin typeface="Arial" pitchFamily="34" charset="0"/>
            </a:endParaRPr>
          </a:p>
        </p:txBody>
      </p:sp>
      <p:sp>
        <p:nvSpPr>
          <p:cNvPr id="11281" name="Rectangle 60"/>
          <p:cNvSpPr>
            <a:spLocks noChangeArrowheads="1"/>
          </p:cNvSpPr>
          <p:nvPr/>
        </p:nvSpPr>
        <p:spPr bwMode="auto">
          <a:xfrm>
            <a:off x="5845175" y="4457700"/>
            <a:ext cx="1529267" cy="588366"/>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dirty="0">
                <a:solidFill>
                  <a:srgbClr val="FFFF00"/>
                </a:solidFill>
                <a:latin typeface="Arial" pitchFamily="34" charset="0"/>
              </a:rPr>
              <a:t>Resets lock </a:t>
            </a:r>
          </a:p>
          <a:p>
            <a:pPr algn="l" rtl="1">
              <a:lnSpc>
                <a:spcPct val="90000"/>
              </a:lnSpc>
            </a:pPr>
            <a:r>
              <a:rPr lang="en-US" sz="1800" dirty="0">
                <a:solidFill>
                  <a:srgbClr val="FFFF00"/>
                </a:solidFill>
                <a:latin typeface="Arial" pitchFamily="34" charset="0"/>
              </a:rPr>
              <a:t>upon exit</a:t>
            </a:r>
          </a:p>
        </p:txBody>
      </p:sp>
      <p:sp>
        <p:nvSpPr>
          <p:cNvPr id="11282" name="Rectangle 61"/>
          <p:cNvSpPr>
            <a:spLocks noChangeArrowheads="1"/>
          </p:cNvSpPr>
          <p:nvPr/>
        </p:nvSpPr>
        <p:spPr bwMode="auto">
          <a:xfrm>
            <a:off x="3648075" y="4489450"/>
            <a:ext cx="721353" cy="588366"/>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dirty="0">
                <a:solidFill>
                  <a:srgbClr val="FFFF00"/>
                </a:solidFill>
                <a:latin typeface="Arial" pitchFamily="34" charset="0"/>
              </a:rPr>
              <a:t>spin </a:t>
            </a:r>
          </a:p>
          <a:p>
            <a:pPr algn="l" rtl="1">
              <a:lnSpc>
                <a:spcPct val="90000"/>
              </a:lnSpc>
            </a:pPr>
            <a:r>
              <a:rPr lang="en-US" sz="1800" dirty="0">
                <a:solidFill>
                  <a:srgbClr val="FFFF00"/>
                </a:solidFill>
                <a:latin typeface="Arial" pitchFamily="34" charset="0"/>
              </a:rPr>
              <a:t>lock</a:t>
            </a:r>
          </a:p>
        </p:txBody>
      </p:sp>
      <p:sp>
        <p:nvSpPr>
          <p:cNvPr id="11283" name="Rectangle 62"/>
          <p:cNvSpPr>
            <a:spLocks noChangeArrowheads="1"/>
          </p:cNvSpPr>
          <p:nvPr/>
        </p:nvSpPr>
        <p:spPr bwMode="auto">
          <a:xfrm>
            <a:off x="4410075" y="4484688"/>
            <a:ext cx="1828800" cy="584200"/>
          </a:xfrm>
          <a:prstGeom prst="rect">
            <a:avLst/>
          </a:prstGeom>
          <a:noFill/>
          <a:ln w="12700">
            <a:noFill/>
            <a:miter lim="800000"/>
            <a:headEnd/>
            <a:tailEnd/>
          </a:ln>
        </p:spPr>
        <p:txBody>
          <a:bodyPr lIns="90488" tIns="44450" rIns="90488" bIns="44450">
            <a:spAutoFit/>
          </a:bodyPr>
          <a:lstStyle/>
          <a:p>
            <a:pPr algn="l" rtl="1">
              <a:lnSpc>
                <a:spcPct val="90000"/>
              </a:lnSpc>
            </a:pPr>
            <a:r>
              <a:rPr lang="en-US" sz="1800" dirty="0">
                <a:solidFill>
                  <a:srgbClr val="FFFF00"/>
                </a:solidFill>
                <a:latin typeface="Arial" pitchFamily="34" charset="0"/>
              </a:rPr>
              <a:t>critical </a:t>
            </a:r>
          </a:p>
          <a:p>
            <a:pPr algn="l" rtl="1">
              <a:lnSpc>
                <a:spcPct val="90000"/>
              </a:lnSpc>
            </a:pPr>
            <a:r>
              <a:rPr lang="en-US" sz="1800" dirty="0">
                <a:solidFill>
                  <a:srgbClr val="FFFF00"/>
                </a:solidFill>
                <a:latin typeface="Arial" pitchFamily="34" charset="0"/>
              </a:rPr>
              <a:t>section</a:t>
            </a:r>
          </a:p>
        </p:txBody>
      </p:sp>
      <p:grpSp>
        <p:nvGrpSpPr>
          <p:cNvPr id="11284" name="Group 63"/>
          <p:cNvGrpSpPr>
            <a:grpSpLocks/>
          </p:cNvGrpSpPr>
          <p:nvPr/>
        </p:nvGrpSpPr>
        <p:grpSpPr bwMode="auto">
          <a:xfrm>
            <a:off x="1724025" y="3594100"/>
            <a:ext cx="414338" cy="1328738"/>
            <a:chOff x="616" y="1914"/>
            <a:chExt cx="261" cy="837"/>
          </a:xfrm>
        </p:grpSpPr>
        <p:sp>
          <p:nvSpPr>
            <p:cNvPr id="11322" name="Rectangle 64"/>
            <p:cNvSpPr>
              <a:spLocks noChangeArrowheads="1"/>
            </p:cNvSpPr>
            <p:nvPr/>
          </p:nvSpPr>
          <p:spPr bwMode="auto">
            <a:xfrm>
              <a:off x="616" y="1914"/>
              <a:ext cx="261" cy="62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6600" b="0" dirty="0">
                  <a:solidFill>
                    <a:schemeClr val="tx2"/>
                  </a:solidFill>
                  <a:latin typeface="Arial" pitchFamily="34" charset="0"/>
                </a:rPr>
                <a:t>.</a:t>
              </a:r>
            </a:p>
          </p:txBody>
        </p:sp>
        <p:sp>
          <p:nvSpPr>
            <p:cNvPr id="11323" name="Rectangle 65"/>
            <p:cNvSpPr>
              <a:spLocks noChangeArrowheads="1"/>
            </p:cNvSpPr>
            <p:nvPr/>
          </p:nvSpPr>
          <p:spPr bwMode="auto">
            <a:xfrm>
              <a:off x="616" y="2019"/>
              <a:ext cx="261" cy="62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6600" b="0" dirty="0">
                  <a:solidFill>
                    <a:schemeClr val="tx2"/>
                  </a:solidFill>
                  <a:latin typeface="Arial" pitchFamily="34" charset="0"/>
                </a:rPr>
                <a:t>.</a:t>
              </a:r>
            </a:p>
          </p:txBody>
        </p:sp>
        <p:sp>
          <p:nvSpPr>
            <p:cNvPr id="11324" name="Rectangle 66"/>
            <p:cNvSpPr>
              <a:spLocks noChangeArrowheads="1"/>
            </p:cNvSpPr>
            <p:nvPr/>
          </p:nvSpPr>
          <p:spPr bwMode="auto">
            <a:xfrm>
              <a:off x="616" y="2124"/>
              <a:ext cx="261" cy="62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6600" b="0" dirty="0">
                  <a:solidFill>
                    <a:schemeClr val="tx2"/>
                  </a:solidFill>
                  <a:latin typeface="Arial" pitchFamily="34" charset="0"/>
                </a:rPr>
                <a:t>.</a:t>
              </a:r>
            </a:p>
          </p:txBody>
        </p:sp>
      </p:grpSp>
      <p:grpSp>
        <p:nvGrpSpPr>
          <p:cNvPr id="11285" name="Group 67"/>
          <p:cNvGrpSpPr>
            <a:grpSpLocks/>
          </p:cNvGrpSpPr>
          <p:nvPr/>
        </p:nvGrpSpPr>
        <p:grpSpPr bwMode="auto">
          <a:xfrm flipH="1">
            <a:off x="1524000" y="2519363"/>
            <a:ext cx="725488" cy="765175"/>
            <a:chOff x="1008" y="2720"/>
            <a:chExt cx="856" cy="808"/>
          </a:xfrm>
          <a:effectLst>
            <a:glow rad="101600">
              <a:schemeClr val="accent3">
                <a:satMod val="175000"/>
                <a:alpha val="40000"/>
              </a:schemeClr>
            </a:glow>
          </a:effectLst>
        </p:grpSpPr>
        <p:sp>
          <p:nvSpPr>
            <p:cNvPr id="11313" name="Rectangle 68"/>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314" name="Freeform 6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5" name="Freeform 7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6" name="Freeform 7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7" name="Freeform 7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1318" name="Freeform 7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1319" name="Freeform 7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20" name="Freeform 7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21" name="Freeform 7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286" name="Group 77"/>
          <p:cNvGrpSpPr>
            <a:grpSpLocks/>
          </p:cNvGrpSpPr>
          <p:nvPr/>
        </p:nvGrpSpPr>
        <p:grpSpPr bwMode="auto">
          <a:xfrm flipH="1">
            <a:off x="1465263" y="3432175"/>
            <a:ext cx="725487" cy="765175"/>
            <a:chOff x="1008" y="2720"/>
            <a:chExt cx="856" cy="808"/>
          </a:xfrm>
          <a:effectLst>
            <a:glow rad="101600">
              <a:schemeClr val="accent3">
                <a:satMod val="175000"/>
                <a:alpha val="40000"/>
              </a:schemeClr>
            </a:glow>
          </a:effectLst>
        </p:grpSpPr>
        <p:sp>
          <p:nvSpPr>
            <p:cNvPr id="11304" name="Rectangle 78"/>
            <p:cNvSpPr>
              <a:spLocks noChangeArrowheads="1"/>
            </p:cNvSpPr>
            <p:nvPr/>
          </p:nvSpPr>
          <p:spPr bwMode="auto">
            <a:xfrm>
              <a:off x="1032" y="3304"/>
              <a:ext cx="488" cy="160"/>
            </a:xfrm>
            <a:prstGeom prst="rect">
              <a:avLst/>
            </a:prstGeom>
            <a:solidFill>
              <a:srgbClr val="0099FF"/>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305" name="Freeform 7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6" name="Freeform 8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7" name="Freeform 8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8" name="Freeform 8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09" name="Freeform 8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10" name="Freeform 8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1" name="Freeform 8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2" name="Freeform 8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287" name="Group 87"/>
          <p:cNvGrpSpPr>
            <a:grpSpLocks/>
          </p:cNvGrpSpPr>
          <p:nvPr/>
        </p:nvGrpSpPr>
        <p:grpSpPr bwMode="auto">
          <a:xfrm flipH="1">
            <a:off x="1546225" y="4964113"/>
            <a:ext cx="725488" cy="765175"/>
            <a:chOff x="1008" y="2720"/>
            <a:chExt cx="856" cy="808"/>
          </a:xfrm>
          <a:effectLst>
            <a:glow rad="101600">
              <a:schemeClr val="accent3">
                <a:satMod val="175000"/>
                <a:alpha val="40000"/>
              </a:schemeClr>
            </a:glow>
          </a:effectLst>
        </p:grpSpPr>
        <p:sp>
          <p:nvSpPr>
            <p:cNvPr id="11295" name="Rectangle 88"/>
            <p:cNvSpPr>
              <a:spLocks noChangeArrowheads="1"/>
            </p:cNvSpPr>
            <p:nvPr/>
          </p:nvSpPr>
          <p:spPr bwMode="auto">
            <a:xfrm>
              <a:off x="1032" y="3304"/>
              <a:ext cx="488" cy="160"/>
            </a:xfrm>
            <a:prstGeom prst="rect">
              <a:avLst/>
            </a:prstGeom>
            <a:solidFill>
              <a:srgbClr val="00FF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296" name="Freeform 8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97" name="Freeform 9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98" name="Freeform 9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99" name="Freeform 9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FF00"/>
            </a:solidFill>
            <a:ln w="38100">
              <a:solidFill>
                <a:schemeClr val="tx1"/>
              </a:solidFill>
              <a:round/>
              <a:headEnd/>
              <a:tailEnd/>
            </a:ln>
          </p:spPr>
          <p:txBody>
            <a:bodyPr wrap="none" anchor="ctr"/>
            <a:lstStyle/>
            <a:p>
              <a:endParaRPr lang="en-US" dirty="0">
                <a:latin typeface="Arial" pitchFamily="34" charset="0"/>
              </a:endParaRPr>
            </a:p>
          </p:txBody>
        </p:sp>
        <p:sp>
          <p:nvSpPr>
            <p:cNvPr id="11300" name="Freeform 9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FF00"/>
            </a:solidFill>
            <a:ln w="38100">
              <a:solidFill>
                <a:schemeClr val="tx1"/>
              </a:solidFill>
              <a:round/>
              <a:headEnd/>
              <a:tailEnd/>
            </a:ln>
          </p:spPr>
          <p:txBody>
            <a:bodyPr wrap="none" anchor="ctr"/>
            <a:lstStyle/>
            <a:p>
              <a:endParaRPr lang="en-US" dirty="0">
                <a:latin typeface="Arial" pitchFamily="34" charset="0"/>
              </a:endParaRPr>
            </a:p>
          </p:txBody>
        </p:sp>
        <p:sp>
          <p:nvSpPr>
            <p:cNvPr id="11301" name="Freeform 9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2" name="Freeform 9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3" name="Freeform 9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289" name="Group 98"/>
          <p:cNvGrpSpPr>
            <a:grpSpLocks/>
          </p:cNvGrpSpPr>
          <p:nvPr/>
        </p:nvGrpSpPr>
        <p:grpSpPr bwMode="auto">
          <a:xfrm>
            <a:off x="3648075" y="3444875"/>
            <a:ext cx="611188" cy="871538"/>
            <a:chOff x="4300" y="2246"/>
            <a:chExt cx="400" cy="571"/>
          </a:xfrm>
        </p:grpSpPr>
        <p:sp>
          <p:nvSpPr>
            <p:cNvPr id="11290" name="Oval 99"/>
            <p:cNvSpPr>
              <a:spLocks noChangeArrowheads="1"/>
            </p:cNvSpPr>
            <p:nvPr/>
          </p:nvSpPr>
          <p:spPr bwMode="auto">
            <a:xfrm>
              <a:off x="4300" y="2246"/>
              <a:ext cx="400" cy="414"/>
            </a:xfrm>
            <a:prstGeom prst="ellipse">
              <a:avLst/>
            </a:prstGeom>
            <a:solidFill>
              <a:srgbClr val="00B0F0"/>
            </a:solidFill>
            <a:ln w="12700">
              <a:noFill/>
              <a:round/>
              <a:headEnd/>
              <a:tailEnd/>
            </a:ln>
          </p:spPr>
          <p:txBody>
            <a:bodyPr wrap="none" anchor="ctr"/>
            <a:lstStyle/>
            <a:p>
              <a:endParaRPr lang="en-US" dirty="0">
                <a:latin typeface="Arial" pitchFamily="34" charset="0"/>
              </a:endParaRPr>
            </a:p>
          </p:txBody>
        </p:sp>
        <p:sp>
          <p:nvSpPr>
            <p:cNvPr id="11291" name="Oval 100"/>
            <p:cNvSpPr>
              <a:spLocks noChangeArrowheads="1"/>
            </p:cNvSpPr>
            <p:nvPr/>
          </p:nvSpPr>
          <p:spPr bwMode="auto">
            <a:xfrm>
              <a:off x="4358" y="2302"/>
              <a:ext cx="280" cy="325"/>
            </a:xfrm>
            <a:prstGeom prst="ellipse">
              <a:avLst/>
            </a:prstGeom>
            <a:solidFill>
              <a:schemeClr val="tx1"/>
            </a:solidFill>
            <a:ln w="12700">
              <a:noFill/>
              <a:round/>
              <a:headEnd/>
              <a:tailEnd/>
            </a:ln>
          </p:spPr>
          <p:txBody>
            <a:bodyPr wrap="none" anchor="ctr"/>
            <a:lstStyle/>
            <a:p>
              <a:endParaRPr lang="en-US" dirty="0">
                <a:latin typeface="Arial" pitchFamily="34" charset="0"/>
              </a:endParaRPr>
            </a:p>
          </p:txBody>
        </p:sp>
        <p:sp>
          <p:nvSpPr>
            <p:cNvPr id="11292" name="Oval 101"/>
            <p:cNvSpPr>
              <a:spLocks noChangeArrowheads="1"/>
            </p:cNvSpPr>
            <p:nvPr/>
          </p:nvSpPr>
          <p:spPr bwMode="auto">
            <a:xfrm>
              <a:off x="4303" y="2413"/>
              <a:ext cx="397" cy="404"/>
            </a:xfrm>
            <a:prstGeom prst="ellipse">
              <a:avLst/>
            </a:prstGeom>
            <a:solidFill>
              <a:srgbClr val="00B0F0"/>
            </a:solidFill>
            <a:ln w="12700">
              <a:noFill/>
              <a:round/>
              <a:headEnd/>
              <a:tailEnd/>
            </a:ln>
          </p:spPr>
          <p:txBody>
            <a:bodyPr wrap="none" anchor="ctr"/>
            <a:lstStyle/>
            <a:p>
              <a:endParaRPr lang="en-US" dirty="0">
                <a:latin typeface="Arial" pitchFamily="34" charset="0"/>
              </a:endParaRPr>
            </a:p>
          </p:txBody>
        </p:sp>
        <p:sp>
          <p:nvSpPr>
            <p:cNvPr id="11293" name="Oval 102"/>
            <p:cNvSpPr>
              <a:spLocks noChangeArrowheads="1"/>
            </p:cNvSpPr>
            <p:nvPr/>
          </p:nvSpPr>
          <p:spPr bwMode="auto">
            <a:xfrm>
              <a:off x="4428" y="2496"/>
              <a:ext cx="143" cy="139"/>
            </a:xfrm>
            <a:prstGeom prst="ellipse">
              <a:avLst/>
            </a:prstGeom>
            <a:solidFill>
              <a:schemeClr val="tx1"/>
            </a:solidFill>
            <a:ln w="12700">
              <a:noFill/>
              <a:round/>
              <a:headEnd/>
              <a:tailEnd/>
            </a:ln>
          </p:spPr>
          <p:txBody>
            <a:bodyPr wrap="none" anchor="ctr"/>
            <a:lstStyle/>
            <a:p>
              <a:endParaRPr lang="en-US" dirty="0">
                <a:latin typeface="Arial" pitchFamily="34" charset="0"/>
              </a:endParaRPr>
            </a:p>
          </p:txBody>
        </p:sp>
        <p:sp>
          <p:nvSpPr>
            <p:cNvPr id="11294" name="AutoShape 103"/>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latin typeface="Arial" pitchFamily="34" charset="0"/>
              </a:endParaRPr>
            </a:p>
          </p:txBody>
        </p:sp>
      </p:grpSp>
      <p:pic>
        <p:nvPicPr>
          <p:cNvPr id="2" name="Picture 2" descr="Toy, Toys, Gift, Gifts, Present, Presents, Christmas, X-mas, Birthday, B-day, Spinning Top, Gif - Jitter.Bug.Girl">
            <a:extLst>
              <a:ext uri="{FF2B5EF4-FFF2-40B4-BE49-F238E27FC236}">
                <a16:creationId xmlns:a16="http://schemas.microsoft.com/office/drawing/2014/main" id="{D9605933-87CC-BC5B-016E-69F350EA1C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7668" y="2661761"/>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oy, Toys, Gift, Gifts, Present, Presents, Christmas, X-mas, Birthday, B-day, Spinning Top, Gif - Jitter.Bug.Girl">
            <a:extLst>
              <a:ext uri="{FF2B5EF4-FFF2-40B4-BE49-F238E27FC236}">
                <a16:creationId xmlns:a16="http://schemas.microsoft.com/office/drawing/2014/main" id="{80884569-13AC-40BF-06DE-F18AF06F1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7791" y="4232484"/>
            <a:ext cx="1005987" cy="1124338"/>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13">
            <a:extLst>
              <a:ext uri="{FF2B5EF4-FFF2-40B4-BE49-F238E27FC236}">
                <a16:creationId xmlns:a16="http://schemas.microsoft.com/office/drawing/2014/main" id="{E9AA7A09-099D-FDB0-4EBA-02CE7C551689}"/>
              </a:ext>
            </a:extLst>
          </p:cNvPr>
          <p:cNvSpPr txBox="1">
            <a:spLocks noChangeArrowheads="1"/>
          </p:cNvSpPr>
          <p:nvPr/>
        </p:nvSpPr>
        <p:spPr bwMode="auto">
          <a:xfrm>
            <a:off x="3249038" y="2159001"/>
            <a:ext cx="5077839" cy="523220"/>
          </a:xfrm>
          <a:prstGeom prst="rect">
            <a:avLst/>
          </a:prstGeom>
          <a:noFill/>
          <a:ln w="38100">
            <a:solidFill>
              <a:srgbClr val="FF0000"/>
            </a:solidFill>
            <a:miter lim="800000"/>
            <a:headEnd/>
            <a:tailEnd/>
          </a:ln>
        </p:spPr>
        <p:txBody>
          <a:bodyPr wrap="square">
            <a:spAutoFit/>
          </a:bodyPr>
          <a:lstStyle/>
          <a:p>
            <a:pPr algn="l"/>
            <a:r>
              <a:rPr lang="en-US" sz="2800" b="0" dirty="0">
                <a:solidFill>
                  <a:srgbClr val="FFFF00"/>
                </a:solidFill>
                <a:latin typeface="Arial" pitchFamily="34" charset="0"/>
                <a:cs typeface="Arial" pitchFamily="34" charset="0"/>
              </a:rPr>
              <a:t>Lock suffers from contention</a:t>
            </a:r>
          </a:p>
        </p:txBody>
      </p:sp>
      <p:sp>
        <p:nvSpPr>
          <p:cNvPr id="8" name="Speech Bubble: Rectangle with Corners Rounded 7">
            <a:extLst>
              <a:ext uri="{FF2B5EF4-FFF2-40B4-BE49-F238E27FC236}">
                <a16:creationId xmlns:a16="http://schemas.microsoft.com/office/drawing/2014/main" id="{A049B296-DAF4-46C8-524F-86C346ED5428}"/>
              </a:ext>
            </a:extLst>
          </p:cNvPr>
          <p:cNvSpPr/>
          <p:nvPr/>
        </p:nvSpPr>
        <p:spPr bwMode="auto">
          <a:xfrm>
            <a:off x="275374" y="2454323"/>
            <a:ext cx="896052" cy="442674"/>
          </a:xfrm>
          <a:prstGeom prst="wedgeRoundRectCallout">
            <a:avLst>
              <a:gd name="adj1" fmla="val 72427"/>
              <a:gd name="adj2" fmla="val 15577"/>
              <a:gd name="adj3" fmla="val 16667"/>
            </a:avLst>
          </a:prstGeom>
          <a:noFill/>
          <a:ln w="38100"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mn-lt"/>
              </a:rPr>
              <a:t>Honk!</a:t>
            </a:r>
          </a:p>
        </p:txBody>
      </p:sp>
      <p:sp>
        <p:nvSpPr>
          <p:cNvPr id="9" name="Speech Bubble: Rectangle with Corners Rounded 8">
            <a:extLst>
              <a:ext uri="{FF2B5EF4-FFF2-40B4-BE49-F238E27FC236}">
                <a16:creationId xmlns:a16="http://schemas.microsoft.com/office/drawing/2014/main" id="{611752CA-5A4C-51D0-7251-D0B35A44E7E4}"/>
              </a:ext>
            </a:extLst>
          </p:cNvPr>
          <p:cNvSpPr/>
          <p:nvPr/>
        </p:nvSpPr>
        <p:spPr bwMode="auto">
          <a:xfrm>
            <a:off x="242405" y="5127019"/>
            <a:ext cx="896052" cy="442674"/>
          </a:xfrm>
          <a:prstGeom prst="wedgeRoundRectCallout">
            <a:avLst>
              <a:gd name="adj1" fmla="val 72427"/>
              <a:gd name="adj2" fmla="val 15577"/>
              <a:gd name="adj3" fmla="val 16667"/>
            </a:avLst>
          </a:prstGeom>
          <a:noFill/>
          <a:ln w="38100" cap="flat" cmpd="sng" algn="ctr">
            <a:solidFill>
              <a:schemeClr val="accent1">
                <a:lumMod val="60000"/>
                <a:lumOff val="40000"/>
              </a:schemeClr>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mn-lt"/>
              </a:rPr>
              <a:t>Honk!</a:t>
            </a:r>
          </a:p>
        </p:txBody>
      </p:sp>
      <p:grpSp>
        <p:nvGrpSpPr>
          <p:cNvPr id="11" name="Group 10">
            <a:extLst>
              <a:ext uri="{FF2B5EF4-FFF2-40B4-BE49-F238E27FC236}">
                <a16:creationId xmlns:a16="http://schemas.microsoft.com/office/drawing/2014/main" id="{3B9A052F-AA4B-DC51-89C2-EC03445C8867}"/>
              </a:ext>
            </a:extLst>
          </p:cNvPr>
          <p:cNvGrpSpPr/>
          <p:nvPr/>
        </p:nvGrpSpPr>
        <p:grpSpPr>
          <a:xfrm>
            <a:off x="3765550" y="2992438"/>
            <a:ext cx="490538" cy="700087"/>
            <a:chOff x="3765550" y="2992438"/>
            <a:chExt cx="490538" cy="700087"/>
          </a:xfrm>
        </p:grpSpPr>
        <p:sp>
          <p:nvSpPr>
            <p:cNvPr id="12" name="Freeform 105">
              <a:extLst>
                <a:ext uri="{FF2B5EF4-FFF2-40B4-BE49-F238E27FC236}">
                  <a16:creationId xmlns:a16="http://schemas.microsoft.com/office/drawing/2014/main" id="{ABE65890-FDD4-18B2-B96D-E2B3B6B66823}"/>
                </a:ext>
              </a:extLst>
            </p:cNvPr>
            <p:cNvSpPr>
              <a:spLocks/>
            </p:cNvSpPr>
            <p:nvPr/>
          </p:nvSpPr>
          <p:spPr bwMode="auto">
            <a:xfrm>
              <a:off x="3765550" y="2992438"/>
              <a:ext cx="223838" cy="679450"/>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rgbClr val="F35B1B"/>
              </a:solidFill>
              <a:round/>
              <a:headEnd/>
              <a:tailEnd/>
            </a:ln>
          </p:spPr>
          <p:txBody>
            <a:bodyPr/>
            <a:lstStyle/>
            <a:p>
              <a:endParaRPr lang="en-US" dirty="0">
                <a:latin typeface="Arial" pitchFamily="34" charset="0"/>
              </a:endParaRPr>
            </a:p>
          </p:txBody>
        </p:sp>
        <p:sp>
          <p:nvSpPr>
            <p:cNvPr id="13" name="Freeform 106">
              <a:extLst>
                <a:ext uri="{FF2B5EF4-FFF2-40B4-BE49-F238E27FC236}">
                  <a16:creationId xmlns:a16="http://schemas.microsoft.com/office/drawing/2014/main" id="{DA70FEAF-311C-FC2F-49A3-271DEA200D66}"/>
                </a:ext>
              </a:extLst>
            </p:cNvPr>
            <p:cNvSpPr>
              <a:spLocks/>
            </p:cNvSpPr>
            <p:nvPr/>
          </p:nvSpPr>
          <p:spPr bwMode="auto">
            <a:xfrm>
              <a:off x="3933825" y="3222625"/>
              <a:ext cx="230188" cy="463550"/>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endParaRPr lang="en-US" dirty="0">
                <a:latin typeface="Arial" pitchFamily="34" charset="0"/>
              </a:endParaRPr>
            </a:p>
          </p:txBody>
        </p:sp>
        <p:sp>
          <p:nvSpPr>
            <p:cNvPr id="14" name="Freeform 107">
              <a:extLst>
                <a:ext uri="{FF2B5EF4-FFF2-40B4-BE49-F238E27FC236}">
                  <a16:creationId xmlns:a16="http://schemas.microsoft.com/office/drawing/2014/main" id="{62587BDC-24A2-36C7-935A-E3455E99A7AE}"/>
                </a:ext>
              </a:extLst>
            </p:cNvPr>
            <p:cNvSpPr>
              <a:spLocks/>
            </p:cNvSpPr>
            <p:nvPr/>
          </p:nvSpPr>
          <p:spPr bwMode="auto">
            <a:xfrm>
              <a:off x="3830638" y="3052763"/>
              <a:ext cx="368300" cy="496887"/>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3300"/>
            </a:solidFill>
            <a:ln w="25400" cap="rnd">
              <a:solidFill>
                <a:srgbClr val="FAFD00"/>
              </a:solidFill>
              <a:round/>
              <a:headEnd/>
              <a:tailEnd/>
            </a:ln>
          </p:spPr>
          <p:txBody>
            <a:bodyPr/>
            <a:lstStyle/>
            <a:p>
              <a:endParaRPr lang="en-US" dirty="0">
                <a:latin typeface="Arial" pitchFamily="34" charset="0"/>
              </a:endParaRPr>
            </a:p>
          </p:txBody>
        </p:sp>
        <p:sp>
          <p:nvSpPr>
            <p:cNvPr id="15" name="Freeform 108">
              <a:extLst>
                <a:ext uri="{FF2B5EF4-FFF2-40B4-BE49-F238E27FC236}">
                  <a16:creationId xmlns:a16="http://schemas.microsoft.com/office/drawing/2014/main" id="{1B77CECA-8F4E-EBFC-B77A-82AE8E8C0387}"/>
                </a:ext>
              </a:extLst>
            </p:cNvPr>
            <p:cNvSpPr>
              <a:spLocks/>
            </p:cNvSpPr>
            <p:nvPr/>
          </p:nvSpPr>
          <p:spPr bwMode="auto">
            <a:xfrm>
              <a:off x="3956050" y="3203575"/>
              <a:ext cx="300038" cy="461962"/>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endParaRPr lang="en-US" dirty="0">
                <a:latin typeface="Arial" pitchFamily="34" charset="0"/>
              </a:endParaRPr>
            </a:p>
          </p:txBody>
        </p:sp>
        <p:sp>
          <p:nvSpPr>
            <p:cNvPr id="16" name="Freeform 109">
              <a:extLst>
                <a:ext uri="{FF2B5EF4-FFF2-40B4-BE49-F238E27FC236}">
                  <a16:creationId xmlns:a16="http://schemas.microsoft.com/office/drawing/2014/main" id="{024EA706-B0BF-17D0-B755-62A188D46CAC}"/>
                </a:ext>
              </a:extLst>
            </p:cNvPr>
            <p:cNvSpPr>
              <a:spLocks/>
            </p:cNvSpPr>
            <p:nvPr/>
          </p:nvSpPr>
          <p:spPr bwMode="auto">
            <a:xfrm>
              <a:off x="3787775" y="3127375"/>
              <a:ext cx="269875" cy="565150"/>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3300"/>
            </a:solidFill>
            <a:ln w="25400" cap="rnd">
              <a:solidFill>
                <a:srgbClr val="EF9100"/>
              </a:solidFill>
              <a:round/>
              <a:headEnd/>
              <a:tailEnd/>
            </a:ln>
          </p:spPr>
          <p:txBody>
            <a:bodyPr/>
            <a:lstStyle/>
            <a:p>
              <a:endParaRPr lang="en-US" dirty="0">
                <a:latin typeface="Arial" pitchFamily="34" charset="0"/>
              </a:endParaRPr>
            </a:p>
          </p:txBody>
        </p:sp>
        <p:sp>
          <p:nvSpPr>
            <p:cNvPr id="17" name="Freeform 110">
              <a:extLst>
                <a:ext uri="{FF2B5EF4-FFF2-40B4-BE49-F238E27FC236}">
                  <a16:creationId xmlns:a16="http://schemas.microsoft.com/office/drawing/2014/main" id="{A502F009-6F0E-FDE2-0F14-0BB57B5627AF}"/>
                </a:ext>
              </a:extLst>
            </p:cNvPr>
            <p:cNvSpPr>
              <a:spLocks/>
            </p:cNvSpPr>
            <p:nvPr/>
          </p:nvSpPr>
          <p:spPr bwMode="auto">
            <a:xfrm>
              <a:off x="3910013" y="3059113"/>
              <a:ext cx="177800" cy="612775"/>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CC00"/>
            </a:solidFill>
            <a:ln w="25400" cap="rnd">
              <a:solidFill>
                <a:srgbClr val="FE9B03"/>
              </a:solidFill>
              <a:round/>
              <a:headEnd/>
              <a:tailEnd/>
            </a:ln>
          </p:spPr>
          <p:txBody>
            <a:bodyPr/>
            <a:lstStyle/>
            <a:p>
              <a:endParaRPr lang="en-US" dirty="0">
                <a:latin typeface="Arial" pitchFamily="34" charset="0"/>
              </a:endParaRPr>
            </a:p>
          </p:txBody>
        </p:sp>
        <p:sp>
          <p:nvSpPr>
            <p:cNvPr id="18" name="Freeform 111">
              <a:extLst>
                <a:ext uri="{FF2B5EF4-FFF2-40B4-BE49-F238E27FC236}">
                  <a16:creationId xmlns:a16="http://schemas.microsoft.com/office/drawing/2014/main" id="{638BD9DE-49E1-D027-2E4F-7FA8C9354A06}"/>
                </a:ext>
              </a:extLst>
            </p:cNvPr>
            <p:cNvSpPr>
              <a:spLocks/>
            </p:cNvSpPr>
            <p:nvPr/>
          </p:nvSpPr>
          <p:spPr bwMode="auto">
            <a:xfrm>
              <a:off x="3994150" y="3460750"/>
              <a:ext cx="201613" cy="204787"/>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3300"/>
            </a:solidFill>
            <a:ln w="25400" cap="rnd">
              <a:solidFill>
                <a:srgbClr val="FFCC00"/>
              </a:solidFill>
              <a:round/>
              <a:headEnd/>
              <a:tailEnd/>
            </a:ln>
          </p:spPr>
          <p:txBody>
            <a:bodyPr/>
            <a:lstStyle/>
            <a:p>
              <a:endParaRPr lang="en-US" dirty="0">
                <a:latin typeface="Arial" pitchFamily="34" charset="0"/>
              </a:endParaRPr>
            </a:p>
          </p:txBody>
        </p:sp>
      </p:grpSp>
    </p:spTree>
    <p:extLst>
      <p:ext uri="{BB962C8B-B14F-4D97-AF65-F5344CB8AC3E}">
        <p14:creationId xmlns:p14="http://schemas.microsoft.com/office/powerpoint/2010/main" val="38723352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r>
              <a:rPr lang="en-US" dirty="0"/>
              <a:t>Test-and-Set Lock</a:t>
            </a:r>
          </a:p>
        </p:txBody>
      </p:sp>
      <p:sp>
        <p:nvSpPr>
          <p:cNvPr id="17410" name="Footer Placeholder 3"/>
          <p:cNvSpPr>
            <a:spLocks noGrp="1"/>
          </p:cNvSpPr>
          <p:nvPr>
            <p:ph type="ftr" sz="quarter" idx="10"/>
          </p:nvPr>
        </p:nvSpPr>
        <p:spPr>
          <a:noFill/>
        </p:spPr>
        <p:txBody>
          <a:bodyPr/>
          <a:lstStyle/>
          <a:p>
            <a:r>
              <a:rPr lang="en-US" dirty="0"/>
              <a:t>Art of Multiprocessor Programming</a:t>
            </a:r>
          </a:p>
        </p:txBody>
      </p:sp>
      <p:sp>
        <p:nvSpPr>
          <p:cNvPr id="17411" name="Slide Number Placeholder 4"/>
          <p:cNvSpPr>
            <a:spLocks noGrp="1"/>
          </p:cNvSpPr>
          <p:nvPr>
            <p:ph type="sldNum" sz="quarter" idx="11"/>
          </p:nvPr>
        </p:nvSpPr>
        <p:spPr>
          <a:noFill/>
        </p:spPr>
        <p:txBody>
          <a:bodyPr/>
          <a:lstStyle/>
          <a:p>
            <a:fld id="{1C7DBE92-CC3E-4037-A89C-4F764BCC8FEC}" type="slidenum">
              <a:rPr lang="x-none" smtClean="0">
                <a:cs typeface="Arial" pitchFamily="34" charset="0"/>
              </a:rPr>
              <a:pPr/>
              <a:t>11</a:t>
            </a:fld>
            <a:endParaRPr lang="en-US" dirty="0">
              <a:cs typeface="Arial" pitchFamily="34" charset="0"/>
            </a:endParaRPr>
          </a:p>
        </p:txBody>
      </p:sp>
      <p:sp>
        <p:nvSpPr>
          <p:cNvPr id="2" name="TextBox 1">
            <a:extLst>
              <a:ext uri="{FF2B5EF4-FFF2-40B4-BE49-F238E27FC236}">
                <a16:creationId xmlns:a16="http://schemas.microsoft.com/office/drawing/2014/main" id="{92B80F41-4C33-99B8-D239-D214FA2E87D6}"/>
              </a:ext>
            </a:extLst>
          </p:cNvPr>
          <p:cNvSpPr txBox="1"/>
          <p:nvPr/>
        </p:nvSpPr>
        <p:spPr bwMode="auto">
          <a:xfrm>
            <a:off x="997193" y="1841721"/>
            <a:ext cx="238398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Boolean state</a:t>
            </a:r>
          </a:p>
        </p:txBody>
      </p:sp>
      <p:sp>
        <p:nvSpPr>
          <p:cNvPr id="3" name="TextBox 2">
            <a:extLst>
              <a:ext uri="{FF2B5EF4-FFF2-40B4-BE49-F238E27FC236}">
                <a16:creationId xmlns:a16="http://schemas.microsoft.com/office/drawing/2014/main" id="{7A4A9BBA-9297-9A81-9551-A17D3D9D1D94}"/>
              </a:ext>
            </a:extLst>
          </p:cNvPr>
          <p:cNvSpPr txBox="1"/>
          <p:nvPr/>
        </p:nvSpPr>
        <p:spPr bwMode="auto">
          <a:xfrm>
            <a:off x="997193" y="2495944"/>
            <a:ext cx="412722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Lock: Test-and-set (TAS)</a:t>
            </a:r>
          </a:p>
        </p:txBody>
      </p:sp>
      <p:sp>
        <p:nvSpPr>
          <p:cNvPr id="4" name="TextBox 3">
            <a:extLst>
              <a:ext uri="{FF2B5EF4-FFF2-40B4-BE49-F238E27FC236}">
                <a16:creationId xmlns:a16="http://schemas.microsoft.com/office/drawing/2014/main" id="{8113A094-3EE0-BD45-D4F6-4E6303DDD7DF}"/>
              </a:ext>
            </a:extLst>
          </p:cNvPr>
          <p:cNvSpPr txBox="1"/>
          <p:nvPr/>
        </p:nvSpPr>
        <p:spPr bwMode="auto">
          <a:xfrm>
            <a:off x="1768397" y="3150167"/>
            <a:ext cx="472276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Swap </a:t>
            </a:r>
            <a:r>
              <a:rPr lang="en-US" sz="2800" b="0" i="1" dirty="0">
                <a:solidFill>
                  <a:srgbClr val="FFFF00"/>
                </a:solidFill>
              </a:rPr>
              <a:t>true</a:t>
            </a:r>
            <a:r>
              <a:rPr lang="en-US" sz="2800" b="0" dirty="0">
                <a:solidFill>
                  <a:srgbClr val="FFFF00"/>
                </a:solidFill>
              </a:rPr>
              <a:t> with current value</a:t>
            </a:r>
          </a:p>
        </p:txBody>
      </p:sp>
      <p:sp>
        <p:nvSpPr>
          <p:cNvPr id="5" name="TextBox 4">
            <a:extLst>
              <a:ext uri="{FF2B5EF4-FFF2-40B4-BE49-F238E27FC236}">
                <a16:creationId xmlns:a16="http://schemas.microsoft.com/office/drawing/2014/main" id="{A81AE2A5-D05D-FF79-A2AF-49717281EB0D}"/>
              </a:ext>
            </a:extLst>
          </p:cNvPr>
          <p:cNvSpPr txBox="1"/>
          <p:nvPr/>
        </p:nvSpPr>
        <p:spPr bwMode="auto">
          <a:xfrm>
            <a:off x="1768397" y="3804390"/>
            <a:ext cx="322556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Returns prior value</a:t>
            </a:r>
          </a:p>
        </p:txBody>
      </p:sp>
      <p:sp>
        <p:nvSpPr>
          <p:cNvPr id="6" name="TextBox 5">
            <a:extLst>
              <a:ext uri="{FF2B5EF4-FFF2-40B4-BE49-F238E27FC236}">
                <a16:creationId xmlns:a16="http://schemas.microsoft.com/office/drawing/2014/main" id="{2115F91C-03B1-FCFB-4FF3-B4D342A029A4}"/>
              </a:ext>
            </a:extLst>
          </p:cNvPr>
          <p:cNvSpPr txBox="1"/>
          <p:nvPr/>
        </p:nvSpPr>
        <p:spPr bwMode="auto">
          <a:xfrm>
            <a:off x="997193" y="4458613"/>
            <a:ext cx="3102131"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Unlock: write </a:t>
            </a:r>
            <a:r>
              <a:rPr lang="en-US" sz="2800" b="0" i="1" dirty="0">
                <a:solidFill>
                  <a:srgbClr val="FFFF00"/>
                </a:solidFill>
              </a:rPr>
              <a:t>false</a:t>
            </a:r>
          </a:p>
        </p:txBody>
      </p:sp>
      <p:sp>
        <p:nvSpPr>
          <p:cNvPr id="7" name="TextBox 6">
            <a:extLst>
              <a:ext uri="{FF2B5EF4-FFF2-40B4-BE49-F238E27FC236}">
                <a16:creationId xmlns:a16="http://schemas.microsoft.com/office/drawing/2014/main" id="{FF088958-0F9A-CADA-86EF-F14BFA641353}"/>
              </a:ext>
            </a:extLst>
          </p:cNvPr>
          <p:cNvSpPr txBox="1"/>
          <p:nvPr/>
        </p:nvSpPr>
        <p:spPr bwMode="auto">
          <a:xfrm>
            <a:off x="997193" y="5112838"/>
            <a:ext cx="585185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TAS sometimes called “getAndSet”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3"/>
          <p:cNvSpPr>
            <a:spLocks noGrp="1" noChangeArrowheads="1"/>
          </p:cNvSpPr>
          <p:nvPr>
            <p:ph type="title"/>
          </p:nvPr>
        </p:nvSpPr>
        <p:spPr/>
        <p:txBody>
          <a:bodyPr/>
          <a:lstStyle/>
          <a:p>
            <a:r>
              <a:rPr lang="en-US" dirty="0"/>
              <a:t>Review: Test-and-Set</a:t>
            </a:r>
          </a:p>
        </p:txBody>
      </p:sp>
      <p:sp>
        <p:nvSpPr>
          <p:cNvPr id="18434" name="Footer Placeholder 3"/>
          <p:cNvSpPr>
            <a:spLocks noGrp="1"/>
          </p:cNvSpPr>
          <p:nvPr>
            <p:ph type="ftr" sz="quarter" idx="10"/>
          </p:nvPr>
        </p:nvSpPr>
        <p:spPr>
          <a:noFill/>
        </p:spPr>
        <p:txBody>
          <a:bodyPr/>
          <a:lstStyle/>
          <a:p>
            <a:r>
              <a:rPr lang="en-US" dirty="0"/>
              <a:t>Art of Multiprocessor Programming</a:t>
            </a:r>
          </a:p>
        </p:txBody>
      </p:sp>
      <p:sp>
        <p:nvSpPr>
          <p:cNvPr id="18435" name="Slide Number Placeholder 4"/>
          <p:cNvSpPr>
            <a:spLocks noGrp="1"/>
          </p:cNvSpPr>
          <p:nvPr>
            <p:ph type="sldNum" sz="quarter" idx="11"/>
          </p:nvPr>
        </p:nvSpPr>
        <p:spPr>
          <a:noFill/>
        </p:spPr>
        <p:txBody>
          <a:bodyPr/>
          <a:lstStyle/>
          <a:p>
            <a:fld id="{1E1EEDED-698F-41DF-93A1-A93027B1BAA7}" type="slidenum">
              <a:rPr lang="x-none" smtClean="0">
                <a:cs typeface="Arial" pitchFamily="34" charset="0"/>
              </a:rPr>
              <a:pPr/>
              <a:t>12</a:t>
            </a:fld>
            <a:endParaRPr lang="en-US" dirty="0">
              <a:cs typeface="Arial" pitchFamily="34" charset="0"/>
            </a:endParaRPr>
          </a:p>
        </p:txBody>
      </p:sp>
      <p:sp>
        <p:nvSpPr>
          <p:cNvPr id="18437" name="Rectangle 4"/>
          <p:cNvSpPr>
            <a:spLocks noChangeArrowheads="1"/>
          </p:cNvSpPr>
          <p:nvPr/>
        </p:nvSpPr>
        <p:spPr bwMode="auto">
          <a:xfrm>
            <a:off x="947738" y="1981200"/>
            <a:ext cx="7153275" cy="3477875"/>
          </a:xfrm>
          <a:prstGeom prst="rect">
            <a:avLst/>
          </a:prstGeom>
          <a:no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8438" name="Text Box 5"/>
          <p:cNvSpPr txBox="1">
            <a:spLocks noChangeArrowheads="1"/>
          </p:cNvSpPr>
          <p:nvPr/>
        </p:nvSpPr>
        <p:spPr bwMode="auto">
          <a:xfrm>
            <a:off x="8304764" y="6251575"/>
            <a:ext cx="402674" cy="307777"/>
          </a:xfrm>
          <a:prstGeom prst="rect">
            <a:avLst/>
          </a:prstGeom>
          <a:noFill/>
          <a:ln w="9525">
            <a:noFill/>
            <a:miter lim="800000"/>
            <a:headEnd/>
            <a:tailEnd/>
          </a:ln>
        </p:spPr>
        <p:txBody>
          <a:bodyPr wrap="none">
            <a:spAutoFit/>
          </a:bodyPr>
          <a:lstStyle/>
          <a:p>
            <a:r>
              <a:rPr lang="en-US" sz="1400" b="0" dirty="0">
                <a:solidFill>
                  <a:schemeClr val="tx1"/>
                </a:solidFill>
                <a:latin typeface="Arial" pitchFamily="34" charset="0"/>
              </a:rPr>
              <a:t>(5)</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p:txBody>
          <a:bodyPr/>
          <a:lstStyle/>
          <a:p>
            <a:r>
              <a:rPr lang="en-US" dirty="0"/>
              <a:t>Review: Test-and-Set</a:t>
            </a:r>
          </a:p>
        </p:txBody>
      </p:sp>
      <p:sp>
        <p:nvSpPr>
          <p:cNvPr id="19458" name="Footer Placeholder 3"/>
          <p:cNvSpPr>
            <a:spLocks noGrp="1"/>
          </p:cNvSpPr>
          <p:nvPr>
            <p:ph type="ftr" sz="quarter" idx="10"/>
          </p:nvPr>
        </p:nvSpPr>
        <p:spPr>
          <a:noFill/>
        </p:spPr>
        <p:txBody>
          <a:bodyPr/>
          <a:lstStyle/>
          <a:p>
            <a:r>
              <a:rPr lang="en-US" dirty="0"/>
              <a:t>Art of Multiprocessor Programming</a:t>
            </a:r>
          </a:p>
        </p:txBody>
      </p:sp>
      <p:sp>
        <p:nvSpPr>
          <p:cNvPr id="19459" name="Slide Number Placeholder 4"/>
          <p:cNvSpPr>
            <a:spLocks noGrp="1"/>
          </p:cNvSpPr>
          <p:nvPr>
            <p:ph type="sldNum" sz="quarter" idx="11"/>
          </p:nvPr>
        </p:nvSpPr>
        <p:spPr>
          <a:noFill/>
        </p:spPr>
        <p:txBody>
          <a:bodyPr/>
          <a:lstStyle/>
          <a:p>
            <a:fld id="{DC3A2113-4618-46BE-A929-4AE0DD54F54C}" type="slidenum">
              <a:rPr lang="x-none" smtClean="0">
                <a:cs typeface="Arial" pitchFamily="34" charset="0"/>
              </a:rPr>
              <a:pPr/>
              <a:t>13</a:t>
            </a:fld>
            <a:endParaRPr lang="en-US" dirty="0">
              <a:cs typeface="Arial" pitchFamily="34" charset="0"/>
            </a:endParaRPr>
          </a:p>
        </p:txBody>
      </p:sp>
      <p:sp>
        <p:nvSpPr>
          <p:cNvPr id="19462" name="AutoShape 5"/>
          <p:cNvSpPr>
            <a:spLocks noChangeArrowheads="1"/>
          </p:cNvSpPr>
          <p:nvPr/>
        </p:nvSpPr>
        <p:spPr bwMode="auto">
          <a:xfrm>
            <a:off x="893763" y="1890713"/>
            <a:ext cx="5610225" cy="533400"/>
          </a:xfrm>
          <a:prstGeom prst="wedgeRoundRectCallout">
            <a:avLst>
              <a:gd name="adj1" fmla="val 30079"/>
              <a:gd name="adj2" fmla="val 423213"/>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9463" name="Text Box 6"/>
          <p:cNvSpPr txBox="1">
            <a:spLocks noChangeArrowheads="1"/>
          </p:cNvSpPr>
          <p:nvPr/>
        </p:nvSpPr>
        <p:spPr bwMode="auto">
          <a:xfrm>
            <a:off x="2752928" y="4434513"/>
            <a:ext cx="5203352" cy="946150"/>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Package</a:t>
            </a:r>
          </a:p>
          <a:p>
            <a:pPr algn="ctr"/>
            <a:r>
              <a:rPr lang="en-US" sz="2800" b="0" dirty="0">
                <a:solidFill>
                  <a:srgbClr val="FFFF00"/>
                </a:solidFill>
                <a:latin typeface="Arial" pitchFamily="34" charset="0"/>
                <a:cs typeface="Arial" pitchFamily="34" charset="0"/>
              </a:rPr>
              <a:t>java.util.concurrent.atomic</a:t>
            </a:r>
          </a:p>
        </p:txBody>
      </p:sp>
      <p:sp>
        <p:nvSpPr>
          <p:cNvPr id="3" name="Rectangle 4">
            <a:extLst>
              <a:ext uri="{FF2B5EF4-FFF2-40B4-BE49-F238E27FC236}">
                <a16:creationId xmlns:a16="http://schemas.microsoft.com/office/drawing/2014/main" id="{74DA9BCD-79FB-9420-C560-DE850BAF0E9B}"/>
              </a:ext>
            </a:extLst>
          </p:cNvPr>
          <p:cNvSpPr>
            <a:spLocks noChangeArrowheads="1"/>
          </p:cNvSpPr>
          <p:nvPr/>
        </p:nvSpPr>
        <p:spPr bwMode="auto">
          <a:xfrm>
            <a:off x="947738" y="1981200"/>
            <a:ext cx="7153275" cy="3477875"/>
          </a:xfrm>
          <a:prstGeom prst="rect">
            <a:avLst/>
          </a:prstGeom>
          <a:no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838990E-C18C-47D9-285B-E98520503A8B}"/>
              </a:ext>
            </a:extLst>
          </p:cNvPr>
          <p:cNvSpPr>
            <a:spLocks noChangeArrowheads="1"/>
          </p:cNvSpPr>
          <p:nvPr/>
        </p:nvSpPr>
        <p:spPr bwMode="auto">
          <a:xfrm>
            <a:off x="328614" y="1981200"/>
            <a:ext cx="8426280" cy="3170099"/>
          </a:xfrm>
          <a:prstGeom prst="rect">
            <a:avLst/>
          </a:prstGeom>
          <a:no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newValue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prior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20484" name="Rectangle 3"/>
          <p:cNvSpPr>
            <a:spLocks noGrp="1" noChangeArrowheads="1"/>
          </p:cNvSpPr>
          <p:nvPr>
            <p:ph type="title"/>
          </p:nvPr>
        </p:nvSpPr>
        <p:spPr/>
        <p:txBody>
          <a:bodyPr/>
          <a:lstStyle/>
          <a:p>
            <a:r>
              <a:rPr lang="en-US" dirty="0"/>
              <a:t>Review: Test-and-Set</a:t>
            </a:r>
          </a:p>
        </p:txBody>
      </p:sp>
      <p:sp>
        <p:nvSpPr>
          <p:cNvPr id="20482" name="Footer Placeholder 3"/>
          <p:cNvSpPr>
            <a:spLocks noGrp="1"/>
          </p:cNvSpPr>
          <p:nvPr>
            <p:ph type="ftr" sz="quarter" idx="10"/>
          </p:nvPr>
        </p:nvSpPr>
        <p:spPr>
          <a:noFill/>
        </p:spPr>
        <p:txBody>
          <a:bodyPr/>
          <a:lstStyle/>
          <a:p>
            <a:r>
              <a:rPr lang="en-US" dirty="0"/>
              <a:t>Art of Multiprocessor Programming</a:t>
            </a:r>
          </a:p>
        </p:txBody>
      </p:sp>
      <p:sp>
        <p:nvSpPr>
          <p:cNvPr id="20483" name="Slide Number Placeholder 4"/>
          <p:cNvSpPr>
            <a:spLocks noGrp="1"/>
          </p:cNvSpPr>
          <p:nvPr>
            <p:ph type="sldNum" sz="quarter" idx="11"/>
          </p:nvPr>
        </p:nvSpPr>
        <p:spPr>
          <a:noFill/>
        </p:spPr>
        <p:txBody>
          <a:bodyPr/>
          <a:lstStyle/>
          <a:p>
            <a:fld id="{73767727-5CC8-4C0D-B85E-FC1AB694EA3A}" type="slidenum">
              <a:rPr lang="x-none" smtClean="0">
                <a:cs typeface="Arial" pitchFamily="34" charset="0"/>
              </a:rPr>
              <a:pPr/>
              <a:t>14</a:t>
            </a:fld>
            <a:endParaRPr lang="en-US" dirty="0">
              <a:cs typeface="Arial" pitchFamily="34" charset="0"/>
            </a:endParaRPr>
          </a:p>
        </p:txBody>
      </p:sp>
      <p:sp>
        <p:nvSpPr>
          <p:cNvPr id="20486" name="AutoShape 6"/>
          <p:cNvSpPr>
            <a:spLocks noChangeArrowheads="1"/>
          </p:cNvSpPr>
          <p:nvPr/>
        </p:nvSpPr>
        <p:spPr bwMode="auto">
          <a:xfrm>
            <a:off x="389106" y="2836863"/>
            <a:ext cx="8426279" cy="1736725"/>
          </a:xfrm>
          <a:prstGeom prst="wedgeRoundRectCallout">
            <a:avLst>
              <a:gd name="adj1" fmla="val 33478"/>
              <a:gd name="adj2" fmla="val 72746"/>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20487" name="Text Box 7"/>
          <p:cNvSpPr txBox="1">
            <a:spLocks noChangeArrowheads="1"/>
          </p:cNvSpPr>
          <p:nvPr/>
        </p:nvSpPr>
        <p:spPr bwMode="auto">
          <a:xfrm>
            <a:off x="1750979" y="5102225"/>
            <a:ext cx="6819089" cy="584775"/>
          </a:xfrm>
          <a:prstGeom prst="rect">
            <a:avLst/>
          </a:prstGeom>
          <a:noFill/>
          <a:ln w="38100">
            <a:solidFill>
              <a:srgbClr val="FF0000"/>
            </a:solidFill>
            <a:miter lim="800000"/>
            <a:headEnd/>
            <a:tailEnd/>
          </a:ln>
        </p:spPr>
        <p:txBody>
          <a:bodyPr wrap="square">
            <a:spAutoFit/>
          </a:bodyPr>
          <a:lstStyle/>
          <a:p>
            <a:pPr algn="ctr"/>
            <a:r>
              <a:rPr lang="en-US" sz="3200" b="0" dirty="0">
                <a:solidFill>
                  <a:srgbClr val="FFFF00"/>
                </a:solidFill>
                <a:latin typeface="Arial" pitchFamily="34" charset="0"/>
                <a:cs typeface="Arial" pitchFamily="34" charset="0"/>
              </a:rPr>
              <a:t>Atomically swap old and new values</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lstStyle/>
          <a:p>
            <a:r>
              <a:rPr lang="en-US" dirty="0"/>
              <a:t>Review: Test-and-Set</a:t>
            </a:r>
          </a:p>
        </p:txBody>
      </p:sp>
      <p:sp>
        <p:nvSpPr>
          <p:cNvPr id="21506" name="Footer Placeholder 3"/>
          <p:cNvSpPr>
            <a:spLocks noGrp="1"/>
          </p:cNvSpPr>
          <p:nvPr>
            <p:ph type="ftr" sz="quarter" idx="10"/>
          </p:nvPr>
        </p:nvSpPr>
        <p:spPr>
          <a:noFill/>
        </p:spPr>
        <p:txBody>
          <a:bodyPr/>
          <a:lstStyle/>
          <a:p>
            <a:r>
              <a:rPr lang="en-US" dirty="0"/>
              <a:t>Art of Multiprocessor Programming</a:t>
            </a:r>
          </a:p>
        </p:txBody>
      </p:sp>
      <p:sp>
        <p:nvSpPr>
          <p:cNvPr id="21507" name="Slide Number Placeholder 4"/>
          <p:cNvSpPr>
            <a:spLocks noGrp="1"/>
          </p:cNvSpPr>
          <p:nvPr>
            <p:ph type="sldNum" sz="quarter" idx="11"/>
          </p:nvPr>
        </p:nvSpPr>
        <p:spPr>
          <a:noFill/>
        </p:spPr>
        <p:txBody>
          <a:bodyPr/>
          <a:lstStyle/>
          <a:p>
            <a:fld id="{69C6962D-67C0-4367-8975-92E71EE2632A}" type="slidenum">
              <a:rPr lang="x-none" smtClean="0">
                <a:cs typeface="Arial" pitchFamily="34" charset="0"/>
              </a:rPr>
              <a:pPr/>
              <a:t>15</a:t>
            </a:fld>
            <a:endParaRPr lang="en-US" dirty="0">
              <a:cs typeface="Arial" pitchFamily="34" charset="0"/>
            </a:endParaRPr>
          </a:p>
        </p:txBody>
      </p:sp>
      <p:sp>
        <p:nvSpPr>
          <p:cNvPr id="21509" name="Rectangle 3"/>
          <p:cNvSpPr>
            <a:spLocks noChangeArrowheads="1"/>
          </p:cNvSpPr>
          <p:nvPr/>
        </p:nvSpPr>
        <p:spPr bwMode="auto">
          <a:xfrm>
            <a:off x="947738" y="1981200"/>
            <a:ext cx="7153275" cy="2246769"/>
          </a:xfrm>
          <a:prstGeom prst="rect">
            <a:avLst/>
          </a:prstGeom>
          <a:no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lock</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boolean prior = </a:t>
            </a:r>
            <a:r>
              <a:rPr lang="en-US" sz="2000" b="0" dirty="0">
                <a:solidFill>
                  <a:srgbClr val="9CDCFE"/>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lstStyle/>
          <a:p>
            <a:r>
              <a:rPr lang="en-US" dirty="0"/>
              <a:t>Review: Test-and-Set</a:t>
            </a:r>
          </a:p>
        </p:txBody>
      </p:sp>
      <p:sp>
        <p:nvSpPr>
          <p:cNvPr id="22530" name="Footer Placeholder 3"/>
          <p:cNvSpPr>
            <a:spLocks noGrp="1"/>
          </p:cNvSpPr>
          <p:nvPr>
            <p:ph type="ftr" sz="quarter" idx="10"/>
          </p:nvPr>
        </p:nvSpPr>
        <p:spPr>
          <a:noFill/>
        </p:spPr>
        <p:txBody>
          <a:bodyPr/>
          <a:lstStyle/>
          <a:p>
            <a:r>
              <a:rPr lang="en-US" dirty="0"/>
              <a:t>Art of Multiprocessor Programming</a:t>
            </a:r>
          </a:p>
        </p:txBody>
      </p:sp>
      <p:sp>
        <p:nvSpPr>
          <p:cNvPr id="22531" name="Slide Number Placeholder 4"/>
          <p:cNvSpPr>
            <a:spLocks noGrp="1"/>
          </p:cNvSpPr>
          <p:nvPr>
            <p:ph type="sldNum" sz="quarter" idx="11"/>
          </p:nvPr>
        </p:nvSpPr>
        <p:spPr>
          <a:noFill/>
        </p:spPr>
        <p:txBody>
          <a:bodyPr/>
          <a:lstStyle/>
          <a:p>
            <a:fld id="{29633D08-4F1D-4B1B-A22E-DF9F37ED10E6}" type="slidenum">
              <a:rPr lang="x-none" smtClean="0">
                <a:cs typeface="Arial" pitchFamily="34" charset="0"/>
              </a:rPr>
              <a:pPr/>
              <a:t>16</a:t>
            </a:fld>
            <a:endParaRPr lang="en-US" dirty="0">
              <a:cs typeface="Arial" pitchFamily="34" charset="0"/>
            </a:endParaRPr>
          </a:p>
        </p:txBody>
      </p:sp>
      <p:sp>
        <p:nvSpPr>
          <p:cNvPr id="22534" name="Text Box 4"/>
          <p:cNvSpPr txBox="1">
            <a:spLocks noChangeArrowheads="1"/>
          </p:cNvSpPr>
          <p:nvPr/>
        </p:nvSpPr>
        <p:spPr bwMode="auto">
          <a:xfrm>
            <a:off x="8304764" y="6251575"/>
            <a:ext cx="402674" cy="307777"/>
          </a:xfrm>
          <a:prstGeom prst="rect">
            <a:avLst/>
          </a:prstGeom>
          <a:noFill/>
          <a:ln w="9525">
            <a:noFill/>
            <a:miter lim="800000"/>
            <a:headEnd/>
            <a:tailEnd/>
          </a:ln>
        </p:spPr>
        <p:txBody>
          <a:bodyPr wrap="none">
            <a:spAutoFit/>
          </a:bodyPr>
          <a:lstStyle/>
          <a:p>
            <a:r>
              <a:rPr lang="en-US" sz="1400" b="0" dirty="0">
                <a:solidFill>
                  <a:schemeClr val="tx1"/>
                </a:solidFill>
                <a:latin typeface="Arial" pitchFamily="34" charset="0"/>
              </a:rPr>
              <a:t>(5)</a:t>
            </a:r>
          </a:p>
        </p:txBody>
      </p:sp>
      <p:sp>
        <p:nvSpPr>
          <p:cNvPr id="22535" name="AutoShape 5"/>
          <p:cNvSpPr>
            <a:spLocks noChangeArrowheads="1"/>
          </p:cNvSpPr>
          <p:nvPr/>
        </p:nvSpPr>
        <p:spPr bwMode="auto">
          <a:xfrm>
            <a:off x="922339" y="2854325"/>
            <a:ext cx="5300662" cy="547688"/>
          </a:xfrm>
          <a:prstGeom prst="wedgeRoundRectCallout">
            <a:avLst>
              <a:gd name="adj1" fmla="val 8750"/>
              <a:gd name="adj2" fmla="val 176304"/>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22536" name="Text Box 6"/>
          <p:cNvSpPr txBox="1">
            <a:spLocks noChangeArrowheads="1"/>
          </p:cNvSpPr>
          <p:nvPr/>
        </p:nvSpPr>
        <p:spPr bwMode="auto">
          <a:xfrm>
            <a:off x="462901" y="4187825"/>
            <a:ext cx="7772400" cy="954107"/>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Swapping in </a:t>
            </a:r>
            <a:r>
              <a:rPr lang="en-US" sz="2800" b="0" i="1" dirty="0">
                <a:solidFill>
                  <a:srgbClr val="FFFF00"/>
                </a:solidFill>
                <a:latin typeface="Arial" pitchFamily="34" charset="0"/>
                <a:cs typeface="Arial" pitchFamily="34" charset="0"/>
              </a:rPr>
              <a:t>true</a:t>
            </a:r>
            <a:r>
              <a:rPr lang="en-US" sz="2800" b="0" dirty="0">
                <a:solidFill>
                  <a:srgbClr val="FFFF00"/>
                </a:solidFill>
                <a:latin typeface="Arial" pitchFamily="34" charset="0"/>
                <a:cs typeface="Arial" pitchFamily="34" charset="0"/>
              </a:rPr>
              <a:t> is called “</a:t>
            </a:r>
            <a:r>
              <a:rPr lang="en-US" sz="2800" b="0" i="1" dirty="0">
                <a:solidFill>
                  <a:srgbClr val="FFFF00"/>
                </a:solidFill>
                <a:latin typeface="Arial" pitchFamily="34" charset="0"/>
                <a:cs typeface="Arial" pitchFamily="34" charset="0"/>
              </a:rPr>
              <a:t>test-and-set</a:t>
            </a:r>
            <a:r>
              <a:rPr lang="en-US" sz="2800" b="0" dirty="0">
                <a:solidFill>
                  <a:srgbClr val="FFFF00"/>
                </a:solidFill>
                <a:latin typeface="Arial" pitchFamily="34" charset="0"/>
                <a:cs typeface="Arial" pitchFamily="34" charset="0"/>
              </a:rPr>
              <a:t>” or TAS</a:t>
            </a:r>
          </a:p>
          <a:p>
            <a:pPr algn="ctr"/>
            <a:r>
              <a:rPr lang="en-US" sz="2800" b="0" dirty="0">
                <a:solidFill>
                  <a:srgbClr val="FFFF00"/>
                </a:solidFill>
                <a:latin typeface="Arial" pitchFamily="34" charset="0"/>
                <a:cs typeface="Arial" pitchFamily="34" charset="0"/>
              </a:rPr>
              <a:t>(usually a HW machine instruction)</a:t>
            </a:r>
          </a:p>
        </p:txBody>
      </p:sp>
      <p:sp>
        <p:nvSpPr>
          <p:cNvPr id="3" name="Rectangle 3">
            <a:extLst>
              <a:ext uri="{FF2B5EF4-FFF2-40B4-BE49-F238E27FC236}">
                <a16:creationId xmlns:a16="http://schemas.microsoft.com/office/drawing/2014/main" id="{0F2885D7-A39B-C97B-CA72-9243069525D8}"/>
              </a:ext>
            </a:extLst>
          </p:cNvPr>
          <p:cNvSpPr>
            <a:spLocks noChangeArrowheads="1"/>
          </p:cNvSpPr>
          <p:nvPr/>
        </p:nvSpPr>
        <p:spPr bwMode="auto">
          <a:xfrm>
            <a:off x="947738" y="1981200"/>
            <a:ext cx="7153275" cy="2246769"/>
          </a:xfrm>
          <a:prstGeom prst="rect">
            <a:avLst/>
          </a:prstGeom>
          <a:no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lock</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boolean prior = </a:t>
            </a:r>
            <a:r>
              <a:rPr lang="en-US" sz="2000" b="0" dirty="0">
                <a:solidFill>
                  <a:srgbClr val="9CDCFE"/>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ChangeArrowheads="1"/>
          </p:cNvSpPr>
          <p:nvPr>
            <p:ph type="title"/>
          </p:nvPr>
        </p:nvSpPr>
        <p:spPr/>
        <p:txBody>
          <a:bodyPr wrap="none"/>
          <a:lstStyle/>
          <a:p>
            <a:r>
              <a:rPr lang="en-US" dirty="0"/>
              <a:t>Test-and-Set Locks</a:t>
            </a:r>
          </a:p>
        </p:txBody>
      </p:sp>
      <p:sp>
        <p:nvSpPr>
          <p:cNvPr id="23554" name="Footer Placeholder 3"/>
          <p:cNvSpPr>
            <a:spLocks noGrp="1"/>
          </p:cNvSpPr>
          <p:nvPr>
            <p:ph type="ftr" sz="quarter" idx="10"/>
          </p:nvPr>
        </p:nvSpPr>
        <p:spPr>
          <a:noFill/>
        </p:spPr>
        <p:txBody>
          <a:bodyPr wrap="none"/>
          <a:lstStyle/>
          <a:p>
            <a:r>
              <a:rPr lang="en-US" dirty="0"/>
              <a:t>Art of Multiprocessor Programming</a:t>
            </a:r>
          </a:p>
        </p:txBody>
      </p:sp>
      <p:sp>
        <p:nvSpPr>
          <p:cNvPr id="23555" name="Slide Number Placeholder 4"/>
          <p:cNvSpPr>
            <a:spLocks noGrp="1"/>
          </p:cNvSpPr>
          <p:nvPr>
            <p:ph type="sldNum" sz="quarter" idx="11"/>
          </p:nvPr>
        </p:nvSpPr>
        <p:spPr>
          <a:noFill/>
        </p:spPr>
        <p:txBody>
          <a:bodyPr wrap="none"/>
          <a:lstStyle/>
          <a:p>
            <a:fld id="{E088D9B0-84E9-4167-8265-040B63A35C48}" type="slidenum">
              <a:rPr lang="x-none" smtClean="0">
                <a:cs typeface="Arial" pitchFamily="34" charset="0"/>
              </a:rPr>
              <a:pPr/>
              <a:t>17</a:t>
            </a:fld>
            <a:endParaRPr lang="en-US" dirty="0">
              <a:cs typeface="Arial" pitchFamily="34" charset="0"/>
            </a:endParaRPr>
          </a:p>
        </p:txBody>
      </p:sp>
      <p:sp>
        <p:nvSpPr>
          <p:cNvPr id="2" name="TextBox 1">
            <a:extLst>
              <a:ext uri="{FF2B5EF4-FFF2-40B4-BE49-F238E27FC236}">
                <a16:creationId xmlns:a16="http://schemas.microsoft.com/office/drawing/2014/main" id="{A6C6DA41-E185-EC0E-C533-71489F608CBA}"/>
              </a:ext>
            </a:extLst>
          </p:cNvPr>
          <p:cNvSpPr txBox="1"/>
          <p:nvPr/>
        </p:nvSpPr>
        <p:spPr bwMode="auto">
          <a:xfrm>
            <a:off x="1636564" y="1752600"/>
            <a:ext cx="387798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Lock is </a:t>
            </a:r>
            <a:r>
              <a:rPr lang="en-US" sz="2800" b="0" dirty="0">
                <a:solidFill>
                  <a:schemeClr val="bg1"/>
                </a:solidFill>
              </a:rPr>
              <a:t>free</a:t>
            </a:r>
            <a:r>
              <a:rPr lang="en-US" sz="2800" b="0" dirty="0">
                <a:solidFill>
                  <a:srgbClr val="FFFF00"/>
                </a:solidFill>
              </a:rPr>
              <a:t>: bit is </a:t>
            </a:r>
            <a:r>
              <a:rPr lang="en-US" sz="2800" b="0" i="1" dirty="0">
                <a:solidFill>
                  <a:schemeClr val="bg1"/>
                </a:solidFill>
              </a:rPr>
              <a:t>false</a:t>
            </a:r>
          </a:p>
        </p:txBody>
      </p:sp>
      <p:sp>
        <p:nvSpPr>
          <p:cNvPr id="3" name="TextBox 2">
            <a:extLst>
              <a:ext uri="{FF2B5EF4-FFF2-40B4-BE49-F238E27FC236}">
                <a16:creationId xmlns:a16="http://schemas.microsoft.com/office/drawing/2014/main" id="{8A1A8EAD-CB22-C384-AC81-7D4B58330520}"/>
              </a:ext>
            </a:extLst>
          </p:cNvPr>
          <p:cNvSpPr txBox="1"/>
          <p:nvPr/>
        </p:nvSpPr>
        <p:spPr bwMode="auto">
          <a:xfrm>
            <a:off x="1636564" y="2457466"/>
            <a:ext cx="447911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Lock is </a:t>
            </a:r>
            <a:r>
              <a:rPr lang="en-US" sz="2800" b="0" dirty="0">
                <a:solidFill>
                  <a:schemeClr val="bg1"/>
                </a:solidFill>
              </a:rPr>
              <a:t>taken</a:t>
            </a:r>
            <a:r>
              <a:rPr lang="en-US" sz="2800" b="0" dirty="0">
                <a:solidFill>
                  <a:srgbClr val="FFFF00"/>
                </a:solidFill>
              </a:rPr>
              <a:t>: value is </a:t>
            </a:r>
            <a:r>
              <a:rPr lang="en-US" sz="2800" b="0" i="1" dirty="0">
                <a:solidFill>
                  <a:schemeClr val="bg1"/>
                </a:solidFill>
              </a:rPr>
              <a:t>true</a:t>
            </a:r>
          </a:p>
        </p:txBody>
      </p:sp>
      <p:sp>
        <p:nvSpPr>
          <p:cNvPr id="4" name="TextBox 3">
            <a:extLst>
              <a:ext uri="{FF2B5EF4-FFF2-40B4-BE49-F238E27FC236}">
                <a16:creationId xmlns:a16="http://schemas.microsoft.com/office/drawing/2014/main" id="{A40CEC01-A068-1CB5-F779-E5144659E737}"/>
              </a:ext>
            </a:extLst>
          </p:cNvPr>
          <p:cNvSpPr txBox="1"/>
          <p:nvPr/>
        </p:nvSpPr>
        <p:spPr bwMode="auto">
          <a:xfrm>
            <a:off x="1636564" y="3162332"/>
            <a:ext cx="418787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Spin: repeatedly call TAS</a:t>
            </a:r>
          </a:p>
        </p:txBody>
      </p:sp>
      <p:sp>
        <p:nvSpPr>
          <p:cNvPr id="5" name="TextBox 4">
            <a:extLst>
              <a:ext uri="{FF2B5EF4-FFF2-40B4-BE49-F238E27FC236}">
                <a16:creationId xmlns:a16="http://schemas.microsoft.com/office/drawing/2014/main" id="{BC6850DD-D64A-0729-05A1-B33D205DC95F}"/>
              </a:ext>
            </a:extLst>
          </p:cNvPr>
          <p:cNvSpPr txBox="1"/>
          <p:nvPr/>
        </p:nvSpPr>
        <p:spPr bwMode="auto">
          <a:xfrm>
            <a:off x="2830957" y="3867198"/>
            <a:ext cx="491833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When result is </a:t>
            </a:r>
            <a:r>
              <a:rPr lang="en-US" sz="2800" b="0" i="1" dirty="0">
                <a:solidFill>
                  <a:schemeClr val="bg1"/>
                </a:solidFill>
              </a:rPr>
              <a:t>false</a:t>
            </a:r>
            <a:r>
              <a:rPr lang="en-US" sz="2800" b="0" dirty="0">
                <a:solidFill>
                  <a:srgbClr val="FFFF00"/>
                </a:solidFill>
              </a:rPr>
              <a:t>, success!</a:t>
            </a:r>
          </a:p>
        </p:txBody>
      </p:sp>
      <p:sp>
        <p:nvSpPr>
          <p:cNvPr id="6" name="TextBox 5">
            <a:extLst>
              <a:ext uri="{FF2B5EF4-FFF2-40B4-BE49-F238E27FC236}">
                <a16:creationId xmlns:a16="http://schemas.microsoft.com/office/drawing/2014/main" id="{5FD6DE5C-7578-C114-3C90-54F28F1A5B6C}"/>
              </a:ext>
            </a:extLst>
          </p:cNvPr>
          <p:cNvSpPr txBox="1"/>
          <p:nvPr/>
        </p:nvSpPr>
        <p:spPr bwMode="auto">
          <a:xfrm>
            <a:off x="2830957" y="4572064"/>
            <a:ext cx="4860626"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While  result is </a:t>
            </a:r>
            <a:r>
              <a:rPr lang="en-US" sz="2800" b="0" i="1" dirty="0">
                <a:solidFill>
                  <a:schemeClr val="bg1"/>
                </a:solidFill>
              </a:rPr>
              <a:t>true</a:t>
            </a:r>
            <a:r>
              <a:rPr lang="en-US" sz="2800" b="0" dirty="0">
                <a:solidFill>
                  <a:srgbClr val="FFFF00"/>
                </a:solidFill>
              </a:rPr>
              <a:t>, try again</a:t>
            </a:r>
          </a:p>
        </p:txBody>
      </p:sp>
      <p:sp>
        <p:nvSpPr>
          <p:cNvPr id="7" name="TextBox 6">
            <a:extLst>
              <a:ext uri="{FF2B5EF4-FFF2-40B4-BE49-F238E27FC236}">
                <a16:creationId xmlns:a16="http://schemas.microsoft.com/office/drawing/2014/main" id="{EB8F5D39-4B67-97DD-ABFF-082E53AB65D5}"/>
              </a:ext>
            </a:extLst>
          </p:cNvPr>
          <p:cNvSpPr txBox="1"/>
          <p:nvPr/>
        </p:nvSpPr>
        <p:spPr bwMode="auto">
          <a:xfrm>
            <a:off x="1636564" y="5276930"/>
            <a:ext cx="562044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Release lock by setting bit to </a:t>
            </a:r>
            <a:r>
              <a:rPr lang="en-US" sz="2800" b="0" i="1" dirty="0">
                <a:solidFill>
                  <a:schemeClr val="bg1"/>
                </a:solidFill>
              </a:rPr>
              <a:t>false</a:t>
            </a:r>
          </a:p>
        </p:txBody>
      </p:sp>
      <p:pic>
        <p:nvPicPr>
          <p:cNvPr id="8" name="Picture 2" descr="Toy, Toys, Gift, Gifts, Present, Presents, Christmas, X-mas, Birthday, B-day, Spinning Top, Gif - Jitter.Bug.Girl">
            <a:extLst>
              <a:ext uri="{FF2B5EF4-FFF2-40B4-BE49-F238E27FC236}">
                <a16:creationId xmlns:a16="http://schemas.microsoft.com/office/drawing/2014/main" id="{24F10376-7A17-EF61-7A45-92379B001A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27" y="2715164"/>
            <a:ext cx="1030768" cy="11520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dirty="0"/>
              <a:t>Test-and-set Lock</a:t>
            </a:r>
          </a:p>
        </p:txBody>
      </p:sp>
      <p:sp>
        <p:nvSpPr>
          <p:cNvPr id="24578" name="Footer Placeholder 3"/>
          <p:cNvSpPr>
            <a:spLocks noGrp="1"/>
          </p:cNvSpPr>
          <p:nvPr>
            <p:ph type="ftr" sz="quarter" idx="10"/>
          </p:nvPr>
        </p:nvSpPr>
        <p:spPr>
          <a:noFill/>
        </p:spPr>
        <p:txBody>
          <a:bodyPr/>
          <a:lstStyle/>
          <a:p>
            <a:r>
              <a:rPr lang="en-US" dirty="0"/>
              <a:t>Art of Multiprocessor Programming</a:t>
            </a:r>
          </a:p>
        </p:txBody>
      </p:sp>
      <p:sp>
        <p:nvSpPr>
          <p:cNvPr id="24579" name="Slide Number Placeholder 4"/>
          <p:cNvSpPr>
            <a:spLocks noGrp="1"/>
          </p:cNvSpPr>
          <p:nvPr>
            <p:ph type="sldNum" sz="quarter" idx="11"/>
          </p:nvPr>
        </p:nvSpPr>
        <p:spPr>
          <a:noFill/>
        </p:spPr>
        <p:txBody>
          <a:bodyPr/>
          <a:lstStyle/>
          <a:p>
            <a:fld id="{9B9E99C5-044C-49F5-BE2D-D3BE0C2042C3}" type="slidenum">
              <a:rPr lang="x-none" smtClean="0">
                <a:cs typeface="Arial" pitchFamily="34" charset="0"/>
              </a:rPr>
              <a:pPr/>
              <a:t>18</a:t>
            </a:fld>
            <a:endParaRPr lang="en-US" dirty="0">
              <a:cs typeface="Arial" pitchFamily="34" charset="0"/>
            </a:endParaRPr>
          </a:p>
        </p:txBody>
      </p:sp>
      <p:sp>
        <p:nvSpPr>
          <p:cNvPr id="24581" name="Rectangle 3"/>
          <p:cNvSpPr>
            <a:spLocks noChangeArrowheads="1"/>
          </p:cNvSpPr>
          <p:nvPr/>
        </p:nvSpPr>
        <p:spPr bwMode="auto">
          <a:xfrm>
            <a:off x="947738" y="1981200"/>
            <a:ext cx="7153275" cy="3785652"/>
          </a:xfrm>
          <a:prstGeom prst="rect">
            <a:avLst/>
          </a:prstGeom>
          <a:no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TASlock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9F7E3592-8FBA-956E-FB20-981F0A54AA15}"/>
              </a:ext>
            </a:extLst>
          </p:cNvPr>
          <p:cNvSpPr>
            <a:spLocks noChangeArrowheads="1"/>
          </p:cNvSpPr>
          <p:nvPr/>
        </p:nvSpPr>
        <p:spPr bwMode="auto">
          <a:xfrm>
            <a:off x="947738" y="1981200"/>
            <a:ext cx="7153275" cy="3785652"/>
          </a:xfrm>
          <a:prstGeom prst="rect">
            <a:avLst/>
          </a:prstGeom>
          <a:no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TASlock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25604" name="Rectangle 2"/>
          <p:cNvSpPr>
            <a:spLocks noGrp="1" noChangeArrowheads="1"/>
          </p:cNvSpPr>
          <p:nvPr>
            <p:ph type="title"/>
          </p:nvPr>
        </p:nvSpPr>
        <p:spPr/>
        <p:txBody>
          <a:bodyPr/>
          <a:lstStyle/>
          <a:p>
            <a:r>
              <a:rPr lang="en-US" dirty="0"/>
              <a:t>Test-and-set Lock</a:t>
            </a:r>
          </a:p>
        </p:txBody>
      </p:sp>
      <p:sp>
        <p:nvSpPr>
          <p:cNvPr id="25602" name="Footer Placeholder 3"/>
          <p:cNvSpPr>
            <a:spLocks noGrp="1"/>
          </p:cNvSpPr>
          <p:nvPr>
            <p:ph type="ftr" sz="quarter" idx="10"/>
          </p:nvPr>
        </p:nvSpPr>
        <p:spPr>
          <a:noFill/>
        </p:spPr>
        <p:txBody>
          <a:bodyPr/>
          <a:lstStyle/>
          <a:p>
            <a:r>
              <a:rPr lang="en-US" dirty="0"/>
              <a:t>Art of Multiprocessor Programming</a:t>
            </a:r>
          </a:p>
        </p:txBody>
      </p:sp>
      <p:sp>
        <p:nvSpPr>
          <p:cNvPr id="25603" name="Slide Number Placeholder 4"/>
          <p:cNvSpPr>
            <a:spLocks noGrp="1"/>
          </p:cNvSpPr>
          <p:nvPr>
            <p:ph type="sldNum" sz="quarter" idx="11"/>
          </p:nvPr>
        </p:nvSpPr>
        <p:spPr>
          <a:noFill/>
        </p:spPr>
        <p:txBody>
          <a:bodyPr/>
          <a:lstStyle/>
          <a:p>
            <a:fld id="{E5F7B4F2-6672-4BB6-A783-74057386E53D}" type="slidenum">
              <a:rPr lang="x-none" smtClean="0">
                <a:cs typeface="Arial" pitchFamily="34" charset="0"/>
              </a:rPr>
              <a:pPr/>
              <a:t>19</a:t>
            </a:fld>
            <a:endParaRPr lang="en-US" dirty="0">
              <a:cs typeface="Arial" pitchFamily="34" charset="0"/>
            </a:endParaRPr>
          </a:p>
        </p:txBody>
      </p:sp>
      <p:sp>
        <p:nvSpPr>
          <p:cNvPr id="25606" name="AutoShape 5"/>
          <p:cNvSpPr>
            <a:spLocks noChangeArrowheads="1"/>
          </p:cNvSpPr>
          <p:nvPr/>
        </p:nvSpPr>
        <p:spPr bwMode="auto">
          <a:xfrm>
            <a:off x="928688" y="2316163"/>
            <a:ext cx="4256155" cy="738187"/>
          </a:xfrm>
          <a:prstGeom prst="wedgeRoundRectCallout">
            <a:avLst>
              <a:gd name="adj1" fmla="val 31143"/>
              <a:gd name="adj2" fmla="val 296500"/>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25607" name="Text Box 6"/>
          <p:cNvSpPr txBox="1">
            <a:spLocks noChangeArrowheads="1"/>
          </p:cNvSpPr>
          <p:nvPr/>
        </p:nvSpPr>
        <p:spPr bwMode="auto">
          <a:xfrm>
            <a:off x="3251655" y="4899025"/>
            <a:ext cx="4844595"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Lock state is </a:t>
            </a:r>
            <a:r>
              <a:rPr lang="en-US" sz="2800" dirty="0">
                <a:solidFill>
                  <a:schemeClr val="bg1"/>
                </a:solidFill>
                <a:latin typeface="Consolas" panose="020B0609020204030204" pitchFamily="49" charset="0"/>
                <a:cs typeface="Courier New" panose="02070309020205020404" pitchFamily="49" charset="0"/>
              </a:rPr>
              <a:t>AtomicBoolean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EF425644-283B-5238-4BAD-AE3D62C3ABC2}"/>
              </a:ext>
            </a:extLst>
          </p:cNvPr>
          <p:cNvSpPr>
            <a:spLocks noChangeArrowheads="1"/>
          </p:cNvSpPr>
          <p:nvPr/>
        </p:nvSpPr>
        <p:spPr bwMode="auto">
          <a:xfrm>
            <a:off x="947738" y="1981200"/>
            <a:ext cx="7153275" cy="3785652"/>
          </a:xfrm>
          <a:prstGeom prst="rect">
            <a:avLst/>
          </a:prstGeom>
          <a:no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TASlock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26628" name="Rectangle 2"/>
          <p:cNvSpPr>
            <a:spLocks noGrp="1" noChangeArrowheads="1"/>
          </p:cNvSpPr>
          <p:nvPr>
            <p:ph type="title"/>
          </p:nvPr>
        </p:nvSpPr>
        <p:spPr/>
        <p:txBody>
          <a:bodyPr/>
          <a:lstStyle/>
          <a:p>
            <a:r>
              <a:rPr lang="en-US" dirty="0"/>
              <a:t>Test-and-set Lock</a:t>
            </a:r>
          </a:p>
        </p:txBody>
      </p:sp>
      <p:sp>
        <p:nvSpPr>
          <p:cNvPr id="26626" name="Footer Placeholder 3"/>
          <p:cNvSpPr>
            <a:spLocks noGrp="1"/>
          </p:cNvSpPr>
          <p:nvPr>
            <p:ph type="ftr" sz="quarter" idx="10"/>
          </p:nvPr>
        </p:nvSpPr>
        <p:spPr>
          <a:noFill/>
        </p:spPr>
        <p:txBody>
          <a:bodyPr/>
          <a:lstStyle/>
          <a:p>
            <a:r>
              <a:rPr lang="en-US" dirty="0"/>
              <a:t>Art of Multiprocessor Programming</a:t>
            </a:r>
          </a:p>
        </p:txBody>
      </p:sp>
      <p:sp>
        <p:nvSpPr>
          <p:cNvPr id="26627" name="Slide Number Placeholder 4"/>
          <p:cNvSpPr>
            <a:spLocks noGrp="1"/>
          </p:cNvSpPr>
          <p:nvPr>
            <p:ph type="sldNum" sz="quarter" idx="11"/>
          </p:nvPr>
        </p:nvSpPr>
        <p:spPr>
          <a:noFill/>
        </p:spPr>
        <p:txBody>
          <a:bodyPr/>
          <a:lstStyle/>
          <a:p>
            <a:fld id="{D934CFFB-0EDB-4768-8896-69E9AC684EEC}" type="slidenum">
              <a:rPr lang="x-none" smtClean="0">
                <a:cs typeface="Arial" pitchFamily="34" charset="0"/>
              </a:rPr>
              <a:pPr/>
              <a:t>20</a:t>
            </a:fld>
            <a:endParaRPr lang="en-US" dirty="0">
              <a:cs typeface="Arial" pitchFamily="34" charset="0"/>
            </a:endParaRPr>
          </a:p>
        </p:txBody>
      </p:sp>
      <p:sp>
        <p:nvSpPr>
          <p:cNvPr id="26630" name="AutoShape 5"/>
          <p:cNvSpPr>
            <a:spLocks noChangeArrowheads="1"/>
          </p:cNvSpPr>
          <p:nvPr/>
        </p:nvSpPr>
        <p:spPr bwMode="auto">
          <a:xfrm>
            <a:off x="1323976" y="3490913"/>
            <a:ext cx="4716902" cy="600075"/>
          </a:xfrm>
          <a:prstGeom prst="wedgeRoundRectCallout">
            <a:avLst>
              <a:gd name="adj1" fmla="val 8396"/>
              <a:gd name="adj2" fmla="val 172651"/>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26631" name="Text Box 6"/>
          <p:cNvSpPr txBox="1">
            <a:spLocks noChangeArrowheads="1"/>
          </p:cNvSpPr>
          <p:nvPr/>
        </p:nvSpPr>
        <p:spPr bwMode="auto">
          <a:xfrm>
            <a:off x="2079971" y="4918480"/>
            <a:ext cx="4984057"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Keep trying until lock acquired</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BA6AD261-DC78-5DCE-7AA0-CDEA1BC2EE7C}"/>
              </a:ext>
            </a:extLst>
          </p:cNvPr>
          <p:cNvSpPr>
            <a:spLocks noChangeArrowheads="1"/>
          </p:cNvSpPr>
          <p:nvPr/>
        </p:nvSpPr>
        <p:spPr bwMode="auto">
          <a:xfrm>
            <a:off x="947738" y="1981200"/>
            <a:ext cx="7153275" cy="3785652"/>
          </a:xfrm>
          <a:prstGeom prst="rect">
            <a:avLst/>
          </a:prstGeom>
          <a:no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TASlock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27652" name="Rectangle 2"/>
          <p:cNvSpPr>
            <a:spLocks noGrp="1" noChangeArrowheads="1"/>
          </p:cNvSpPr>
          <p:nvPr>
            <p:ph type="title"/>
          </p:nvPr>
        </p:nvSpPr>
        <p:spPr/>
        <p:txBody>
          <a:bodyPr/>
          <a:lstStyle/>
          <a:p>
            <a:r>
              <a:rPr lang="en-US" dirty="0"/>
              <a:t>Test-and-set Lock</a:t>
            </a:r>
          </a:p>
        </p:txBody>
      </p:sp>
      <p:sp>
        <p:nvSpPr>
          <p:cNvPr id="27650" name="Footer Placeholder 3"/>
          <p:cNvSpPr>
            <a:spLocks noGrp="1"/>
          </p:cNvSpPr>
          <p:nvPr>
            <p:ph type="ftr" sz="quarter" idx="10"/>
          </p:nvPr>
        </p:nvSpPr>
        <p:spPr>
          <a:noFill/>
        </p:spPr>
        <p:txBody>
          <a:bodyPr/>
          <a:lstStyle/>
          <a:p>
            <a:r>
              <a:rPr lang="en-US" dirty="0"/>
              <a:t>Art of Multiprocessor Programming</a:t>
            </a:r>
          </a:p>
        </p:txBody>
      </p:sp>
      <p:sp>
        <p:nvSpPr>
          <p:cNvPr id="27651" name="Slide Number Placeholder 4"/>
          <p:cNvSpPr>
            <a:spLocks noGrp="1"/>
          </p:cNvSpPr>
          <p:nvPr>
            <p:ph type="sldNum" sz="quarter" idx="11"/>
          </p:nvPr>
        </p:nvSpPr>
        <p:spPr>
          <a:noFill/>
        </p:spPr>
        <p:txBody>
          <a:bodyPr/>
          <a:lstStyle/>
          <a:p>
            <a:fld id="{C759574E-FCD4-4ABA-8649-7CAD01D3C5A7}" type="slidenum">
              <a:rPr lang="x-none" smtClean="0">
                <a:cs typeface="Arial" pitchFamily="34" charset="0"/>
              </a:rPr>
              <a:pPr/>
              <a:t>21</a:t>
            </a:fld>
            <a:endParaRPr lang="en-US" dirty="0">
              <a:cs typeface="Arial" pitchFamily="34" charset="0"/>
            </a:endParaRPr>
          </a:p>
        </p:txBody>
      </p:sp>
      <p:sp>
        <p:nvSpPr>
          <p:cNvPr id="27654" name="AutoShape 5"/>
          <p:cNvSpPr>
            <a:spLocks noChangeArrowheads="1"/>
          </p:cNvSpPr>
          <p:nvPr/>
        </p:nvSpPr>
        <p:spPr bwMode="auto">
          <a:xfrm>
            <a:off x="1217613" y="4770438"/>
            <a:ext cx="3467100" cy="600075"/>
          </a:xfrm>
          <a:prstGeom prst="wedgeRoundRectCallout">
            <a:avLst>
              <a:gd name="adj1" fmla="val 29989"/>
              <a:gd name="adj2" fmla="val -333075"/>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27655" name="Text Box 6"/>
          <p:cNvSpPr txBox="1">
            <a:spLocks noChangeArrowheads="1"/>
          </p:cNvSpPr>
          <p:nvPr/>
        </p:nvSpPr>
        <p:spPr bwMode="auto">
          <a:xfrm>
            <a:off x="1672719" y="2372063"/>
            <a:ext cx="6428294" cy="523220"/>
          </a:xfrm>
          <a:prstGeom prst="rect">
            <a:avLst/>
          </a:prstGeom>
          <a:solidFill>
            <a:schemeClr val="tx1"/>
          </a:solid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rPr>
              <a:t>Release lock by resetting state to </a:t>
            </a:r>
            <a:r>
              <a:rPr lang="en-US" sz="2800" b="0" i="1" dirty="0">
                <a:solidFill>
                  <a:schemeClr val="bg1"/>
                </a:solidFill>
                <a:latin typeface="Arial" pitchFamily="34" charset="0"/>
              </a:rPr>
              <a:t>false</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p:cNvSpPr>
            <a:spLocks noGrp="1"/>
          </p:cNvSpPr>
          <p:nvPr>
            <p:ph type="ftr" sz="quarter" idx="10"/>
          </p:nvPr>
        </p:nvSpPr>
        <p:spPr>
          <a:noFill/>
        </p:spPr>
        <p:txBody>
          <a:bodyPr/>
          <a:lstStyle/>
          <a:p>
            <a:r>
              <a:rPr lang="en-US" dirty="0"/>
              <a:t>Art of Multiprocessor Programming</a:t>
            </a:r>
          </a:p>
        </p:txBody>
      </p:sp>
      <p:sp>
        <p:nvSpPr>
          <p:cNvPr id="28675" name="Slide Number Placeholder 4"/>
          <p:cNvSpPr>
            <a:spLocks noGrp="1"/>
          </p:cNvSpPr>
          <p:nvPr>
            <p:ph type="sldNum" sz="quarter" idx="11"/>
          </p:nvPr>
        </p:nvSpPr>
        <p:spPr>
          <a:noFill/>
        </p:spPr>
        <p:txBody>
          <a:bodyPr/>
          <a:lstStyle/>
          <a:p>
            <a:fld id="{67F1DBC6-79D3-439B-BFAA-A8C5CE71EF33}" type="slidenum">
              <a:rPr lang="x-none" smtClean="0">
                <a:cs typeface="Arial" pitchFamily="34" charset="0"/>
              </a:rPr>
              <a:pPr/>
              <a:t>22</a:t>
            </a:fld>
            <a:endParaRPr lang="en-US" dirty="0">
              <a:cs typeface="Arial" pitchFamily="34" charset="0"/>
            </a:endParaRPr>
          </a:p>
        </p:txBody>
      </p:sp>
      <p:sp>
        <p:nvSpPr>
          <p:cNvPr id="28676" name="Rectangle 2"/>
          <p:cNvSpPr>
            <a:spLocks noGrp="1" noChangeArrowheads="1"/>
          </p:cNvSpPr>
          <p:nvPr>
            <p:ph type="title" idx="4294967295"/>
          </p:nvPr>
        </p:nvSpPr>
        <p:spPr>
          <a:xfrm>
            <a:off x="0" y="609600"/>
            <a:ext cx="7772400" cy="1143000"/>
          </a:xfrm>
        </p:spPr>
        <p:txBody>
          <a:bodyPr/>
          <a:lstStyle/>
          <a:p>
            <a:r>
              <a:rPr lang="en-US" dirty="0"/>
              <a:t>Space Complexity</a:t>
            </a:r>
          </a:p>
        </p:txBody>
      </p:sp>
      <p:sp>
        <p:nvSpPr>
          <p:cNvPr id="2" name="TextBox 1">
            <a:extLst>
              <a:ext uri="{FF2B5EF4-FFF2-40B4-BE49-F238E27FC236}">
                <a16:creationId xmlns:a16="http://schemas.microsoft.com/office/drawing/2014/main" id="{2FB48087-2854-167A-4A5B-A4A6B687C33E}"/>
              </a:ext>
            </a:extLst>
          </p:cNvPr>
          <p:cNvSpPr txBox="1"/>
          <p:nvPr/>
        </p:nvSpPr>
        <p:spPr bwMode="auto">
          <a:xfrm>
            <a:off x="1364191" y="1981200"/>
            <a:ext cx="573323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TAS spin-lock has small “footprint” </a:t>
            </a:r>
          </a:p>
        </p:txBody>
      </p:sp>
      <p:sp>
        <p:nvSpPr>
          <p:cNvPr id="3" name="TextBox 2">
            <a:extLst>
              <a:ext uri="{FF2B5EF4-FFF2-40B4-BE49-F238E27FC236}">
                <a16:creationId xmlns:a16="http://schemas.microsoft.com/office/drawing/2014/main" id="{464D9C9C-5AED-243C-694B-9847EBAE6351}"/>
              </a:ext>
            </a:extLst>
          </p:cNvPr>
          <p:cNvSpPr txBox="1"/>
          <p:nvPr/>
        </p:nvSpPr>
        <p:spPr bwMode="auto">
          <a:xfrm>
            <a:off x="1364191" y="2686066"/>
            <a:ext cx="582242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i="1" dirty="0">
                <a:solidFill>
                  <a:schemeClr val="bg1"/>
                </a:solidFill>
              </a:rPr>
              <a:t>n</a:t>
            </a:r>
            <a:r>
              <a:rPr lang="en-US" sz="2800" b="0" dirty="0">
                <a:solidFill>
                  <a:srgbClr val="FFFF00"/>
                </a:solidFill>
              </a:rPr>
              <a:t>  thread spin-lock uses </a:t>
            </a:r>
            <a:r>
              <a:rPr lang="en-US" sz="2800" b="0" dirty="0">
                <a:solidFill>
                  <a:schemeClr val="bg1"/>
                </a:solidFill>
              </a:rPr>
              <a:t>O(1) </a:t>
            </a:r>
            <a:r>
              <a:rPr lang="en-US" sz="2800" b="0" dirty="0">
                <a:solidFill>
                  <a:srgbClr val="FFFF00"/>
                </a:solidFill>
              </a:rPr>
              <a:t>space</a:t>
            </a:r>
          </a:p>
        </p:txBody>
      </p:sp>
      <p:sp>
        <p:nvSpPr>
          <p:cNvPr id="4" name="TextBox 3">
            <a:extLst>
              <a:ext uri="{FF2B5EF4-FFF2-40B4-BE49-F238E27FC236}">
                <a16:creationId xmlns:a16="http://schemas.microsoft.com/office/drawing/2014/main" id="{5E8FA201-6C6C-E358-43FA-6370FD2F70CE}"/>
              </a:ext>
            </a:extLst>
          </p:cNvPr>
          <p:cNvSpPr txBox="1"/>
          <p:nvPr/>
        </p:nvSpPr>
        <p:spPr bwMode="auto">
          <a:xfrm>
            <a:off x="1364191" y="3390932"/>
            <a:ext cx="462017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As opposed to </a:t>
            </a:r>
            <a:r>
              <a:rPr lang="en-US" sz="2800" b="0" dirty="0">
                <a:solidFill>
                  <a:schemeClr val="bg1"/>
                </a:solidFill>
              </a:rPr>
              <a:t>O(</a:t>
            </a:r>
            <a:r>
              <a:rPr lang="en-US" sz="2800" b="0" i="1" dirty="0">
                <a:solidFill>
                  <a:schemeClr val="bg1"/>
                </a:solidFill>
              </a:rPr>
              <a:t>n</a:t>
            </a:r>
            <a:r>
              <a:rPr lang="en-US" sz="2800" b="0" dirty="0">
                <a:solidFill>
                  <a:schemeClr val="bg1"/>
                </a:solidFill>
              </a:rPr>
              <a:t>)</a:t>
            </a:r>
            <a:r>
              <a:rPr lang="en-US" sz="2800" b="0" dirty="0">
                <a:solidFill>
                  <a:srgbClr val="FFC000"/>
                </a:solidFill>
              </a:rPr>
              <a:t> </a:t>
            </a:r>
            <a:r>
              <a:rPr lang="en-US" sz="2800" b="0" dirty="0">
                <a:solidFill>
                  <a:srgbClr val="FFFF00"/>
                </a:solidFill>
              </a:rPr>
              <a:t>Bakery </a:t>
            </a:r>
          </a:p>
        </p:txBody>
      </p:sp>
      <p:sp>
        <p:nvSpPr>
          <p:cNvPr id="5" name="TextBox 4">
            <a:extLst>
              <a:ext uri="{FF2B5EF4-FFF2-40B4-BE49-F238E27FC236}">
                <a16:creationId xmlns:a16="http://schemas.microsoft.com/office/drawing/2014/main" id="{DAF27EFD-AE5E-AD58-9123-E2792BEBA22C}"/>
              </a:ext>
            </a:extLst>
          </p:cNvPr>
          <p:cNvSpPr txBox="1"/>
          <p:nvPr/>
        </p:nvSpPr>
        <p:spPr bwMode="auto">
          <a:xfrm>
            <a:off x="1364191" y="4106759"/>
            <a:ext cx="649081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What about the </a:t>
            </a:r>
            <a:r>
              <a:rPr lang="en-US" sz="2800" b="0" dirty="0">
                <a:solidFill>
                  <a:schemeClr val="bg1"/>
                </a:solidFill>
                <a:latin typeface="Symbol" pitchFamily="18" charset="2"/>
              </a:rPr>
              <a:t>W</a:t>
            </a:r>
            <a:r>
              <a:rPr lang="en-US" sz="2800" b="0" dirty="0">
                <a:solidFill>
                  <a:schemeClr val="bg1"/>
                </a:solidFill>
              </a:rPr>
              <a:t>(</a:t>
            </a:r>
            <a:r>
              <a:rPr lang="en-US" sz="2800" b="0" i="1" dirty="0">
                <a:solidFill>
                  <a:schemeClr val="bg1"/>
                </a:solidFill>
              </a:rPr>
              <a:t>n</a:t>
            </a:r>
            <a:r>
              <a:rPr lang="en-US" sz="2800" b="0" dirty="0">
                <a:solidFill>
                  <a:schemeClr val="bg1"/>
                </a:solidFill>
              </a:rPr>
              <a:t>)</a:t>
            </a:r>
            <a:r>
              <a:rPr lang="en-US" sz="2800" b="0" dirty="0">
                <a:solidFill>
                  <a:srgbClr val="FFFF00"/>
                </a:solidFill>
              </a:rPr>
              <a:t> RW lower bound? </a:t>
            </a:r>
          </a:p>
        </p:txBody>
      </p:sp>
      <p:sp>
        <p:nvSpPr>
          <p:cNvPr id="6" name="TextBox 5">
            <a:extLst>
              <a:ext uri="{FF2B5EF4-FFF2-40B4-BE49-F238E27FC236}">
                <a16:creationId xmlns:a16="http://schemas.microsoft.com/office/drawing/2014/main" id="{D1607647-E0E8-1576-26A1-87B3721D100A}"/>
              </a:ext>
            </a:extLst>
          </p:cNvPr>
          <p:cNvSpPr txBox="1"/>
          <p:nvPr/>
        </p:nvSpPr>
        <p:spPr bwMode="auto">
          <a:xfrm>
            <a:off x="1364191" y="4814254"/>
            <a:ext cx="4139210"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TAS is RMW, not RW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p:txBody>
          <a:bodyPr/>
          <a:lstStyle/>
          <a:p>
            <a:r>
              <a:rPr lang="en-US" dirty="0"/>
              <a:t>Performance</a:t>
            </a:r>
          </a:p>
        </p:txBody>
      </p:sp>
      <p:sp>
        <p:nvSpPr>
          <p:cNvPr id="29698" name="Footer Placeholder 3"/>
          <p:cNvSpPr>
            <a:spLocks noGrp="1"/>
          </p:cNvSpPr>
          <p:nvPr>
            <p:ph type="ftr" sz="quarter" idx="10"/>
          </p:nvPr>
        </p:nvSpPr>
        <p:spPr>
          <a:noFill/>
        </p:spPr>
        <p:txBody>
          <a:bodyPr/>
          <a:lstStyle/>
          <a:p>
            <a:r>
              <a:rPr lang="en-US" dirty="0"/>
              <a:t>Art of Multiprocessor Programming</a:t>
            </a:r>
          </a:p>
        </p:txBody>
      </p:sp>
      <p:sp>
        <p:nvSpPr>
          <p:cNvPr id="29699" name="Slide Number Placeholder 4"/>
          <p:cNvSpPr>
            <a:spLocks noGrp="1"/>
          </p:cNvSpPr>
          <p:nvPr>
            <p:ph type="sldNum" sz="quarter" idx="11"/>
          </p:nvPr>
        </p:nvSpPr>
        <p:spPr>
          <a:noFill/>
        </p:spPr>
        <p:txBody>
          <a:bodyPr/>
          <a:lstStyle/>
          <a:p>
            <a:fld id="{13EB1E6E-C121-4A69-B90E-119E850AEE9C}" type="slidenum">
              <a:rPr lang="x-none" smtClean="0">
                <a:cs typeface="Arial" pitchFamily="34" charset="0"/>
              </a:rPr>
              <a:pPr/>
              <a:t>23</a:t>
            </a:fld>
            <a:endParaRPr lang="en-US" dirty="0">
              <a:cs typeface="Arial" pitchFamily="34" charset="0"/>
            </a:endParaRPr>
          </a:p>
        </p:txBody>
      </p:sp>
      <p:sp>
        <p:nvSpPr>
          <p:cNvPr id="2" name="TextBox 1">
            <a:extLst>
              <a:ext uri="{FF2B5EF4-FFF2-40B4-BE49-F238E27FC236}">
                <a16:creationId xmlns:a16="http://schemas.microsoft.com/office/drawing/2014/main" id="{168D6E2A-173B-82F6-E8F1-6E5B1FCC6E51}"/>
              </a:ext>
            </a:extLst>
          </p:cNvPr>
          <p:cNvSpPr txBox="1"/>
          <p:nvPr/>
        </p:nvSpPr>
        <p:spPr bwMode="auto">
          <a:xfrm>
            <a:off x="898815" y="1549678"/>
            <a:ext cx="20040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Experiment</a:t>
            </a:r>
          </a:p>
        </p:txBody>
      </p:sp>
      <p:sp>
        <p:nvSpPr>
          <p:cNvPr id="3" name="TextBox 2">
            <a:extLst>
              <a:ext uri="{FF2B5EF4-FFF2-40B4-BE49-F238E27FC236}">
                <a16:creationId xmlns:a16="http://schemas.microsoft.com/office/drawing/2014/main" id="{DA98D266-AF7F-2924-C367-D3AC17C7183C}"/>
              </a:ext>
            </a:extLst>
          </p:cNvPr>
          <p:cNvSpPr txBox="1"/>
          <p:nvPr/>
        </p:nvSpPr>
        <p:spPr bwMode="auto">
          <a:xfrm>
            <a:off x="1599207" y="2357091"/>
            <a:ext cx="174278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i="1" dirty="0">
                <a:solidFill>
                  <a:srgbClr val="FFFF00"/>
                </a:solidFill>
              </a:rPr>
              <a:t>n</a:t>
            </a:r>
            <a:r>
              <a:rPr lang="en-US" sz="2800" b="0" dirty="0">
                <a:solidFill>
                  <a:srgbClr val="FFFF00"/>
                </a:solidFill>
              </a:rPr>
              <a:t> threads</a:t>
            </a:r>
          </a:p>
        </p:txBody>
      </p:sp>
      <p:sp>
        <p:nvSpPr>
          <p:cNvPr id="4" name="TextBox 3">
            <a:extLst>
              <a:ext uri="{FF2B5EF4-FFF2-40B4-BE49-F238E27FC236}">
                <a16:creationId xmlns:a16="http://schemas.microsoft.com/office/drawing/2014/main" id="{79577F62-D963-8569-4C78-5274F19534EB}"/>
              </a:ext>
            </a:extLst>
          </p:cNvPr>
          <p:cNvSpPr txBox="1"/>
          <p:nvPr/>
        </p:nvSpPr>
        <p:spPr bwMode="auto">
          <a:xfrm>
            <a:off x="1599207" y="3164504"/>
            <a:ext cx="672171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Increment shared counter 1 million times</a:t>
            </a:r>
          </a:p>
        </p:txBody>
      </p:sp>
      <p:sp>
        <p:nvSpPr>
          <p:cNvPr id="5" name="TextBox 4">
            <a:extLst>
              <a:ext uri="{FF2B5EF4-FFF2-40B4-BE49-F238E27FC236}">
                <a16:creationId xmlns:a16="http://schemas.microsoft.com/office/drawing/2014/main" id="{F71EB1E5-E508-B597-FC31-22BA9DE432B0}"/>
              </a:ext>
            </a:extLst>
          </p:cNvPr>
          <p:cNvSpPr txBox="1"/>
          <p:nvPr/>
        </p:nvSpPr>
        <p:spPr bwMode="auto">
          <a:xfrm>
            <a:off x="898815" y="3971917"/>
            <a:ext cx="420534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How long </a:t>
            </a:r>
            <a:r>
              <a:rPr lang="en-US" sz="2800" b="0" i="1" dirty="0">
                <a:solidFill>
                  <a:schemeClr val="bg1"/>
                </a:solidFill>
              </a:rPr>
              <a:t>should</a:t>
            </a:r>
            <a:r>
              <a:rPr lang="en-US" sz="2800" b="0" dirty="0">
                <a:solidFill>
                  <a:srgbClr val="FFFF00"/>
                </a:solidFill>
              </a:rPr>
              <a:t> it take?</a:t>
            </a:r>
          </a:p>
        </p:txBody>
      </p:sp>
      <p:sp>
        <p:nvSpPr>
          <p:cNvPr id="6" name="TextBox 5">
            <a:extLst>
              <a:ext uri="{FF2B5EF4-FFF2-40B4-BE49-F238E27FC236}">
                <a16:creationId xmlns:a16="http://schemas.microsoft.com/office/drawing/2014/main" id="{EFA494F8-3AB5-6A80-BD80-4AC4A0D88B22}"/>
              </a:ext>
            </a:extLst>
          </p:cNvPr>
          <p:cNvSpPr txBox="1"/>
          <p:nvPr/>
        </p:nvSpPr>
        <p:spPr bwMode="auto">
          <a:xfrm>
            <a:off x="898815" y="4779329"/>
            <a:ext cx="381482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How long </a:t>
            </a:r>
            <a:r>
              <a:rPr lang="en-US" sz="2800" b="0" i="1" dirty="0">
                <a:solidFill>
                  <a:schemeClr val="bg1"/>
                </a:solidFill>
              </a:rPr>
              <a:t>does</a:t>
            </a:r>
            <a:r>
              <a:rPr lang="en-US" sz="2800" b="0" dirty="0">
                <a:solidFill>
                  <a:srgbClr val="FFFF00"/>
                </a:solidFill>
              </a:rPr>
              <a:t> it take?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3"/>
          <p:cNvSpPr>
            <a:spLocks noGrp="1" noChangeArrowheads="1"/>
          </p:cNvSpPr>
          <p:nvPr>
            <p:ph type="title"/>
          </p:nvPr>
        </p:nvSpPr>
        <p:spPr/>
        <p:txBody>
          <a:bodyPr/>
          <a:lstStyle/>
          <a:p>
            <a:r>
              <a:rPr lang="en-US" dirty="0"/>
              <a:t>Graph</a:t>
            </a:r>
          </a:p>
        </p:txBody>
      </p:sp>
      <p:sp>
        <p:nvSpPr>
          <p:cNvPr id="30722" name="Footer Placeholder 3"/>
          <p:cNvSpPr>
            <a:spLocks noGrp="1"/>
          </p:cNvSpPr>
          <p:nvPr>
            <p:ph type="ftr" sz="quarter" idx="10"/>
          </p:nvPr>
        </p:nvSpPr>
        <p:spPr>
          <a:noFill/>
        </p:spPr>
        <p:txBody>
          <a:bodyPr/>
          <a:lstStyle/>
          <a:p>
            <a:r>
              <a:rPr lang="en-US" dirty="0"/>
              <a:t>Art of Multiprocessor Programming</a:t>
            </a:r>
          </a:p>
        </p:txBody>
      </p:sp>
      <p:sp>
        <p:nvSpPr>
          <p:cNvPr id="30723" name="Slide Number Placeholder 4"/>
          <p:cNvSpPr>
            <a:spLocks noGrp="1"/>
          </p:cNvSpPr>
          <p:nvPr>
            <p:ph type="sldNum" sz="quarter" idx="11"/>
          </p:nvPr>
        </p:nvSpPr>
        <p:spPr>
          <a:noFill/>
        </p:spPr>
        <p:txBody>
          <a:bodyPr/>
          <a:lstStyle/>
          <a:p>
            <a:fld id="{0D928460-AC7D-4102-B227-C2FC01B0CF5E}" type="slidenum">
              <a:rPr lang="x-none" smtClean="0">
                <a:cs typeface="Arial" pitchFamily="34" charset="0"/>
              </a:rPr>
              <a:pPr/>
              <a:t>24</a:t>
            </a:fld>
            <a:endParaRPr lang="en-US" dirty="0">
              <a:cs typeface="Arial" pitchFamily="34" charset="0"/>
            </a:endParaRPr>
          </a:p>
        </p:txBody>
      </p:sp>
      <p:sp>
        <p:nvSpPr>
          <p:cNvPr id="30726" name="Line 4"/>
          <p:cNvSpPr>
            <a:spLocks noChangeShapeType="1"/>
          </p:cNvSpPr>
          <p:nvPr/>
        </p:nvSpPr>
        <p:spPr bwMode="auto">
          <a:xfrm flipV="1">
            <a:off x="2646363" y="1924050"/>
            <a:ext cx="0" cy="2551113"/>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endParaRPr>
          </a:p>
        </p:txBody>
      </p:sp>
      <p:sp>
        <p:nvSpPr>
          <p:cNvPr id="30727" name="Line 5"/>
          <p:cNvSpPr>
            <a:spLocks noChangeShapeType="1"/>
          </p:cNvSpPr>
          <p:nvPr/>
        </p:nvSpPr>
        <p:spPr bwMode="auto">
          <a:xfrm>
            <a:off x="2646363" y="4443413"/>
            <a:ext cx="3336925" cy="0"/>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endParaRPr>
          </a:p>
        </p:txBody>
      </p:sp>
      <p:sp>
        <p:nvSpPr>
          <p:cNvPr id="30728" name="Text Box 7"/>
          <p:cNvSpPr txBox="1">
            <a:spLocks noChangeArrowheads="1"/>
          </p:cNvSpPr>
          <p:nvPr/>
        </p:nvSpPr>
        <p:spPr bwMode="auto">
          <a:xfrm>
            <a:off x="6167424" y="3657600"/>
            <a:ext cx="1117614" cy="584775"/>
          </a:xfrm>
          <a:prstGeom prst="rect">
            <a:avLst/>
          </a:prstGeom>
          <a:noFill/>
          <a:ln w="9525">
            <a:noFill/>
            <a:miter lim="800000"/>
            <a:headEnd/>
            <a:tailEnd/>
          </a:ln>
        </p:spPr>
        <p:txBody>
          <a:bodyPr wrap="none">
            <a:spAutoFit/>
          </a:bodyPr>
          <a:lstStyle/>
          <a:p>
            <a:r>
              <a:rPr lang="en-US" sz="3200" dirty="0">
                <a:solidFill>
                  <a:srgbClr val="00FF00"/>
                </a:solidFill>
                <a:latin typeface="Arial" pitchFamily="34" charset="0"/>
                <a:cs typeface="Arial" pitchFamily="34" charset="0"/>
              </a:rPr>
              <a:t>ideal</a:t>
            </a:r>
          </a:p>
        </p:txBody>
      </p:sp>
      <p:sp>
        <p:nvSpPr>
          <p:cNvPr id="30729" name="Text Box 8"/>
          <p:cNvSpPr txBox="1">
            <a:spLocks noChangeArrowheads="1"/>
          </p:cNvSpPr>
          <p:nvPr/>
        </p:nvSpPr>
        <p:spPr bwMode="auto">
          <a:xfrm rot="10800000">
            <a:off x="1665844" y="2893635"/>
            <a:ext cx="738664" cy="964367"/>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time</a:t>
            </a:r>
          </a:p>
        </p:txBody>
      </p:sp>
      <p:sp>
        <p:nvSpPr>
          <p:cNvPr id="30730" name="Text Box 9"/>
          <p:cNvSpPr txBox="1">
            <a:spLocks noChangeArrowheads="1"/>
          </p:cNvSpPr>
          <p:nvPr/>
        </p:nvSpPr>
        <p:spPr bwMode="auto">
          <a:xfrm rot="-5400000">
            <a:off x="3896281" y="4380280"/>
            <a:ext cx="738664" cy="1631216"/>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threads</a:t>
            </a:r>
          </a:p>
        </p:txBody>
      </p:sp>
      <p:sp>
        <p:nvSpPr>
          <p:cNvPr id="30731" name="Freeform 11"/>
          <p:cNvSpPr>
            <a:spLocks/>
          </p:cNvSpPr>
          <p:nvPr/>
        </p:nvSpPr>
        <p:spPr bwMode="auto">
          <a:xfrm>
            <a:off x="2895600" y="4022725"/>
            <a:ext cx="2879725" cy="1588"/>
          </a:xfrm>
          <a:custGeom>
            <a:avLst/>
            <a:gdLst>
              <a:gd name="T0" fmla="*/ 0 w 1814"/>
              <a:gd name="T1" fmla="*/ 0 h 1"/>
              <a:gd name="T2" fmla="*/ 2147483647 w 1814"/>
              <a:gd name="T3" fmla="*/ 0 h 1"/>
              <a:gd name="T4" fmla="*/ 0 60000 65536"/>
              <a:gd name="T5" fmla="*/ 0 60000 65536"/>
              <a:gd name="T6" fmla="*/ 0 w 1814"/>
              <a:gd name="T7" fmla="*/ 0 h 1"/>
              <a:gd name="T8" fmla="*/ 1814 w 1814"/>
              <a:gd name="T9" fmla="*/ 1 h 1"/>
            </a:gdLst>
            <a:ahLst/>
            <a:cxnLst>
              <a:cxn ang="T4">
                <a:pos x="T0" y="T1"/>
              </a:cxn>
              <a:cxn ang="T5">
                <a:pos x="T2" y="T3"/>
              </a:cxn>
            </a:cxnLst>
            <a:rect l="T6" t="T7" r="T8" b="T9"/>
            <a:pathLst>
              <a:path w="1814" h="1">
                <a:moveTo>
                  <a:pt x="0" y="0"/>
                </a:moveTo>
                <a:cubicBezTo>
                  <a:pt x="0" y="0"/>
                  <a:pt x="907" y="0"/>
                  <a:pt x="1814" y="0"/>
                </a:cubicBezTo>
              </a:path>
            </a:pathLst>
          </a:custGeom>
          <a:noFill/>
          <a:ln w="57150">
            <a:solidFill>
              <a:srgbClr val="66FF33"/>
            </a:solidFill>
            <a:round/>
            <a:headEnd/>
            <a:tailEnd type="triangle" w="med" len="med"/>
          </a:ln>
        </p:spPr>
        <p:txBody>
          <a:bodyPr wrap="none" anchor="ctr"/>
          <a:lstStyle/>
          <a:p>
            <a:endParaRPr lang="en-US" dirty="0">
              <a:latin typeface="Arial" pitchFamily="34" charset="0"/>
            </a:endParaRPr>
          </a:p>
        </p:txBody>
      </p:sp>
      <p:sp>
        <p:nvSpPr>
          <p:cNvPr id="1110028" name="AutoShape 12"/>
          <p:cNvSpPr>
            <a:spLocks noChangeArrowheads="1"/>
          </p:cNvSpPr>
          <p:nvPr/>
        </p:nvSpPr>
        <p:spPr bwMode="auto">
          <a:xfrm>
            <a:off x="3481387" y="1774825"/>
            <a:ext cx="3220965" cy="1851025"/>
          </a:xfrm>
          <a:prstGeom prst="wedgeRoundRectCallout">
            <a:avLst>
              <a:gd name="adj1" fmla="val -11028"/>
              <a:gd name="adj2" fmla="val 66722"/>
              <a:gd name="adj3" fmla="val 16667"/>
            </a:avLst>
          </a:prstGeom>
          <a:noFill/>
          <a:ln w="38100">
            <a:solidFill>
              <a:srgbClr val="FF3300"/>
            </a:solidFill>
            <a:miter lim="800000"/>
            <a:headEnd/>
            <a:tailEnd/>
          </a:ln>
        </p:spPr>
        <p:txBody>
          <a:bodyPr anchor="ctr"/>
          <a:lstStyle/>
          <a:p>
            <a:pPr algn="ctr"/>
            <a:r>
              <a:rPr lang="en-US" sz="2800" b="0" dirty="0">
                <a:solidFill>
                  <a:srgbClr val="FFFF00"/>
                </a:solidFill>
                <a:latin typeface="Arial" pitchFamily="34" charset="0"/>
                <a:cs typeface="Arial" pitchFamily="34" charset="0"/>
              </a:rPr>
              <a:t>Sequential bottleneck means </a:t>
            </a:r>
            <a:r>
              <a:rPr lang="en-US" sz="2800" b="0" i="1" dirty="0">
                <a:solidFill>
                  <a:srgbClr val="FFFF00"/>
                </a:solidFill>
                <a:latin typeface="Arial" pitchFamily="34" charset="0"/>
                <a:cs typeface="Arial" pitchFamily="34" charset="0"/>
              </a:rPr>
              <a:t>no speedup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0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00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3"/>
          <p:cNvSpPr>
            <a:spLocks noGrp="1" noChangeArrowheads="1"/>
          </p:cNvSpPr>
          <p:nvPr>
            <p:ph type="title"/>
          </p:nvPr>
        </p:nvSpPr>
        <p:spPr/>
        <p:txBody>
          <a:bodyPr/>
          <a:lstStyle/>
          <a:p>
            <a:r>
              <a:rPr lang="en-US" dirty="0"/>
              <a:t>Mystery #1</a:t>
            </a:r>
          </a:p>
        </p:txBody>
      </p:sp>
      <p:sp>
        <p:nvSpPr>
          <p:cNvPr id="31746" name="Footer Placeholder 3"/>
          <p:cNvSpPr>
            <a:spLocks noGrp="1"/>
          </p:cNvSpPr>
          <p:nvPr>
            <p:ph type="ftr" sz="quarter" idx="10"/>
          </p:nvPr>
        </p:nvSpPr>
        <p:spPr>
          <a:noFill/>
        </p:spPr>
        <p:txBody>
          <a:bodyPr/>
          <a:lstStyle/>
          <a:p>
            <a:r>
              <a:rPr lang="en-US" dirty="0"/>
              <a:t>Art of Multiprocessor Programming</a:t>
            </a:r>
          </a:p>
        </p:txBody>
      </p:sp>
      <p:sp>
        <p:nvSpPr>
          <p:cNvPr id="31747" name="Slide Number Placeholder 4"/>
          <p:cNvSpPr>
            <a:spLocks noGrp="1"/>
          </p:cNvSpPr>
          <p:nvPr>
            <p:ph type="sldNum" sz="quarter" idx="11"/>
          </p:nvPr>
        </p:nvSpPr>
        <p:spPr>
          <a:noFill/>
        </p:spPr>
        <p:txBody>
          <a:bodyPr/>
          <a:lstStyle/>
          <a:p>
            <a:fld id="{2EA006D7-33C5-4FB2-927C-627F20B3EAAF}" type="slidenum">
              <a:rPr lang="x-none" smtClean="0">
                <a:cs typeface="Arial" pitchFamily="34" charset="0"/>
              </a:rPr>
              <a:pPr/>
              <a:t>25</a:t>
            </a:fld>
            <a:endParaRPr lang="en-US" dirty="0">
              <a:cs typeface="Arial" pitchFamily="34" charset="0"/>
            </a:endParaRPr>
          </a:p>
        </p:txBody>
      </p:sp>
      <p:sp>
        <p:nvSpPr>
          <p:cNvPr id="31750" name="Line 4"/>
          <p:cNvSpPr>
            <a:spLocks noChangeShapeType="1"/>
          </p:cNvSpPr>
          <p:nvPr/>
        </p:nvSpPr>
        <p:spPr bwMode="auto">
          <a:xfrm flipV="1">
            <a:off x="2646363" y="1924050"/>
            <a:ext cx="0" cy="2551113"/>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endParaRPr>
          </a:p>
        </p:txBody>
      </p:sp>
      <p:sp>
        <p:nvSpPr>
          <p:cNvPr id="31751" name="Line 5"/>
          <p:cNvSpPr>
            <a:spLocks noChangeShapeType="1"/>
          </p:cNvSpPr>
          <p:nvPr/>
        </p:nvSpPr>
        <p:spPr bwMode="auto">
          <a:xfrm>
            <a:off x="2646363" y="4443413"/>
            <a:ext cx="3336925" cy="0"/>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endParaRPr>
          </a:p>
        </p:txBody>
      </p:sp>
      <p:sp>
        <p:nvSpPr>
          <p:cNvPr id="31752" name="Text Box 7"/>
          <p:cNvSpPr txBox="1">
            <a:spLocks noChangeArrowheads="1"/>
          </p:cNvSpPr>
          <p:nvPr/>
        </p:nvSpPr>
        <p:spPr bwMode="auto">
          <a:xfrm rot="10800000">
            <a:off x="1665844" y="2893635"/>
            <a:ext cx="738664" cy="964367"/>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time</a:t>
            </a:r>
          </a:p>
        </p:txBody>
      </p:sp>
      <p:sp>
        <p:nvSpPr>
          <p:cNvPr id="31753" name="Text Box 8"/>
          <p:cNvSpPr txBox="1">
            <a:spLocks noChangeArrowheads="1"/>
          </p:cNvSpPr>
          <p:nvPr/>
        </p:nvSpPr>
        <p:spPr bwMode="auto">
          <a:xfrm rot="-5400000">
            <a:off x="3896281" y="4380280"/>
            <a:ext cx="738664" cy="1631216"/>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threads</a:t>
            </a:r>
          </a:p>
        </p:txBody>
      </p:sp>
      <p:sp>
        <p:nvSpPr>
          <p:cNvPr id="31754" name="Text Box 10"/>
          <p:cNvSpPr txBox="1">
            <a:spLocks noChangeArrowheads="1"/>
          </p:cNvSpPr>
          <p:nvPr/>
        </p:nvSpPr>
        <p:spPr bwMode="auto">
          <a:xfrm>
            <a:off x="5964238" y="2071688"/>
            <a:ext cx="1907895" cy="2554545"/>
          </a:xfrm>
          <a:prstGeom prst="rect">
            <a:avLst/>
          </a:prstGeom>
          <a:noFill/>
          <a:ln w="9525">
            <a:noFill/>
            <a:miter lim="800000"/>
            <a:headEnd/>
            <a:tailEnd/>
          </a:ln>
        </p:spPr>
        <p:txBody>
          <a:bodyPr wrap="none">
            <a:spAutoFit/>
          </a:bodyPr>
          <a:lstStyle/>
          <a:p>
            <a:pPr algn="l"/>
            <a:r>
              <a:rPr lang="en-US" sz="3200" dirty="0">
                <a:solidFill>
                  <a:srgbClr val="FF9900"/>
                </a:solidFill>
                <a:latin typeface="Arial" pitchFamily="34" charset="0"/>
                <a:cs typeface="Arial" pitchFamily="34" charset="0"/>
              </a:rPr>
              <a:t>TAS lock</a:t>
            </a:r>
          </a:p>
          <a:p>
            <a:pPr algn="l"/>
            <a:endParaRPr lang="en-US" sz="3200" dirty="0">
              <a:solidFill>
                <a:srgbClr val="00FF00"/>
              </a:solidFill>
              <a:latin typeface="Arial" pitchFamily="34" charset="0"/>
              <a:cs typeface="Arial" pitchFamily="34" charset="0"/>
            </a:endParaRPr>
          </a:p>
          <a:p>
            <a:pPr algn="l"/>
            <a:endParaRPr lang="en-US" sz="3200" dirty="0">
              <a:solidFill>
                <a:srgbClr val="00FF00"/>
              </a:solidFill>
              <a:latin typeface="Arial" pitchFamily="34" charset="0"/>
              <a:cs typeface="Arial" pitchFamily="34" charset="0"/>
            </a:endParaRPr>
          </a:p>
          <a:p>
            <a:pPr algn="l"/>
            <a:r>
              <a:rPr lang="en-US" sz="3200" dirty="0">
                <a:solidFill>
                  <a:srgbClr val="00FF00"/>
                </a:solidFill>
                <a:latin typeface="Arial" pitchFamily="34" charset="0"/>
                <a:cs typeface="Arial" pitchFamily="34" charset="0"/>
              </a:rPr>
              <a:t>Ideal</a:t>
            </a:r>
          </a:p>
          <a:p>
            <a:pPr algn="l"/>
            <a:endParaRPr lang="en-US" sz="3200" dirty="0">
              <a:solidFill>
                <a:srgbClr val="FF9900"/>
              </a:solidFill>
              <a:latin typeface="Arial" pitchFamily="34" charset="0"/>
              <a:cs typeface="Arial" pitchFamily="34" charset="0"/>
            </a:endParaRPr>
          </a:p>
        </p:txBody>
      </p:sp>
      <p:sp>
        <p:nvSpPr>
          <p:cNvPr id="31756" name="Freeform 12"/>
          <p:cNvSpPr>
            <a:spLocks/>
          </p:cNvSpPr>
          <p:nvPr/>
        </p:nvSpPr>
        <p:spPr bwMode="auto">
          <a:xfrm>
            <a:off x="2895600" y="4022725"/>
            <a:ext cx="2879725" cy="1588"/>
          </a:xfrm>
          <a:custGeom>
            <a:avLst/>
            <a:gdLst>
              <a:gd name="T0" fmla="*/ 0 w 1814"/>
              <a:gd name="T1" fmla="*/ 0 h 1"/>
              <a:gd name="T2" fmla="*/ 2147483647 w 1814"/>
              <a:gd name="T3" fmla="*/ 0 h 1"/>
              <a:gd name="T4" fmla="*/ 0 60000 65536"/>
              <a:gd name="T5" fmla="*/ 0 60000 65536"/>
              <a:gd name="T6" fmla="*/ 0 w 1814"/>
              <a:gd name="T7" fmla="*/ 0 h 1"/>
              <a:gd name="T8" fmla="*/ 1814 w 1814"/>
              <a:gd name="T9" fmla="*/ 1 h 1"/>
            </a:gdLst>
            <a:ahLst/>
            <a:cxnLst>
              <a:cxn ang="T4">
                <a:pos x="T0" y="T1"/>
              </a:cxn>
              <a:cxn ang="T5">
                <a:pos x="T2" y="T3"/>
              </a:cxn>
            </a:cxnLst>
            <a:rect l="T6" t="T7" r="T8" b="T9"/>
            <a:pathLst>
              <a:path w="1814" h="1">
                <a:moveTo>
                  <a:pt x="0" y="0"/>
                </a:moveTo>
                <a:cubicBezTo>
                  <a:pt x="0" y="0"/>
                  <a:pt x="907" y="0"/>
                  <a:pt x="1814" y="0"/>
                </a:cubicBezTo>
              </a:path>
            </a:pathLst>
          </a:custGeom>
          <a:noFill/>
          <a:ln w="57150">
            <a:solidFill>
              <a:srgbClr val="66FF33"/>
            </a:solidFill>
            <a:round/>
            <a:headEnd/>
            <a:tailEnd type="triangle" w="med" len="med"/>
          </a:ln>
        </p:spPr>
        <p:txBody>
          <a:bodyPr wrap="none" anchor="ctr"/>
          <a:lstStyle/>
          <a:p>
            <a:endParaRPr lang="en-US" dirty="0">
              <a:latin typeface="Arial" pitchFamily="34" charset="0"/>
            </a:endParaRPr>
          </a:p>
        </p:txBody>
      </p:sp>
      <p:sp>
        <p:nvSpPr>
          <p:cNvPr id="31757" name="Freeform 13"/>
          <p:cNvSpPr>
            <a:spLocks/>
          </p:cNvSpPr>
          <p:nvPr/>
        </p:nvSpPr>
        <p:spPr bwMode="auto">
          <a:xfrm>
            <a:off x="2911475" y="1630363"/>
            <a:ext cx="2470150" cy="2239962"/>
          </a:xfrm>
          <a:custGeom>
            <a:avLst/>
            <a:gdLst>
              <a:gd name="T0" fmla="*/ 0 w 1556"/>
              <a:gd name="T1" fmla="*/ 2147483647 h 1411"/>
              <a:gd name="T2" fmla="*/ 2147483647 w 1556"/>
              <a:gd name="T3" fmla="*/ 2147483647 h 1411"/>
              <a:gd name="T4" fmla="*/ 2147483647 w 1556"/>
              <a:gd name="T5" fmla="*/ 2147483647 h 1411"/>
              <a:gd name="T6" fmla="*/ 2147483647 w 1556"/>
              <a:gd name="T7" fmla="*/ 0 h 1411"/>
              <a:gd name="T8" fmla="*/ 0 60000 65536"/>
              <a:gd name="T9" fmla="*/ 0 60000 65536"/>
              <a:gd name="T10" fmla="*/ 0 60000 65536"/>
              <a:gd name="T11" fmla="*/ 0 60000 65536"/>
              <a:gd name="T12" fmla="*/ 0 w 1556"/>
              <a:gd name="T13" fmla="*/ 0 h 1411"/>
              <a:gd name="T14" fmla="*/ 1556 w 1556"/>
              <a:gd name="T15" fmla="*/ 1411 h 1411"/>
            </a:gdLst>
            <a:ahLst/>
            <a:cxnLst>
              <a:cxn ang="T8">
                <a:pos x="T0" y="T1"/>
              </a:cxn>
              <a:cxn ang="T9">
                <a:pos x="T2" y="T3"/>
              </a:cxn>
              <a:cxn ang="T10">
                <a:pos x="T4" y="T5"/>
              </a:cxn>
              <a:cxn ang="T11">
                <a:pos x="T6" y="T7"/>
              </a:cxn>
            </a:cxnLst>
            <a:rect l="T12" t="T13" r="T14" b="T15"/>
            <a:pathLst>
              <a:path w="1556" h="1411">
                <a:moveTo>
                  <a:pt x="0" y="1411"/>
                </a:moveTo>
                <a:cubicBezTo>
                  <a:pt x="195" y="1345"/>
                  <a:pt x="391" y="1280"/>
                  <a:pt x="596" y="1152"/>
                </a:cubicBezTo>
                <a:cubicBezTo>
                  <a:pt x="801" y="1024"/>
                  <a:pt x="1069" y="835"/>
                  <a:pt x="1229" y="643"/>
                </a:cubicBezTo>
                <a:cubicBezTo>
                  <a:pt x="1389" y="451"/>
                  <a:pt x="1472" y="225"/>
                  <a:pt x="1556" y="0"/>
                </a:cubicBezTo>
              </a:path>
            </a:pathLst>
          </a:custGeom>
          <a:noFill/>
          <a:ln w="57150">
            <a:solidFill>
              <a:srgbClr val="FF9900"/>
            </a:solidFill>
            <a:round/>
            <a:headEnd/>
            <a:tailEnd type="triangle" w="med" len="med"/>
          </a:ln>
        </p:spPr>
        <p:txBody>
          <a:bodyPr wrap="none" anchor="ctr"/>
          <a:lstStyle/>
          <a:p>
            <a:endParaRPr lang="en-US" dirty="0">
              <a:latin typeface="Arial" pitchFamily="34" charset="0"/>
            </a:endParaRPr>
          </a:p>
        </p:txBody>
      </p:sp>
      <p:sp>
        <p:nvSpPr>
          <p:cNvPr id="1196048" name="AutoShape 16"/>
          <p:cNvSpPr>
            <a:spLocks noChangeArrowheads="1"/>
          </p:cNvSpPr>
          <p:nvPr/>
        </p:nvSpPr>
        <p:spPr bwMode="auto">
          <a:xfrm>
            <a:off x="6389688" y="4173166"/>
            <a:ext cx="1971675" cy="1566154"/>
          </a:xfrm>
          <a:prstGeom prst="wedgeRoundRectCallout">
            <a:avLst>
              <a:gd name="adj1" fmla="val -115467"/>
              <a:gd name="adj2" fmla="val -144079"/>
              <a:gd name="adj3" fmla="val 16667"/>
            </a:avLst>
          </a:prstGeom>
          <a:solidFill>
            <a:schemeClr val="tx1">
              <a:alpha val="47058"/>
            </a:schemeClr>
          </a:solidFill>
          <a:ln w="38100">
            <a:solidFill>
              <a:srgbClr val="FF3300"/>
            </a:solidFill>
            <a:miter lim="800000"/>
            <a:headEnd/>
            <a:tailEnd/>
          </a:ln>
        </p:spPr>
        <p:txBody>
          <a:bodyPr anchor="ctr"/>
          <a:lstStyle/>
          <a:p>
            <a:pPr algn="ctr"/>
            <a:r>
              <a:rPr lang="en-US" sz="3200" b="0" dirty="0">
                <a:solidFill>
                  <a:srgbClr val="FFFF00"/>
                </a:solidFill>
                <a:latin typeface="Arial" pitchFamily="34" charset="0"/>
                <a:cs typeface="Arial" pitchFamily="34" charset="0"/>
              </a:rPr>
              <a:t>Wait, what?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60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60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3"/>
          <p:cNvSpPr>
            <a:spLocks noGrp="1" noChangeArrowheads="1"/>
          </p:cNvSpPr>
          <p:nvPr>
            <p:ph type="title"/>
          </p:nvPr>
        </p:nvSpPr>
        <p:spPr/>
        <p:txBody>
          <a:bodyPr wrap="none"/>
          <a:lstStyle/>
          <a:p>
            <a:r>
              <a:rPr lang="en-US" sz="4000" dirty="0"/>
              <a:t>Test-and-Test-and-Set Locks</a:t>
            </a:r>
          </a:p>
        </p:txBody>
      </p:sp>
      <p:sp>
        <p:nvSpPr>
          <p:cNvPr id="32770" name="Footer Placeholder 3"/>
          <p:cNvSpPr>
            <a:spLocks noGrp="1"/>
          </p:cNvSpPr>
          <p:nvPr>
            <p:ph type="ftr" sz="quarter" idx="10"/>
          </p:nvPr>
        </p:nvSpPr>
        <p:spPr>
          <a:xfrm>
            <a:off x="3322317" y="6248400"/>
            <a:ext cx="3581400" cy="457200"/>
          </a:xfrm>
          <a:noFill/>
        </p:spPr>
        <p:txBody>
          <a:bodyPr wrap="none"/>
          <a:lstStyle/>
          <a:p>
            <a:r>
              <a:rPr lang="en-US" dirty="0"/>
              <a:t>Art of Multiprocessor Programming</a:t>
            </a:r>
          </a:p>
        </p:txBody>
      </p:sp>
      <p:sp>
        <p:nvSpPr>
          <p:cNvPr id="32771" name="Slide Number Placeholder 4"/>
          <p:cNvSpPr>
            <a:spLocks noGrp="1"/>
          </p:cNvSpPr>
          <p:nvPr>
            <p:ph type="sldNum" sz="quarter" idx="11"/>
          </p:nvPr>
        </p:nvSpPr>
        <p:spPr>
          <a:noFill/>
        </p:spPr>
        <p:txBody>
          <a:bodyPr wrap="none"/>
          <a:lstStyle/>
          <a:p>
            <a:fld id="{25B84E34-C172-42BD-BB1C-89A0274112D8}" type="slidenum">
              <a:rPr lang="x-none" smtClean="0">
                <a:cs typeface="Arial" pitchFamily="34" charset="0"/>
              </a:rPr>
              <a:pPr/>
              <a:t>26</a:t>
            </a:fld>
            <a:endParaRPr lang="en-US" dirty="0">
              <a:cs typeface="Arial" pitchFamily="34" charset="0"/>
            </a:endParaRPr>
          </a:p>
        </p:txBody>
      </p:sp>
      <p:sp>
        <p:nvSpPr>
          <p:cNvPr id="11" name="TextBox 10">
            <a:extLst>
              <a:ext uri="{FF2B5EF4-FFF2-40B4-BE49-F238E27FC236}">
                <a16:creationId xmlns:a16="http://schemas.microsoft.com/office/drawing/2014/main" id="{929003B2-59A3-F001-0ED6-CE4FC50F2CFF}"/>
              </a:ext>
            </a:extLst>
          </p:cNvPr>
          <p:cNvSpPr txBox="1"/>
          <p:nvPr/>
        </p:nvSpPr>
        <p:spPr bwMode="auto">
          <a:xfrm>
            <a:off x="925735" y="2057172"/>
            <a:ext cx="4302781" cy="480131"/>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Spin until lock “looks” free</a:t>
            </a:r>
          </a:p>
        </p:txBody>
      </p:sp>
      <p:sp>
        <p:nvSpPr>
          <p:cNvPr id="12" name="TextBox 11">
            <a:extLst>
              <a:ext uri="{FF2B5EF4-FFF2-40B4-BE49-F238E27FC236}">
                <a16:creationId xmlns:a16="http://schemas.microsoft.com/office/drawing/2014/main" id="{A7781746-CF62-7E20-F301-8B0829F37A7E}"/>
              </a:ext>
            </a:extLst>
          </p:cNvPr>
          <p:cNvSpPr txBox="1"/>
          <p:nvPr/>
        </p:nvSpPr>
        <p:spPr bwMode="auto">
          <a:xfrm>
            <a:off x="1665038" y="2782241"/>
            <a:ext cx="7265130" cy="480131"/>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Continue while read returns </a:t>
            </a:r>
            <a:r>
              <a:rPr lang="en-US" sz="2800" b="0" i="1" dirty="0">
                <a:solidFill>
                  <a:schemeClr val="bg1"/>
                </a:solidFill>
              </a:rPr>
              <a:t>true</a:t>
            </a:r>
            <a:r>
              <a:rPr lang="en-US" sz="2800" b="0" dirty="0">
                <a:solidFill>
                  <a:srgbClr val="FFFF00"/>
                </a:solidFill>
              </a:rPr>
              <a:t> (lock taken)</a:t>
            </a:r>
          </a:p>
        </p:txBody>
      </p:sp>
      <p:sp>
        <p:nvSpPr>
          <p:cNvPr id="13" name="TextBox 12">
            <a:extLst>
              <a:ext uri="{FF2B5EF4-FFF2-40B4-BE49-F238E27FC236}">
                <a16:creationId xmlns:a16="http://schemas.microsoft.com/office/drawing/2014/main" id="{9009FC96-0EAB-B1E2-8CEE-11D183688E5A}"/>
              </a:ext>
            </a:extLst>
          </p:cNvPr>
          <p:cNvSpPr txBox="1"/>
          <p:nvPr/>
        </p:nvSpPr>
        <p:spPr bwMode="auto">
          <a:xfrm>
            <a:off x="925735" y="4232379"/>
            <a:ext cx="1281120" cy="480131"/>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Attack!</a:t>
            </a:r>
          </a:p>
        </p:txBody>
      </p:sp>
      <p:sp>
        <p:nvSpPr>
          <p:cNvPr id="14" name="TextBox 13">
            <a:extLst>
              <a:ext uri="{FF2B5EF4-FFF2-40B4-BE49-F238E27FC236}">
                <a16:creationId xmlns:a16="http://schemas.microsoft.com/office/drawing/2014/main" id="{A0BB81FC-AF3C-C7F4-4A93-5B35BF4BAAD0}"/>
              </a:ext>
            </a:extLst>
          </p:cNvPr>
          <p:cNvSpPr txBox="1"/>
          <p:nvPr/>
        </p:nvSpPr>
        <p:spPr bwMode="auto">
          <a:xfrm>
            <a:off x="1665038" y="3507310"/>
            <a:ext cx="7378943" cy="480131"/>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As soon as read returns </a:t>
            </a:r>
            <a:r>
              <a:rPr lang="en-US" sz="2800" b="0" i="1" dirty="0">
                <a:solidFill>
                  <a:schemeClr val="bg1"/>
                </a:solidFill>
              </a:rPr>
              <a:t>false</a:t>
            </a:r>
            <a:r>
              <a:rPr lang="en-US" sz="2800" b="0" i="1" dirty="0">
                <a:solidFill>
                  <a:srgbClr val="FFFF00"/>
                </a:solidFill>
              </a:rPr>
              <a:t> </a:t>
            </a:r>
            <a:r>
              <a:rPr lang="en-US" sz="2800" b="0" dirty="0">
                <a:solidFill>
                  <a:srgbClr val="FFFF00"/>
                </a:solidFill>
              </a:rPr>
              <a:t>(lock is free) </a:t>
            </a:r>
            <a:r>
              <a:rPr lang="en-US" sz="2800" b="0" i="1" dirty="0">
                <a:solidFill>
                  <a:srgbClr val="FFFF00"/>
                </a:solidFill>
              </a:rPr>
              <a:t>…</a:t>
            </a:r>
            <a:endParaRPr lang="en-US" sz="2800" b="0" dirty="0">
              <a:solidFill>
                <a:srgbClr val="FFFF00"/>
              </a:solidFill>
            </a:endParaRPr>
          </a:p>
        </p:txBody>
      </p:sp>
      <p:sp>
        <p:nvSpPr>
          <p:cNvPr id="16" name="TextBox 15">
            <a:extLst>
              <a:ext uri="{FF2B5EF4-FFF2-40B4-BE49-F238E27FC236}">
                <a16:creationId xmlns:a16="http://schemas.microsoft.com/office/drawing/2014/main" id="{DEAEFCA0-C92E-B018-71DC-269DE11CA364}"/>
              </a:ext>
            </a:extLst>
          </p:cNvPr>
          <p:cNvSpPr txBox="1"/>
          <p:nvPr/>
        </p:nvSpPr>
        <p:spPr bwMode="auto">
          <a:xfrm>
            <a:off x="1665038" y="4957448"/>
            <a:ext cx="3987502" cy="480131"/>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Call TAS to acquire lock</a:t>
            </a:r>
          </a:p>
        </p:txBody>
      </p:sp>
      <p:sp>
        <p:nvSpPr>
          <p:cNvPr id="17" name="TextBox 16">
            <a:extLst>
              <a:ext uri="{FF2B5EF4-FFF2-40B4-BE49-F238E27FC236}">
                <a16:creationId xmlns:a16="http://schemas.microsoft.com/office/drawing/2014/main" id="{63AA7B0A-2CB6-ADEB-DADB-F7AA56DC5459}"/>
              </a:ext>
            </a:extLst>
          </p:cNvPr>
          <p:cNvSpPr txBox="1"/>
          <p:nvPr/>
        </p:nvSpPr>
        <p:spPr bwMode="auto">
          <a:xfrm>
            <a:off x="1665038" y="5682517"/>
            <a:ext cx="4684809" cy="480131"/>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If TAS fails, back to spinning</a:t>
            </a:r>
          </a:p>
        </p:txBody>
      </p:sp>
      <p:pic>
        <p:nvPicPr>
          <p:cNvPr id="2" name="Picture 2" descr="Toy, Toys, Gift, Gifts, Present, Presents, Christmas, X-mas, Birthday, B-day, Spinning Top, Gif - Jitter.Bug.Girl">
            <a:extLst>
              <a:ext uri="{FF2B5EF4-FFF2-40B4-BE49-F238E27FC236}">
                <a16:creationId xmlns:a16="http://schemas.microsoft.com/office/drawing/2014/main" id="{BAEF59F2-59F0-63DE-A7D2-61EA230768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9128" y="1517133"/>
            <a:ext cx="1114072" cy="12451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6"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Grp="1" noChangeArrowheads="1"/>
          </p:cNvSpPr>
          <p:nvPr>
            <p:ph type="title"/>
          </p:nvPr>
        </p:nvSpPr>
        <p:spPr/>
        <p:txBody>
          <a:bodyPr/>
          <a:lstStyle/>
          <a:p>
            <a:r>
              <a:rPr lang="en-US" dirty="0"/>
              <a:t>Test-and-test-and-set Lock</a:t>
            </a:r>
          </a:p>
        </p:txBody>
      </p:sp>
      <p:sp>
        <p:nvSpPr>
          <p:cNvPr id="33794" name="Footer Placeholder 3"/>
          <p:cNvSpPr>
            <a:spLocks noGrp="1"/>
          </p:cNvSpPr>
          <p:nvPr>
            <p:ph type="ftr" sz="quarter" idx="10"/>
          </p:nvPr>
        </p:nvSpPr>
        <p:spPr>
          <a:noFill/>
        </p:spPr>
        <p:txBody>
          <a:bodyPr/>
          <a:lstStyle/>
          <a:p>
            <a:r>
              <a:rPr lang="en-US" dirty="0"/>
              <a:t>Art of Multiprocessor Programming</a:t>
            </a:r>
          </a:p>
        </p:txBody>
      </p:sp>
      <p:sp>
        <p:nvSpPr>
          <p:cNvPr id="33795" name="Slide Number Placeholder 4"/>
          <p:cNvSpPr>
            <a:spLocks noGrp="1"/>
          </p:cNvSpPr>
          <p:nvPr>
            <p:ph type="sldNum" sz="quarter" idx="11"/>
          </p:nvPr>
        </p:nvSpPr>
        <p:spPr>
          <a:noFill/>
        </p:spPr>
        <p:txBody>
          <a:bodyPr/>
          <a:lstStyle/>
          <a:p>
            <a:fld id="{2D718A7D-2F8C-45A0-9ACF-678F1667E464}" type="slidenum">
              <a:rPr lang="x-none" smtClean="0">
                <a:cs typeface="Arial" pitchFamily="34" charset="0"/>
              </a:rPr>
              <a:pPr/>
              <a:t>27</a:t>
            </a:fld>
            <a:endParaRPr lang="en-US" dirty="0">
              <a:cs typeface="Arial" pitchFamily="34" charset="0"/>
            </a:endParaRPr>
          </a:p>
        </p:txBody>
      </p:sp>
      <p:sp>
        <p:nvSpPr>
          <p:cNvPr id="33797" name="Rectangle 4"/>
          <p:cNvSpPr>
            <a:spLocks noChangeArrowheads="1"/>
          </p:cNvSpPr>
          <p:nvPr/>
        </p:nvSpPr>
        <p:spPr bwMode="auto">
          <a:xfrm>
            <a:off x="947738" y="1981200"/>
            <a:ext cx="7153275" cy="4524315"/>
          </a:xfrm>
          <a:prstGeom prst="rect">
            <a:avLst/>
          </a:prstGeom>
          <a:noFill/>
          <a:ln w="9525">
            <a:noFill/>
            <a:miter lim="800000"/>
            <a:headEnd/>
            <a:tailEnd/>
          </a:ln>
        </p:spPr>
        <p:txBody>
          <a:bodyPr>
            <a:spAutoFit/>
          </a:bodyPr>
          <a:lstStyle/>
          <a:p>
            <a:pPr algn="l"/>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TTASlock</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AtomicBoolean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state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AtomicBoolean</a:t>
            </a:r>
            <a:r>
              <a:rPr lang="en-US" sz="2400" b="0" dirty="0">
                <a:solidFill>
                  <a:srgbClr val="D4D4D4"/>
                </a:solidFill>
                <a:effectLst/>
                <a:latin typeface="Consolas" panose="020B0609020204030204" pitchFamily="49" charset="0"/>
              </a:rPr>
              <a:t>(</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getAndSet</a:t>
            </a:r>
            <a:r>
              <a:rPr lang="en-US" sz="2400" b="0" dirty="0">
                <a:solidFill>
                  <a:srgbClr val="D4D4D4"/>
                </a:solidFill>
                <a:effectLst/>
                <a:latin typeface="Consolas" panose="020B0609020204030204" pitchFamily="49" charset="0"/>
              </a:rPr>
              <a:t>(</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 </a:t>
            </a:r>
          </a:p>
          <a:p>
            <a:pPr algn="l"/>
            <a:r>
              <a:rPr lang="en-US" sz="2400" b="0" dirty="0">
                <a:solidFill>
                  <a:srgbClr val="D4D4D4"/>
                </a:solidFill>
                <a:effectLst/>
                <a:latin typeface="Consolas" panose="020B0609020204030204" pitchFamily="49" charset="0"/>
              </a:rPr>
              <a:t> </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75CD9D85-9AD2-3BD6-C65C-4D639288B1FC}"/>
              </a:ext>
            </a:extLst>
          </p:cNvPr>
          <p:cNvSpPr>
            <a:spLocks noChangeArrowheads="1"/>
          </p:cNvSpPr>
          <p:nvPr/>
        </p:nvSpPr>
        <p:spPr bwMode="auto">
          <a:xfrm>
            <a:off x="947738" y="1981200"/>
            <a:ext cx="7153275" cy="4524315"/>
          </a:xfrm>
          <a:prstGeom prst="rect">
            <a:avLst/>
          </a:prstGeom>
          <a:noFill/>
          <a:ln w="9525">
            <a:noFill/>
            <a:miter lim="800000"/>
            <a:headEnd/>
            <a:tailEnd/>
          </a:ln>
        </p:spPr>
        <p:txBody>
          <a:bodyPr>
            <a:spAutoFit/>
          </a:bodyPr>
          <a:lstStyle/>
          <a:p>
            <a:pPr algn="l"/>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TTASlock</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AtomicBoolean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state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AtomicBoolean</a:t>
            </a:r>
            <a:r>
              <a:rPr lang="en-US" sz="2400" b="0" dirty="0">
                <a:solidFill>
                  <a:srgbClr val="D4D4D4"/>
                </a:solidFill>
                <a:effectLst/>
                <a:latin typeface="Consolas" panose="020B0609020204030204" pitchFamily="49" charset="0"/>
              </a:rPr>
              <a:t>(</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getAndSet</a:t>
            </a:r>
            <a:r>
              <a:rPr lang="en-US" sz="2400" b="0" dirty="0">
                <a:solidFill>
                  <a:srgbClr val="D4D4D4"/>
                </a:solidFill>
                <a:effectLst/>
                <a:latin typeface="Consolas" panose="020B0609020204030204" pitchFamily="49" charset="0"/>
              </a:rPr>
              <a:t>(</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 </a:t>
            </a:r>
          </a:p>
          <a:p>
            <a:pPr algn="l"/>
            <a:r>
              <a:rPr lang="en-US" sz="2400" b="0" dirty="0">
                <a:solidFill>
                  <a:srgbClr val="D4D4D4"/>
                </a:solidFill>
                <a:effectLst/>
                <a:latin typeface="Consolas" panose="020B0609020204030204" pitchFamily="49" charset="0"/>
              </a:rPr>
              <a:t> </a:t>
            </a:r>
          </a:p>
        </p:txBody>
      </p:sp>
      <p:sp>
        <p:nvSpPr>
          <p:cNvPr id="34820" name="Rectangle 2"/>
          <p:cNvSpPr>
            <a:spLocks noGrp="1" noChangeArrowheads="1"/>
          </p:cNvSpPr>
          <p:nvPr>
            <p:ph type="title"/>
          </p:nvPr>
        </p:nvSpPr>
        <p:spPr/>
        <p:txBody>
          <a:bodyPr/>
          <a:lstStyle/>
          <a:p>
            <a:r>
              <a:rPr lang="en-US" dirty="0"/>
              <a:t>Test-and-test-and-set Lock</a:t>
            </a:r>
          </a:p>
        </p:txBody>
      </p:sp>
      <p:sp>
        <p:nvSpPr>
          <p:cNvPr id="34818" name="Footer Placeholder 3"/>
          <p:cNvSpPr>
            <a:spLocks noGrp="1"/>
          </p:cNvSpPr>
          <p:nvPr>
            <p:ph type="ftr" sz="quarter" idx="10"/>
          </p:nvPr>
        </p:nvSpPr>
        <p:spPr>
          <a:noFill/>
        </p:spPr>
        <p:txBody>
          <a:bodyPr/>
          <a:lstStyle/>
          <a:p>
            <a:r>
              <a:rPr lang="en-US" dirty="0"/>
              <a:t>Art of Multiprocessor Programming</a:t>
            </a:r>
          </a:p>
        </p:txBody>
      </p:sp>
      <p:sp>
        <p:nvSpPr>
          <p:cNvPr id="34819" name="Slide Number Placeholder 4"/>
          <p:cNvSpPr>
            <a:spLocks noGrp="1"/>
          </p:cNvSpPr>
          <p:nvPr>
            <p:ph type="sldNum" sz="quarter" idx="11"/>
          </p:nvPr>
        </p:nvSpPr>
        <p:spPr>
          <a:noFill/>
        </p:spPr>
        <p:txBody>
          <a:bodyPr/>
          <a:lstStyle/>
          <a:p>
            <a:fld id="{BB28B5AB-B56F-4B58-814F-02195750B735}" type="slidenum">
              <a:rPr lang="x-none" smtClean="0">
                <a:cs typeface="Arial" pitchFamily="34" charset="0"/>
              </a:rPr>
              <a:pPr/>
              <a:t>28</a:t>
            </a:fld>
            <a:endParaRPr lang="en-US" dirty="0">
              <a:cs typeface="Arial" pitchFamily="34" charset="0"/>
            </a:endParaRPr>
          </a:p>
        </p:txBody>
      </p:sp>
      <p:sp>
        <p:nvSpPr>
          <p:cNvPr id="34822" name="AutoShape 5"/>
          <p:cNvSpPr>
            <a:spLocks noChangeArrowheads="1"/>
          </p:cNvSpPr>
          <p:nvPr/>
        </p:nvSpPr>
        <p:spPr bwMode="auto">
          <a:xfrm>
            <a:off x="1455771" y="4243357"/>
            <a:ext cx="4394200" cy="433387"/>
          </a:xfrm>
          <a:prstGeom prst="wedgeRoundRectCallout">
            <a:avLst>
              <a:gd name="adj1" fmla="val 13403"/>
              <a:gd name="adj2" fmla="val 234616"/>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34823" name="Text Box 6"/>
          <p:cNvSpPr txBox="1">
            <a:spLocks noChangeArrowheads="1"/>
          </p:cNvSpPr>
          <p:nvPr/>
        </p:nvSpPr>
        <p:spPr bwMode="auto">
          <a:xfrm>
            <a:off x="3701266" y="5463540"/>
            <a:ext cx="4047390" cy="523220"/>
          </a:xfrm>
          <a:prstGeom prst="rect">
            <a:avLst/>
          </a:prstGeom>
          <a:no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Wait until lock looks free</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p:txBody>
          <a:bodyPr/>
          <a:lstStyle/>
          <a:p>
            <a:r>
              <a:rPr lang="en-US" dirty="0"/>
              <a:t>Test-and-test-and-set Lock</a:t>
            </a:r>
          </a:p>
        </p:txBody>
      </p:sp>
      <p:sp>
        <p:nvSpPr>
          <p:cNvPr id="35842" name="Footer Placeholder 3"/>
          <p:cNvSpPr>
            <a:spLocks noGrp="1"/>
          </p:cNvSpPr>
          <p:nvPr>
            <p:ph type="ftr" sz="quarter" idx="10"/>
          </p:nvPr>
        </p:nvSpPr>
        <p:spPr>
          <a:noFill/>
        </p:spPr>
        <p:txBody>
          <a:bodyPr/>
          <a:lstStyle/>
          <a:p>
            <a:r>
              <a:rPr lang="en-US" dirty="0"/>
              <a:t>Art of Multiprocessor Programming</a:t>
            </a:r>
          </a:p>
        </p:txBody>
      </p:sp>
      <p:sp>
        <p:nvSpPr>
          <p:cNvPr id="35843" name="Slide Number Placeholder 4"/>
          <p:cNvSpPr>
            <a:spLocks noGrp="1"/>
          </p:cNvSpPr>
          <p:nvPr>
            <p:ph type="sldNum" sz="quarter" idx="11"/>
          </p:nvPr>
        </p:nvSpPr>
        <p:spPr>
          <a:noFill/>
        </p:spPr>
        <p:txBody>
          <a:bodyPr/>
          <a:lstStyle/>
          <a:p>
            <a:fld id="{18BB15EF-6CCB-4CBB-BC49-D505B231F29B}" type="slidenum">
              <a:rPr lang="x-none" smtClean="0">
                <a:cs typeface="Arial" pitchFamily="34" charset="0"/>
              </a:rPr>
              <a:pPr/>
              <a:t>29</a:t>
            </a:fld>
            <a:endParaRPr lang="en-US" dirty="0">
              <a:cs typeface="Arial" pitchFamily="34" charset="0"/>
            </a:endParaRPr>
          </a:p>
        </p:txBody>
      </p:sp>
      <p:sp>
        <p:nvSpPr>
          <p:cNvPr id="35846" name="AutoShape 5"/>
          <p:cNvSpPr>
            <a:spLocks noChangeArrowheads="1"/>
          </p:cNvSpPr>
          <p:nvPr/>
        </p:nvSpPr>
        <p:spPr bwMode="auto">
          <a:xfrm>
            <a:off x="1484313" y="4241800"/>
            <a:ext cx="5370512" cy="754063"/>
          </a:xfrm>
          <a:prstGeom prst="wedgeRoundRectCallout">
            <a:avLst>
              <a:gd name="adj1" fmla="val 31111"/>
              <a:gd name="adj2" fmla="val -140949"/>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3" name="Rectangle 4">
            <a:extLst>
              <a:ext uri="{FF2B5EF4-FFF2-40B4-BE49-F238E27FC236}">
                <a16:creationId xmlns:a16="http://schemas.microsoft.com/office/drawing/2014/main" id="{527F1E88-F55A-81A7-58A2-99730001D451}"/>
              </a:ext>
            </a:extLst>
          </p:cNvPr>
          <p:cNvSpPr>
            <a:spLocks noChangeArrowheads="1"/>
          </p:cNvSpPr>
          <p:nvPr/>
        </p:nvSpPr>
        <p:spPr bwMode="auto">
          <a:xfrm>
            <a:off x="947738" y="1981200"/>
            <a:ext cx="7153275" cy="4524315"/>
          </a:xfrm>
          <a:prstGeom prst="rect">
            <a:avLst/>
          </a:prstGeom>
          <a:noFill/>
          <a:ln w="9525">
            <a:noFill/>
            <a:miter lim="800000"/>
            <a:headEnd/>
            <a:tailEnd/>
          </a:ln>
        </p:spPr>
        <p:txBody>
          <a:bodyPr>
            <a:spAutoFit/>
          </a:bodyPr>
          <a:lstStyle/>
          <a:p>
            <a:pPr algn="l"/>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TTASlock</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AtomicBoolean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state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AtomicBoolean</a:t>
            </a:r>
            <a:r>
              <a:rPr lang="en-US" sz="2400" b="0" dirty="0">
                <a:solidFill>
                  <a:srgbClr val="D4D4D4"/>
                </a:solidFill>
                <a:effectLst/>
                <a:latin typeface="Consolas" panose="020B0609020204030204" pitchFamily="49" charset="0"/>
              </a:rPr>
              <a:t>(</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state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getAndSet</a:t>
            </a:r>
            <a:r>
              <a:rPr lang="en-US" sz="2400" b="0" dirty="0">
                <a:solidFill>
                  <a:srgbClr val="D4D4D4"/>
                </a:solidFill>
                <a:effectLst/>
                <a:latin typeface="Consolas" panose="020B0609020204030204" pitchFamily="49" charset="0"/>
              </a:rPr>
              <a:t>(</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 </a:t>
            </a:r>
          </a:p>
          <a:p>
            <a:pPr algn="l"/>
            <a:r>
              <a:rPr lang="en-US" sz="2400" b="0" dirty="0">
                <a:solidFill>
                  <a:srgbClr val="D4D4D4"/>
                </a:solidFill>
                <a:effectLst/>
                <a:latin typeface="Consolas" panose="020B0609020204030204" pitchFamily="49" charset="0"/>
              </a:rPr>
              <a:t> </a:t>
            </a:r>
          </a:p>
        </p:txBody>
      </p:sp>
      <p:sp>
        <p:nvSpPr>
          <p:cNvPr id="35847" name="Text Box 6"/>
          <p:cNvSpPr txBox="1">
            <a:spLocks noChangeArrowheads="1"/>
          </p:cNvSpPr>
          <p:nvPr/>
        </p:nvSpPr>
        <p:spPr bwMode="auto">
          <a:xfrm>
            <a:off x="4169569" y="2989263"/>
            <a:ext cx="3655236" cy="523220"/>
          </a:xfrm>
          <a:prstGeom prst="rect">
            <a:avLst/>
          </a:prstGeom>
          <a:solidFill>
            <a:schemeClr val="tx2"/>
          </a:solid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Then try to acquire it</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p:nvPr>
        </p:nvSpPr>
        <p:spPr/>
        <p:txBody>
          <a:bodyPr/>
          <a:lstStyle/>
          <a:p>
            <a:r>
              <a:rPr lang="en-US" dirty="0"/>
              <a:t>Mystery #2</a:t>
            </a:r>
          </a:p>
        </p:txBody>
      </p:sp>
      <p:sp>
        <p:nvSpPr>
          <p:cNvPr id="36866" name="Footer Placeholder 3"/>
          <p:cNvSpPr>
            <a:spLocks noGrp="1"/>
          </p:cNvSpPr>
          <p:nvPr>
            <p:ph type="ftr" sz="quarter" idx="10"/>
          </p:nvPr>
        </p:nvSpPr>
        <p:spPr>
          <a:noFill/>
        </p:spPr>
        <p:txBody>
          <a:bodyPr/>
          <a:lstStyle/>
          <a:p>
            <a:r>
              <a:rPr lang="en-US" dirty="0"/>
              <a:t>Art of Multiprocessor Programming</a:t>
            </a:r>
          </a:p>
        </p:txBody>
      </p:sp>
      <p:sp>
        <p:nvSpPr>
          <p:cNvPr id="36867" name="Slide Number Placeholder 4"/>
          <p:cNvSpPr>
            <a:spLocks noGrp="1"/>
          </p:cNvSpPr>
          <p:nvPr>
            <p:ph type="sldNum" sz="quarter" idx="11"/>
          </p:nvPr>
        </p:nvSpPr>
        <p:spPr>
          <a:noFill/>
        </p:spPr>
        <p:txBody>
          <a:bodyPr/>
          <a:lstStyle/>
          <a:p>
            <a:fld id="{C074134D-A74C-40EF-B95A-9A575515CBB1}" type="slidenum">
              <a:rPr lang="x-none" smtClean="0">
                <a:cs typeface="Arial" pitchFamily="34" charset="0"/>
              </a:rPr>
              <a:pPr/>
              <a:t>30</a:t>
            </a:fld>
            <a:endParaRPr lang="en-US" dirty="0">
              <a:cs typeface="Arial" pitchFamily="34" charset="0"/>
            </a:endParaRPr>
          </a:p>
        </p:txBody>
      </p:sp>
      <p:sp>
        <p:nvSpPr>
          <p:cNvPr id="36870" name="Line 3"/>
          <p:cNvSpPr>
            <a:spLocks noChangeShapeType="1"/>
          </p:cNvSpPr>
          <p:nvPr/>
        </p:nvSpPr>
        <p:spPr bwMode="auto">
          <a:xfrm flipV="1">
            <a:off x="2646363" y="1924050"/>
            <a:ext cx="0" cy="2551113"/>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endParaRPr>
          </a:p>
        </p:txBody>
      </p:sp>
      <p:sp>
        <p:nvSpPr>
          <p:cNvPr id="36871" name="Line 4"/>
          <p:cNvSpPr>
            <a:spLocks noChangeShapeType="1"/>
          </p:cNvSpPr>
          <p:nvPr/>
        </p:nvSpPr>
        <p:spPr bwMode="auto">
          <a:xfrm>
            <a:off x="2646363" y="4443413"/>
            <a:ext cx="3336925" cy="0"/>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endParaRPr>
          </a:p>
        </p:txBody>
      </p:sp>
      <p:sp>
        <p:nvSpPr>
          <p:cNvPr id="36872" name="Text Box 6"/>
          <p:cNvSpPr txBox="1">
            <a:spLocks noChangeArrowheads="1"/>
          </p:cNvSpPr>
          <p:nvPr/>
        </p:nvSpPr>
        <p:spPr bwMode="auto">
          <a:xfrm>
            <a:off x="5948363" y="1898650"/>
            <a:ext cx="1914883" cy="2677656"/>
          </a:xfrm>
          <a:prstGeom prst="rect">
            <a:avLst/>
          </a:prstGeom>
          <a:noFill/>
          <a:ln w="9525">
            <a:noFill/>
            <a:miter lim="800000"/>
            <a:headEnd/>
            <a:tailEnd/>
          </a:ln>
        </p:spPr>
        <p:txBody>
          <a:bodyPr wrap="none">
            <a:spAutoFit/>
          </a:bodyPr>
          <a:lstStyle/>
          <a:p>
            <a:pPr algn="l"/>
            <a:r>
              <a:rPr lang="en-US" sz="2800" dirty="0">
                <a:solidFill>
                  <a:srgbClr val="FF9900"/>
                </a:solidFill>
                <a:latin typeface="Arial" pitchFamily="34" charset="0"/>
                <a:cs typeface="Arial" pitchFamily="34" charset="0"/>
              </a:rPr>
              <a:t>TAS lock</a:t>
            </a:r>
          </a:p>
          <a:p>
            <a:pPr algn="l"/>
            <a:endParaRPr lang="en-US" sz="2800" dirty="0">
              <a:solidFill>
                <a:srgbClr val="FF9900"/>
              </a:solidFill>
              <a:latin typeface="Arial" pitchFamily="34" charset="0"/>
              <a:cs typeface="Arial" pitchFamily="34" charset="0"/>
            </a:endParaRPr>
          </a:p>
          <a:p>
            <a:pPr algn="l"/>
            <a:r>
              <a:rPr lang="en-US" sz="2800" dirty="0">
                <a:solidFill>
                  <a:srgbClr val="FF3300"/>
                </a:solidFill>
                <a:latin typeface="Arial" pitchFamily="34" charset="0"/>
                <a:cs typeface="Arial" pitchFamily="34" charset="0"/>
              </a:rPr>
              <a:t>TTAS lock</a:t>
            </a:r>
          </a:p>
          <a:p>
            <a:pPr algn="l"/>
            <a:endParaRPr lang="en-US" sz="2800" dirty="0">
              <a:solidFill>
                <a:srgbClr val="00FF00"/>
              </a:solidFill>
              <a:latin typeface="Arial" pitchFamily="34" charset="0"/>
              <a:cs typeface="Arial" pitchFamily="34" charset="0"/>
            </a:endParaRPr>
          </a:p>
          <a:p>
            <a:pPr algn="l"/>
            <a:r>
              <a:rPr lang="en-US" sz="2800" dirty="0">
                <a:solidFill>
                  <a:srgbClr val="00FF00"/>
                </a:solidFill>
                <a:latin typeface="Arial" pitchFamily="34" charset="0"/>
                <a:cs typeface="Arial" pitchFamily="34" charset="0"/>
              </a:rPr>
              <a:t>Ideal</a:t>
            </a:r>
          </a:p>
          <a:p>
            <a:pPr algn="l"/>
            <a:endParaRPr lang="en-US" sz="2800" dirty="0">
              <a:solidFill>
                <a:srgbClr val="FF3300"/>
              </a:solidFill>
              <a:latin typeface="Arial" pitchFamily="34" charset="0"/>
              <a:cs typeface="Arial" pitchFamily="34" charset="0"/>
            </a:endParaRPr>
          </a:p>
        </p:txBody>
      </p:sp>
      <p:sp>
        <p:nvSpPr>
          <p:cNvPr id="36873" name="Text Box 7"/>
          <p:cNvSpPr txBox="1">
            <a:spLocks noChangeArrowheads="1"/>
          </p:cNvSpPr>
          <p:nvPr/>
        </p:nvSpPr>
        <p:spPr bwMode="auto">
          <a:xfrm rot="10800000">
            <a:off x="1665844" y="2893635"/>
            <a:ext cx="738664" cy="964367"/>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time</a:t>
            </a:r>
          </a:p>
        </p:txBody>
      </p:sp>
      <p:sp>
        <p:nvSpPr>
          <p:cNvPr id="36874" name="Text Box 8"/>
          <p:cNvSpPr txBox="1">
            <a:spLocks noChangeArrowheads="1"/>
          </p:cNvSpPr>
          <p:nvPr/>
        </p:nvSpPr>
        <p:spPr bwMode="auto">
          <a:xfrm rot="-5400000">
            <a:off x="3896281" y="4380280"/>
            <a:ext cx="738664" cy="1631216"/>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threads</a:t>
            </a:r>
          </a:p>
        </p:txBody>
      </p:sp>
      <p:sp>
        <p:nvSpPr>
          <p:cNvPr id="36875" name="Freeform 13"/>
          <p:cNvSpPr>
            <a:spLocks/>
          </p:cNvSpPr>
          <p:nvPr/>
        </p:nvSpPr>
        <p:spPr bwMode="auto">
          <a:xfrm>
            <a:off x="2895600" y="4022725"/>
            <a:ext cx="2879725" cy="1588"/>
          </a:xfrm>
          <a:custGeom>
            <a:avLst/>
            <a:gdLst>
              <a:gd name="T0" fmla="*/ 0 w 1814"/>
              <a:gd name="T1" fmla="*/ 0 h 1"/>
              <a:gd name="T2" fmla="*/ 2147483647 w 1814"/>
              <a:gd name="T3" fmla="*/ 0 h 1"/>
              <a:gd name="T4" fmla="*/ 0 60000 65536"/>
              <a:gd name="T5" fmla="*/ 0 60000 65536"/>
              <a:gd name="T6" fmla="*/ 0 w 1814"/>
              <a:gd name="T7" fmla="*/ 0 h 1"/>
              <a:gd name="T8" fmla="*/ 1814 w 1814"/>
              <a:gd name="T9" fmla="*/ 1 h 1"/>
            </a:gdLst>
            <a:ahLst/>
            <a:cxnLst>
              <a:cxn ang="T4">
                <a:pos x="T0" y="T1"/>
              </a:cxn>
              <a:cxn ang="T5">
                <a:pos x="T2" y="T3"/>
              </a:cxn>
            </a:cxnLst>
            <a:rect l="T6" t="T7" r="T8" b="T9"/>
            <a:pathLst>
              <a:path w="1814" h="1">
                <a:moveTo>
                  <a:pt x="0" y="0"/>
                </a:moveTo>
                <a:cubicBezTo>
                  <a:pt x="0" y="0"/>
                  <a:pt x="907" y="0"/>
                  <a:pt x="1814" y="0"/>
                </a:cubicBezTo>
              </a:path>
            </a:pathLst>
          </a:custGeom>
          <a:noFill/>
          <a:ln w="57150">
            <a:solidFill>
              <a:srgbClr val="66FF33"/>
            </a:solidFill>
            <a:round/>
            <a:headEnd/>
            <a:tailEnd type="triangle" w="med" len="med"/>
          </a:ln>
        </p:spPr>
        <p:txBody>
          <a:bodyPr wrap="none" anchor="ctr"/>
          <a:lstStyle/>
          <a:p>
            <a:endParaRPr lang="en-US" dirty="0">
              <a:latin typeface="Arial" pitchFamily="34" charset="0"/>
            </a:endParaRPr>
          </a:p>
        </p:txBody>
      </p:sp>
      <p:sp>
        <p:nvSpPr>
          <p:cNvPr id="36876" name="Freeform 14"/>
          <p:cNvSpPr>
            <a:spLocks/>
          </p:cNvSpPr>
          <p:nvPr/>
        </p:nvSpPr>
        <p:spPr bwMode="auto">
          <a:xfrm>
            <a:off x="2911475" y="1630363"/>
            <a:ext cx="2470150" cy="2239962"/>
          </a:xfrm>
          <a:custGeom>
            <a:avLst/>
            <a:gdLst>
              <a:gd name="T0" fmla="*/ 0 w 1556"/>
              <a:gd name="T1" fmla="*/ 2147483647 h 1411"/>
              <a:gd name="T2" fmla="*/ 2147483647 w 1556"/>
              <a:gd name="T3" fmla="*/ 2147483647 h 1411"/>
              <a:gd name="T4" fmla="*/ 2147483647 w 1556"/>
              <a:gd name="T5" fmla="*/ 2147483647 h 1411"/>
              <a:gd name="T6" fmla="*/ 2147483647 w 1556"/>
              <a:gd name="T7" fmla="*/ 0 h 1411"/>
              <a:gd name="T8" fmla="*/ 0 60000 65536"/>
              <a:gd name="T9" fmla="*/ 0 60000 65536"/>
              <a:gd name="T10" fmla="*/ 0 60000 65536"/>
              <a:gd name="T11" fmla="*/ 0 60000 65536"/>
              <a:gd name="T12" fmla="*/ 0 w 1556"/>
              <a:gd name="T13" fmla="*/ 0 h 1411"/>
              <a:gd name="T14" fmla="*/ 1556 w 1556"/>
              <a:gd name="T15" fmla="*/ 1411 h 1411"/>
            </a:gdLst>
            <a:ahLst/>
            <a:cxnLst>
              <a:cxn ang="T8">
                <a:pos x="T0" y="T1"/>
              </a:cxn>
              <a:cxn ang="T9">
                <a:pos x="T2" y="T3"/>
              </a:cxn>
              <a:cxn ang="T10">
                <a:pos x="T4" y="T5"/>
              </a:cxn>
              <a:cxn ang="T11">
                <a:pos x="T6" y="T7"/>
              </a:cxn>
            </a:cxnLst>
            <a:rect l="T12" t="T13" r="T14" b="T15"/>
            <a:pathLst>
              <a:path w="1556" h="1411">
                <a:moveTo>
                  <a:pt x="0" y="1411"/>
                </a:moveTo>
                <a:cubicBezTo>
                  <a:pt x="195" y="1345"/>
                  <a:pt x="391" y="1280"/>
                  <a:pt x="596" y="1152"/>
                </a:cubicBezTo>
                <a:cubicBezTo>
                  <a:pt x="801" y="1024"/>
                  <a:pt x="1069" y="835"/>
                  <a:pt x="1229" y="643"/>
                </a:cubicBezTo>
                <a:cubicBezTo>
                  <a:pt x="1389" y="451"/>
                  <a:pt x="1472" y="225"/>
                  <a:pt x="1556" y="0"/>
                </a:cubicBezTo>
              </a:path>
            </a:pathLst>
          </a:custGeom>
          <a:noFill/>
          <a:ln w="57150">
            <a:solidFill>
              <a:srgbClr val="FF9900"/>
            </a:solidFill>
            <a:round/>
            <a:headEnd/>
            <a:tailEnd type="triangle" w="med" len="med"/>
          </a:ln>
        </p:spPr>
        <p:txBody>
          <a:bodyPr wrap="none" anchor="ctr"/>
          <a:lstStyle/>
          <a:p>
            <a:endParaRPr lang="en-US" dirty="0">
              <a:latin typeface="Arial" pitchFamily="34" charset="0"/>
            </a:endParaRPr>
          </a:p>
        </p:txBody>
      </p:sp>
      <p:sp>
        <p:nvSpPr>
          <p:cNvPr id="36877" name="Freeform 15"/>
          <p:cNvSpPr>
            <a:spLocks/>
          </p:cNvSpPr>
          <p:nvPr/>
        </p:nvSpPr>
        <p:spPr bwMode="auto">
          <a:xfrm>
            <a:off x="2911475" y="2955925"/>
            <a:ext cx="2681288" cy="990600"/>
          </a:xfrm>
          <a:custGeom>
            <a:avLst/>
            <a:gdLst>
              <a:gd name="T0" fmla="*/ 0 w 1689"/>
              <a:gd name="T1" fmla="*/ 2147483647 h 624"/>
              <a:gd name="T2" fmla="*/ 2147483647 w 1689"/>
              <a:gd name="T3" fmla="*/ 2147483647 h 624"/>
              <a:gd name="T4" fmla="*/ 2147483647 w 1689"/>
              <a:gd name="T5" fmla="*/ 0 h 624"/>
              <a:gd name="T6" fmla="*/ 0 60000 65536"/>
              <a:gd name="T7" fmla="*/ 0 60000 65536"/>
              <a:gd name="T8" fmla="*/ 0 60000 65536"/>
              <a:gd name="T9" fmla="*/ 0 w 1689"/>
              <a:gd name="T10" fmla="*/ 0 h 624"/>
              <a:gd name="T11" fmla="*/ 1689 w 1689"/>
              <a:gd name="T12" fmla="*/ 624 h 624"/>
            </a:gdLst>
            <a:ahLst/>
            <a:cxnLst>
              <a:cxn ang="T6">
                <a:pos x="T0" y="T1"/>
              </a:cxn>
              <a:cxn ang="T7">
                <a:pos x="T2" y="T3"/>
              </a:cxn>
              <a:cxn ang="T8">
                <a:pos x="T4" y="T5"/>
              </a:cxn>
            </a:cxnLst>
            <a:rect l="T9" t="T10" r="T11" b="T12"/>
            <a:pathLst>
              <a:path w="1689" h="624">
                <a:moveTo>
                  <a:pt x="0" y="624"/>
                </a:moveTo>
                <a:cubicBezTo>
                  <a:pt x="325" y="575"/>
                  <a:pt x="650" y="527"/>
                  <a:pt x="931" y="423"/>
                </a:cubicBezTo>
                <a:cubicBezTo>
                  <a:pt x="1212" y="319"/>
                  <a:pt x="1450" y="159"/>
                  <a:pt x="1689" y="0"/>
                </a:cubicBezTo>
              </a:path>
            </a:pathLst>
          </a:custGeom>
          <a:noFill/>
          <a:ln w="57150">
            <a:solidFill>
              <a:srgbClr val="FF0000"/>
            </a:solidFill>
            <a:round/>
            <a:headEnd/>
            <a:tailEnd type="triangle" w="med" len="med"/>
          </a:ln>
        </p:spPr>
        <p:txBody>
          <a:bodyPr wrap="none" anchor="ctr"/>
          <a:lstStyle/>
          <a:p>
            <a:endParaRPr lang="en-US" dirty="0">
              <a:latin typeface="Arial" pitchFamily="34"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3"/>
          <p:cNvSpPr>
            <a:spLocks noGrp="1" noChangeArrowheads="1"/>
          </p:cNvSpPr>
          <p:nvPr>
            <p:ph type="title"/>
          </p:nvPr>
        </p:nvSpPr>
        <p:spPr/>
        <p:txBody>
          <a:bodyPr/>
          <a:lstStyle/>
          <a:p>
            <a:r>
              <a:rPr lang="en-US" dirty="0"/>
              <a:t>Mystery</a:t>
            </a:r>
          </a:p>
        </p:txBody>
      </p:sp>
      <p:sp>
        <p:nvSpPr>
          <p:cNvPr id="37890" name="Footer Placeholder 3"/>
          <p:cNvSpPr>
            <a:spLocks noGrp="1"/>
          </p:cNvSpPr>
          <p:nvPr>
            <p:ph type="ftr" sz="quarter" idx="10"/>
          </p:nvPr>
        </p:nvSpPr>
        <p:spPr>
          <a:noFill/>
        </p:spPr>
        <p:txBody>
          <a:bodyPr/>
          <a:lstStyle/>
          <a:p>
            <a:r>
              <a:rPr lang="en-US" dirty="0"/>
              <a:t>Art of Multiprocessor Programming</a:t>
            </a:r>
          </a:p>
        </p:txBody>
      </p:sp>
      <p:sp>
        <p:nvSpPr>
          <p:cNvPr id="37891" name="Slide Number Placeholder 4"/>
          <p:cNvSpPr>
            <a:spLocks noGrp="1"/>
          </p:cNvSpPr>
          <p:nvPr>
            <p:ph type="sldNum" sz="quarter" idx="11"/>
          </p:nvPr>
        </p:nvSpPr>
        <p:spPr>
          <a:noFill/>
        </p:spPr>
        <p:txBody>
          <a:bodyPr/>
          <a:lstStyle/>
          <a:p>
            <a:fld id="{9CF093A3-E913-49FF-8FB4-B53735CCB147}" type="slidenum">
              <a:rPr lang="x-none" smtClean="0">
                <a:cs typeface="Arial" pitchFamily="34" charset="0"/>
              </a:rPr>
              <a:pPr/>
              <a:t>31</a:t>
            </a:fld>
            <a:endParaRPr lang="en-US" dirty="0">
              <a:cs typeface="Arial" pitchFamily="34" charset="0"/>
            </a:endParaRPr>
          </a:p>
        </p:txBody>
      </p:sp>
      <p:sp>
        <p:nvSpPr>
          <p:cNvPr id="2" name="TextBox 1">
            <a:extLst>
              <a:ext uri="{FF2B5EF4-FFF2-40B4-BE49-F238E27FC236}">
                <a16:creationId xmlns:a16="http://schemas.microsoft.com/office/drawing/2014/main" id="{AE6AA03B-88AF-CB10-0081-498C2E7A6F64}"/>
              </a:ext>
            </a:extLst>
          </p:cNvPr>
          <p:cNvSpPr txBox="1"/>
          <p:nvPr/>
        </p:nvSpPr>
        <p:spPr bwMode="auto">
          <a:xfrm>
            <a:off x="1490650" y="1567190"/>
            <a:ext cx="92365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Both</a:t>
            </a:r>
          </a:p>
        </p:txBody>
      </p:sp>
      <p:sp>
        <p:nvSpPr>
          <p:cNvPr id="3" name="TextBox 2">
            <a:extLst>
              <a:ext uri="{FF2B5EF4-FFF2-40B4-BE49-F238E27FC236}">
                <a16:creationId xmlns:a16="http://schemas.microsoft.com/office/drawing/2014/main" id="{B1DF406A-5209-4C55-0838-4E9C36E2B441}"/>
              </a:ext>
            </a:extLst>
          </p:cNvPr>
          <p:cNvSpPr txBox="1"/>
          <p:nvPr/>
        </p:nvSpPr>
        <p:spPr bwMode="auto">
          <a:xfrm>
            <a:off x="2204083" y="2288003"/>
            <a:ext cx="268329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TAS and TTAS</a:t>
            </a:r>
          </a:p>
        </p:txBody>
      </p:sp>
      <p:sp>
        <p:nvSpPr>
          <p:cNvPr id="4" name="TextBox 3">
            <a:extLst>
              <a:ext uri="{FF2B5EF4-FFF2-40B4-BE49-F238E27FC236}">
                <a16:creationId xmlns:a16="http://schemas.microsoft.com/office/drawing/2014/main" id="{C7916168-9381-19F6-67A2-622F97DB876E}"/>
              </a:ext>
            </a:extLst>
          </p:cNvPr>
          <p:cNvSpPr txBox="1"/>
          <p:nvPr/>
        </p:nvSpPr>
        <p:spPr bwMode="auto">
          <a:xfrm>
            <a:off x="2204083" y="3008816"/>
            <a:ext cx="478207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Do the same thing (logically)</a:t>
            </a:r>
          </a:p>
        </p:txBody>
      </p:sp>
      <p:sp>
        <p:nvSpPr>
          <p:cNvPr id="5" name="TextBox 4">
            <a:extLst>
              <a:ext uri="{FF2B5EF4-FFF2-40B4-BE49-F238E27FC236}">
                <a16:creationId xmlns:a16="http://schemas.microsoft.com/office/drawing/2014/main" id="{95417DFB-DC4D-3406-7C58-F3FBE232B5D5}"/>
              </a:ext>
            </a:extLst>
          </p:cNvPr>
          <p:cNvSpPr txBox="1"/>
          <p:nvPr/>
        </p:nvSpPr>
        <p:spPr bwMode="auto">
          <a:xfrm>
            <a:off x="1490650" y="3729629"/>
            <a:ext cx="209734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Except that	</a:t>
            </a:r>
          </a:p>
        </p:txBody>
      </p:sp>
      <p:sp>
        <p:nvSpPr>
          <p:cNvPr id="6" name="TextBox 5">
            <a:extLst>
              <a:ext uri="{FF2B5EF4-FFF2-40B4-BE49-F238E27FC236}">
                <a16:creationId xmlns:a16="http://schemas.microsoft.com/office/drawing/2014/main" id="{EE1162E3-261B-312E-136E-3F77F1799232}"/>
              </a:ext>
            </a:extLst>
          </p:cNvPr>
          <p:cNvSpPr txBox="1"/>
          <p:nvPr/>
        </p:nvSpPr>
        <p:spPr bwMode="auto">
          <a:xfrm>
            <a:off x="2204083" y="4450442"/>
            <a:ext cx="6214650"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TTAS performs much better than TAS</a:t>
            </a:r>
          </a:p>
        </p:txBody>
      </p:sp>
      <p:sp>
        <p:nvSpPr>
          <p:cNvPr id="7" name="TextBox 6">
            <a:extLst>
              <a:ext uri="{FF2B5EF4-FFF2-40B4-BE49-F238E27FC236}">
                <a16:creationId xmlns:a16="http://schemas.microsoft.com/office/drawing/2014/main" id="{EE2E9DA8-82C6-28C4-E61E-CBB9186C929F}"/>
              </a:ext>
            </a:extLst>
          </p:cNvPr>
          <p:cNvSpPr txBox="1"/>
          <p:nvPr/>
        </p:nvSpPr>
        <p:spPr bwMode="auto">
          <a:xfrm>
            <a:off x="2204083" y="5171256"/>
            <a:ext cx="424507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Neither approaches ideal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3"/>
          <p:cNvSpPr>
            <a:spLocks noGrp="1" noChangeArrowheads="1"/>
          </p:cNvSpPr>
          <p:nvPr>
            <p:ph type="title"/>
          </p:nvPr>
        </p:nvSpPr>
        <p:spPr/>
        <p:txBody>
          <a:bodyPr/>
          <a:lstStyle/>
          <a:p>
            <a:r>
              <a:rPr lang="en-US" dirty="0"/>
              <a:t>Opinion</a:t>
            </a:r>
          </a:p>
        </p:txBody>
      </p:sp>
      <p:sp>
        <p:nvSpPr>
          <p:cNvPr id="38914" name="Footer Placeholder 3"/>
          <p:cNvSpPr>
            <a:spLocks noGrp="1"/>
          </p:cNvSpPr>
          <p:nvPr>
            <p:ph type="ftr" sz="quarter" idx="10"/>
          </p:nvPr>
        </p:nvSpPr>
        <p:spPr>
          <a:noFill/>
        </p:spPr>
        <p:txBody>
          <a:bodyPr/>
          <a:lstStyle/>
          <a:p>
            <a:r>
              <a:rPr lang="en-US" dirty="0"/>
              <a:t>Art of Multiprocessor Programming</a:t>
            </a:r>
          </a:p>
        </p:txBody>
      </p:sp>
      <p:sp>
        <p:nvSpPr>
          <p:cNvPr id="38915" name="Slide Number Placeholder 4"/>
          <p:cNvSpPr>
            <a:spLocks noGrp="1"/>
          </p:cNvSpPr>
          <p:nvPr>
            <p:ph type="sldNum" sz="quarter" idx="11"/>
          </p:nvPr>
        </p:nvSpPr>
        <p:spPr>
          <a:noFill/>
        </p:spPr>
        <p:txBody>
          <a:bodyPr/>
          <a:lstStyle/>
          <a:p>
            <a:fld id="{75063ACC-AB39-45CE-BCC3-55595A9C6256}" type="slidenum">
              <a:rPr lang="x-none" smtClean="0">
                <a:cs typeface="Arial" pitchFamily="34" charset="0"/>
              </a:rPr>
              <a:pPr/>
              <a:t>32</a:t>
            </a:fld>
            <a:endParaRPr lang="en-US" dirty="0">
              <a:cs typeface="Arial" pitchFamily="34" charset="0"/>
            </a:endParaRPr>
          </a:p>
        </p:txBody>
      </p:sp>
      <p:sp>
        <p:nvSpPr>
          <p:cNvPr id="2" name="TextBox 1">
            <a:extLst>
              <a:ext uri="{FF2B5EF4-FFF2-40B4-BE49-F238E27FC236}">
                <a16:creationId xmlns:a16="http://schemas.microsoft.com/office/drawing/2014/main" id="{0DBC6CD3-5E5B-448F-0818-EF79DCB9D96D}"/>
              </a:ext>
            </a:extLst>
          </p:cNvPr>
          <p:cNvSpPr txBox="1"/>
          <p:nvPr/>
        </p:nvSpPr>
        <p:spPr bwMode="auto">
          <a:xfrm>
            <a:off x="1543767" y="1905000"/>
            <a:ext cx="560281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Our memory abstraction is broken</a:t>
            </a:r>
          </a:p>
        </p:txBody>
      </p:sp>
      <p:sp>
        <p:nvSpPr>
          <p:cNvPr id="3" name="TextBox 2">
            <a:extLst>
              <a:ext uri="{FF2B5EF4-FFF2-40B4-BE49-F238E27FC236}">
                <a16:creationId xmlns:a16="http://schemas.microsoft.com/office/drawing/2014/main" id="{902F9ABF-FB1A-06A7-087A-1642F1ACC68F}"/>
              </a:ext>
            </a:extLst>
          </p:cNvPr>
          <p:cNvSpPr txBox="1"/>
          <p:nvPr/>
        </p:nvSpPr>
        <p:spPr bwMode="auto">
          <a:xfrm>
            <a:off x="2146669" y="2637039"/>
            <a:ext cx="365625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TAS &amp; TTAS methods</a:t>
            </a:r>
          </a:p>
        </p:txBody>
      </p:sp>
      <p:sp>
        <p:nvSpPr>
          <p:cNvPr id="4" name="TextBox 3">
            <a:extLst>
              <a:ext uri="{FF2B5EF4-FFF2-40B4-BE49-F238E27FC236}">
                <a16:creationId xmlns:a16="http://schemas.microsoft.com/office/drawing/2014/main" id="{6EC61115-C712-EE9D-B249-164FDFD77249}"/>
              </a:ext>
            </a:extLst>
          </p:cNvPr>
          <p:cNvSpPr txBox="1"/>
          <p:nvPr/>
        </p:nvSpPr>
        <p:spPr bwMode="auto">
          <a:xfrm>
            <a:off x="2146669" y="3325986"/>
            <a:ext cx="581922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Are provably the same (</a:t>
            </a:r>
            <a:r>
              <a:rPr lang="en-US" sz="2400" b="0" dirty="0">
                <a:solidFill>
                  <a:srgbClr val="FFFF00"/>
                </a:solidFill>
              </a:rPr>
              <a:t>in our model</a:t>
            </a:r>
            <a:r>
              <a:rPr lang="en-US" sz="2800" b="0" dirty="0">
                <a:solidFill>
                  <a:srgbClr val="FFFF00"/>
                </a:solidFill>
              </a:rPr>
              <a:t>)</a:t>
            </a:r>
          </a:p>
        </p:txBody>
      </p:sp>
      <p:sp>
        <p:nvSpPr>
          <p:cNvPr id="5" name="TextBox 4">
            <a:extLst>
              <a:ext uri="{FF2B5EF4-FFF2-40B4-BE49-F238E27FC236}">
                <a16:creationId xmlns:a16="http://schemas.microsoft.com/office/drawing/2014/main" id="{ABB9A9A2-0641-1033-59D3-5FC1C41A306B}"/>
              </a:ext>
            </a:extLst>
          </p:cNvPr>
          <p:cNvSpPr txBox="1"/>
          <p:nvPr/>
        </p:nvSpPr>
        <p:spPr bwMode="auto">
          <a:xfrm>
            <a:off x="1543767" y="4014933"/>
            <a:ext cx="502733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Except they aren’t (</a:t>
            </a:r>
            <a:r>
              <a:rPr lang="en-US" sz="2400" b="0" dirty="0">
                <a:solidFill>
                  <a:srgbClr val="FFFF00"/>
                </a:solidFill>
              </a:rPr>
              <a:t>in field tests</a:t>
            </a:r>
            <a:r>
              <a:rPr lang="en-US" sz="2800" b="0" dirty="0">
                <a:solidFill>
                  <a:srgbClr val="FFFF00"/>
                </a:solidFill>
              </a:rPr>
              <a:t>)</a:t>
            </a:r>
          </a:p>
        </p:txBody>
      </p:sp>
      <p:sp>
        <p:nvSpPr>
          <p:cNvPr id="6" name="TextBox 5">
            <a:extLst>
              <a:ext uri="{FF2B5EF4-FFF2-40B4-BE49-F238E27FC236}">
                <a16:creationId xmlns:a16="http://schemas.microsoft.com/office/drawing/2014/main" id="{FC0D565D-EDE7-9818-D343-B1A95F1D2931}"/>
              </a:ext>
            </a:extLst>
          </p:cNvPr>
          <p:cNvSpPr txBox="1"/>
          <p:nvPr/>
        </p:nvSpPr>
        <p:spPr bwMode="auto">
          <a:xfrm>
            <a:off x="1543767" y="4660791"/>
            <a:ext cx="3903633"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Need a better model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2"/>
          <p:cNvSpPr>
            <a:spLocks noGrp="1" noChangeArrowheads="1"/>
          </p:cNvSpPr>
          <p:nvPr>
            <p:ph type="title"/>
          </p:nvPr>
        </p:nvSpPr>
        <p:spPr/>
        <p:txBody>
          <a:bodyPr/>
          <a:lstStyle/>
          <a:p>
            <a:r>
              <a:rPr lang="en-US" dirty="0"/>
              <a:t>Bus-Based Architectures</a:t>
            </a:r>
          </a:p>
        </p:txBody>
      </p:sp>
      <p:sp>
        <p:nvSpPr>
          <p:cNvPr id="39938" name="Footer Placeholder 3"/>
          <p:cNvSpPr>
            <a:spLocks noGrp="1"/>
          </p:cNvSpPr>
          <p:nvPr>
            <p:ph type="ftr" sz="quarter" idx="10"/>
          </p:nvPr>
        </p:nvSpPr>
        <p:spPr>
          <a:noFill/>
        </p:spPr>
        <p:txBody>
          <a:bodyPr/>
          <a:lstStyle/>
          <a:p>
            <a:r>
              <a:rPr lang="en-US" dirty="0"/>
              <a:t>Art of Multiprocessor Programming</a:t>
            </a:r>
          </a:p>
        </p:txBody>
      </p:sp>
      <p:sp>
        <p:nvSpPr>
          <p:cNvPr id="39939" name="Slide Number Placeholder 4"/>
          <p:cNvSpPr>
            <a:spLocks noGrp="1"/>
          </p:cNvSpPr>
          <p:nvPr>
            <p:ph type="sldNum" sz="quarter" idx="11"/>
          </p:nvPr>
        </p:nvSpPr>
        <p:spPr>
          <a:noFill/>
        </p:spPr>
        <p:txBody>
          <a:bodyPr/>
          <a:lstStyle/>
          <a:p>
            <a:fld id="{DFE9A4A4-470D-49AC-95DA-77BA8A126B35}" type="slidenum">
              <a:rPr lang="x-none" smtClean="0">
                <a:cs typeface="Arial" pitchFamily="34" charset="0"/>
              </a:rPr>
              <a:pPr/>
              <a:t>33</a:t>
            </a:fld>
            <a:endParaRPr lang="en-US" dirty="0">
              <a:cs typeface="Arial" pitchFamily="34" charset="0"/>
            </a:endParaRPr>
          </a:p>
        </p:txBody>
      </p:sp>
      <p:pic>
        <p:nvPicPr>
          <p:cNvPr id="39940" name="Picture 4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2"/>
            </a:solidFill>
            <a:miter lim="800000"/>
            <a:headEnd/>
            <a:tailEnd/>
          </a:ln>
          <a:effectLst>
            <a:glow rad="101600">
              <a:schemeClr val="accent3">
                <a:satMod val="175000"/>
                <a:alpha val="40000"/>
              </a:schemeClr>
            </a:glow>
          </a:effectLst>
        </p:spPr>
      </p:pic>
      <p:grpSp>
        <p:nvGrpSpPr>
          <p:cNvPr id="39942" name="Group 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39969" name="Rectangle 4"/>
            <p:cNvSpPr>
              <a:spLocks noChangeArrowheads="1"/>
            </p:cNvSpPr>
            <p:nvPr/>
          </p:nvSpPr>
          <p:spPr bwMode="auto">
            <a:xfrm>
              <a:off x="2592" y="3312"/>
              <a:ext cx="528" cy="144"/>
            </a:xfrm>
            <a:prstGeom prst="rect">
              <a:avLst/>
            </a:prstGeom>
            <a:solidFill>
              <a:srgbClr val="FF0000"/>
            </a:solidFill>
            <a:ln w="38100" algn="ctr">
              <a:solidFill>
                <a:schemeClr val="tx2"/>
              </a:solidFill>
              <a:miter lim="800000"/>
              <a:headEnd/>
              <a:tailEnd/>
            </a:ln>
          </p:spPr>
          <p:txBody>
            <a:bodyPr wrap="none" anchor="ctr"/>
            <a:lstStyle/>
            <a:p>
              <a:endParaRPr lang="en-US" dirty="0">
                <a:latin typeface="Arial" pitchFamily="34" charset="0"/>
              </a:endParaRPr>
            </a:p>
          </p:txBody>
        </p:sp>
        <p:sp>
          <p:nvSpPr>
            <p:cNvPr id="39970" name="Freeform 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2"/>
              </a:solidFill>
              <a:round/>
              <a:headEnd/>
              <a:tailEnd/>
            </a:ln>
          </p:spPr>
          <p:txBody>
            <a:bodyPr wrap="none" anchor="ctr"/>
            <a:lstStyle/>
            <a:p>
              <a:endParaRPr lang="en-US" dirty="0">
                <a:latin typeface="Arial" pitchFamily="34" charset="0"/>
              </a:endParaRPr>
            </a:p>
          </p:txBody>
        </p:sp>
        <p:grpSp>
          <p:nvGrpSpPr>
            <p:cNvPr id="39971" name="Group 6"/>
            <p:cNvGrpSpPr>
              <a:grpSpLocks/>
            </p:cNvGrpSpPr>
            <p:nvPr/>
          </p:nvGrpSpPr>
          <p:grpSpPr bwMode="auto">
            <a:xfrm>
              <a:off x="3072" y="2832"/>
              <a:ext cx="136" cy="632"/>
              <a:chOff x="3072" y="2832"/>
              <a:chExt cx="136" cy="632"/>
            </a:xfrm>
          </p:grpSpPr>
          <p:sp>
            <p:nvSpPr>
              <p:cNvPr id="39976"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77" name="Freeform 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78" name="Freeform 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grpSp>
        <p:grpSp>
          <p:nvGrpSpPr>
            <p:cNvPr id="39972" name="Group 10"/>
            <p:cNvGrpSpPr>
              <a:grpSpLocks/>
            </p:cNvGrpSpPr>
            <p:nvPr/>
          </p:nvGrpSpPr>
          <p:grpSpPr bwMode="auto">
            <a:xfrm flipH="1">
              <a:off x="2496" y="2832"/>
              <a:ext cx="136" cy="632"/>
              <a:chOff x="3072" y="2832"/>
              <a:chExt cx="136" cy="632"/>
            </a:xfrm>
          </p:grpSpPr>
          <p:sp>
            <p:nvSpPr>
              <p:cNvPr id="39973"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74" name="Freeform 1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75" name="Freeform 1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grpSp>
      </p:grpSp>
      <p:grpSp>
        <p:nvGrpSpPr>
          <p:cNvPr id="39943" name="Group 1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39960" name="Rectangle 15"/>
            <p:cNvSpPr>
              <a:spLocks noChangeArrowheads="1"/>
            </p:cNvSpPr>
            <p:nvPr/>
          </p:nvSpPr>
          <p:spPr bwMode="auto">
            <a:xfrm>
              <a:off x="1032" y="3304"/>
              <a:ext cx="488" cy="160"/>
            </a:xfrm>
            <a:prstGeom prst="rect">
              <a:avLst/>
            </a:prstGeom>
            <a:solidFill>
              <a:srgbClr val="FF33CC"/>
            </a:solidFill>
            <a:ln w="38100" algn="ctr">
              <a:solidFill>
                <a:schemeClr val="tx2"/>
              </a:solidFill>
              <a:miter lim="800000"/>
              <a:headEnd/>
              <a:tailEnd/>
            </a:ln>
          </p:spPr>
          <p:txBody>
            <a:bodyPr wrap="none" anchor="ctr"/>
            <a:lstStyle/>
            <a:p>
              <a:endParaRPr lang="en-US" dirty="0">
                <a:latin typeface="Arial" pitchFamily="34" charset="0"/>
              </a:endParaRPr>
            </a:p>
          </p:txBody>
        </p:sp>
        <p:sp>
          <p:nvSpPr>
            <p:cNvPr id="39961"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62" name="Freeform 1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63" name="Freeform 1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64"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2"/>
              </a:solidFill>
              <a:round/>
              <a:headEnd/>
              <a:tailEnd/>
            </a:ln>
          </p:spPr>
          <p:txBody>
            <a:bodyPr wrap="none" anchor="ctr"/>
            <a:lstStyle/>
            <a:p>
              <a:endParaRPr lang="en-US" dirty="0">
                <a:latin typeface="Arial" pitchFamily="34" charset="0"/>
              </a:endParaRPr>
            </a:p>
          </p:txBody>
        </p:sp>
        <p:sp>
          <p:nvSpPr>
            <p:cNvPr id="39965"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2"/>
              </a:solidFill>
              <a:round/>
              <a:headEnd/>
              <a:tailEnd/>
            </a:ln>
          </p:spPr>
          <p:txBody>
            <a:bodyPr wrap="none" anchor="ctr"/>
            <a:lstStyle/>
            <a:p>
              <a:endParaRPr lang="en-US" dirty="0">
                <a:latin typeface="Arial" pitchFamily="34" charset="0"/>
              </a:endParaRPr>
            </a:p>
          </p:txBody>
        </p:sp>
        <p:sp>
          <p:nvSpPr>
            <p:cNvPr id="39966"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67" name="Freeform 2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68" name="Freeform 2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grpSp>
      <p:grpSp>
        <p:nvGrpSpPr>
          <p:cNvPr id="39944" name="Group 24"/>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39951" name="Rectangle 25"/>
            <p:cNvSpPr>
              <a:spLocks noChangeArrowheads="1"/>
            </p:cNvSpPr>
            <p:nvPr/>
          </p:nvSpPr>
          <p:spPr bwMode="auto">
            <a:xfrm>
              <a:off x="1032" y="3304"/>
              <a:ext cx="488" cy="160"/>
            </a:xfrm>
            <a:prstGeom prst="rect">
              <a:avLst/>
            </a:prstGeom>
            <a:solidFill>
              <a:schemeClr val="accent1"/>
            </a:solidFill>
            <a:ln w="38100" algn="ctr">
              <a:solidFill>
                <a:schemeClr val="tx2"/>
              </a:solidFill>
              <a:miter lim="800000"/>
              <a:headEnd/>
              <a:tailEnd/>
            </a:ln>
          </p:spPr>
          <p:txBody>
            <a:bodyPr wrap="none" anchor="ctr"/>
            <a:lstStyle/>
            <a:p>
              <a:endParaRPr lang="en-US" dirty="0">
                <a:latin typeface="Arial" pitchFamily="34" charset="0"/>
              </a:endParaRPr>
            </a:p>
          </p:txBody>
        </p:sp>
        <p:sp>
          <p:nvSpPr>
            <p:cNvPr id="39952"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53"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54"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55"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tx2"/>
              </a:solidFill>
              <a:round/>
              <a:headEnd/>
              <a:tailEnd/>
            </a:ln>
          </p:spPr>
          <p:txBody>
            <a:bodyPr wrap="none" anchor="ctr"/>
            <a:lstStyle/>
            <a:p>
              <a:endParaRPr lang="en-US" dirty="0">
                <a:latin typeface="Arial" pitchFamily="34" charset="0"/>
              </a:endParaRPr>
            </a:p>
          </p:txBody>
        </p:sp>
        <p:sp>
          <p:nvSpPr>
            <p:cNvPr id="39956"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tx2"/>
              </a:solidFill>
              <a:round/>
              <a:headEnd/>
              <a:tailEnd/>
            </a:ln>
          </p:spPr>
          <p:txBody>
            <a:bodyPr wrap="none" anchor="ctr"/>
            <a:lstStyle/>
            <a:p>
              <a:endParaRPr lang="en-US" dirty="0">
                <a:latin typeface="Arial" pitchFamily="34" charset="0"/>
              </a:endParaRPr>
            </a:p>
          </p:txBody>
        </p:sp>
        <p:sp>
          <p:nvSpPr>
            <p:cNvPr id="39957"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58"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sp>
          <p:nvSpPr>
            <p:cNvPr id="39959"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2"/>
              </a:solidFill>
              <a:round/>
              <a:headEnd/>
              <a:tailEnd/>
            </a:ln>
          </p:spPr>
          <p:txBody>
            <a:bodyPr wrap="none" anchor="ctr"/>
            <a:lstStyle/>
            <a:p>
              <a:endParaRPr lang="en-US" dirty="0">
                <a:latin typeface="Arial" pitchFamily="34" charset="0"/>
              </a:endParaRPr>
            </a:p>
          </p:txBody>
        </p:sp>
      </p:grpSp>
      <p:sp>
        <p:nvSpPr>
          <p:cNvPr id="39945" name="AutoShape 34"/>
          <p:cNvSpPr>
            <a:spLocks noChangeArrowheads="1"/>
          </p:cNvSpPr>
          <p:nvPr/>
        </p:nvSpPr>
        <p:spPr bwMode="auto">
          <a:xfrm>
            <a:off x="1182688" y="4298950"/>
            <a:ext cx="6626225" cy="641350"/>
          </a:xfrm>
          <a:prstGeom prst="leftRightArrow">
            <a:avLst>
              <a:gd name="adj1" fmla="val 40102"/>
              <a:gd name="adj2" fmla="val 81458"/>
            </a:avLst>
          </a:prstGeom>
          <a:solidFill>
            <a:srgbClr val="FFFF00"/>
          </a:solidFill>
          <a:ln w="38100">
            <a:solidFill>
              <a:schemeClr val="bg2"/>
            </a:solidFill>
            <a:miter lim="800000"/>
            <a:headEnd/>
            <a:tailEnd/>
          </a:ln>
          <a:effectLst>
            <a:glow rad="1397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39946" name="Rectangle 36"/>
          <p:cNvSpPr>
            <a:spLocks noChangeArrowheads="1"/>
          </p:cNvSpPr>
          <p:nvPr/>
        </p:nvSpPr>
        <p:spPr bwMode="auto">
          <a:xfrm>
            <a:off x="1919288" y="3887788"/>
            <a:ext cx="1203325" cy="385762"/>
          </a:xfrm>
          <a:prstGeom prst="rect">
            <a:avLst/>
          </a:prstGeom>
          <a:solidFill>
            <a:srgbClr val="FF33CC"/>
          </a:solidFill>
          <a:ln w="38100">
            <a:solidFill>
              <a:schemeClr val="tx2"/>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39947" name="Rectangle 38"/>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397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39948"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bg1"/>
            </a:solidFill>
            <a:miter lim="800000"/>
            <a:headEnd/>
            <a:tailEnd/>
          </a:ln>
        </p:spPr>
        <p:txBody>
          <a:bodyPr wrap="none" anchor="ctr"/>
          <a:lstStyle/>
          <a:p>
            <a:endParaRPr lang="en-US" dirty="0">
              <a:latin typeface="Arial" pitchFamily="34" charset="0"/>
            </a:endParaRPr>
          </a:p>
        </p:txBody>
      </p:sp>
      <p:sp>
        <p:nvSpPr>
          <p:cNvPr id="39949" name="Rectangle 40"/>
          <p:cNvSpPr>
            <a:spLocks noChangeArrowheads="1"/>
          </p:cNvSpPr>
          <p:nvPr/>
        </p:nvSpPr>
        <p:spPr bwMode="auto">
          <a:xfrm>
            <a:off x="5665788" y="3887788"/>
            <a:ext cx="1203325" cy="385762"/>
          </a:xfrm>
          <a:prstGeom prst="rect">
            <a:avLst/>
          </a:prstGeom>
          <a:solidFill>
            <a:schemeClr val="accent1"/>
          </a:solidFill>
          <a:ln w="38100">
            <a:solidFill>
              <a:schemeClr val="tx2"/>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39950" name="Rectangle 41"/>
          <p:cNvSpPr>
            <a:spLocks noChangeArrowheads="1"/>
          </p:cNvSpPr>
          <p:nvPr/>
        </p:nvSpPr>
        <p:spPr bwMode="auto">
          <a:xfrm>
            <a:off x="3792538" y="3887788"/>
            <a:ext cx="1203325" cy="385762"/>
          </a:xfrm>
          <a:prstGeom prst="rect">
            <a:avLst/>
          </a:prstGeom>
          <a:solidFill>
            <a:srgbClr val="FF3300"/>
          </a:solidFill>
          <a:ln w="38100">
            <a:solidFill>
              <a:schemeClr val="tx2"/>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Grp="1" noChangeArrowheads="1"/>
          </p:cNvSpPr>
          <p:nvPr>
            <p:ph type="title"/>
          </p:nvPr>
        </p:nvSpPr>
        <p:spPr/>
        <p:txBody>
          <a:bodyPr/>
          <a:lstStyle/>
          <a:p>
            <a:r>
              <a:rPr lang="en-US" dirty="0"/>
              <a:t>Bus-Based Architectures</a:t>
            </a:r>
          </a:p>
        </p:txBody>
      </p:sp>
      <p:sp>
        <p:nvSpPr>
          <p:cNvPr id="40962" name="Footer Placeholder 3"/>
          <p:cNvSpPr>
            <a:spLocks noGrp="1"/>
          </p:cNvSpPr>
          <p:nvPr>
            <p:ph type="ftr" sz="quarter" idx="10"/>
          </p:nvPr>
        </p:nvSpPr>
        <p:spPr>
          <a:noFill/>
        </p:spPr>
        <p:txBody>
          <a:bodyPr/>
          <a:lstStyle/>
          <a:p>
            <a:r>
              <a:rPr lang="en-US" dirty="0"/>
              <a:t>Art of Multiprocessor Programming</a:t>
            </a:r>
          </a:p>
        </p:txBody>
      </p:sp>
      <p:sp>
        <p:nvSpPr>
          <p:cNvPr id="40963" name="Slide Number Placeholder 4"/>
          <p:cNvSpPr>
            <a:spLocks noGrp="1"/>
          </p:cNvSpPr>
          <p:nvPr>
            <p:ph type="sldNum" sz="quarter" idx="11"/>
          </p:nvPr>
        </p:nvSpPr>
        <p:spPr>
          <a:noFill/>
        </p:spPr>
        <p:txBody>
          <a:bodyPr/>
          <a:lstStyle/>
          <a:p>
            <a:fld id="{AF680748-2EFB-4197-87B2-2803D34C8F65}" type="slidenum">
              <a:rPr lang="x-none" smtClean="0">
                <a:cs typeface="Arial" pitchFamily="34" charset="0"/>
              </a:rPr>
              <a:pPr/>
              <a:t>34</a:t>
            </a:fld>
            <a:endParaRPr lang="en-US" dirty="0">
              <a:cs typeface="Arial" pitchFamily="34" charset="0"/>
            </a:endParaRPr>
          </a:p>
        </p:txBody>
      </p:sp>
      <p:pic>
        <p:nvPicPr>
          <p:cNvPr id="40964" name="Picture 41"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grpSp>
        <p:nvGrpSpPr>
          <p:cNvPr id="40966" name="Group 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40994" name="Rectangle 4"/>
            <p:cNvSpPr>
              <a:spLocks noChangeArrowheads="1"/>
            </p:cNvSpPr>
            <p:nvPr/>
          </p:nvSpPr>
          <p:spPr bwMode="auto">
            <a:xfrm>
              <a:off x="2592" y="3312"/>
              <a:ext cx="528" cy="144"/>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40995" name="Freeform 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grpSp>
          <p:nvGrpSpPr>
            <p:cNvPr id="40996" name="Group 6"/>
            <p:cNvGrpSpPr>
              <a:grpSpLocks/>
            </p:cNvGrpSpPr>
            <p:nvPr/>
          </p:nvGrpSpPr>
          <p:grpSpPr bwMode="auto">
            <a:xfrm>
              <a:off x="3072" y="2832"/>
              <a:ext cx="136" cy="632"/>
              <a:chOff x="3072" y="2832"/>
              <a:chExt cx="136" cy="632"/>
            </a:xfrm>
          </p:grpSpPr>
          <p:sp>
            <p:nvSpPr>
              <p:cNvPr id="41001"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1002" name="Freeform 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1003" name="Freeform 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40997" name="Group 10"/>
            <p:cNvGrpSpPr>
              <a:grpSpLocks/>
            </p:cNvGrpSpPr>
            <p:nvPr/>
          </p:nvGrpSpPr>
          <p:grpSpPr bwMode="auto">
            <a:xfrm flipH="1">
              <a:off x="2496" y="2832"/>
              <a:ext cx="136" cy="632"/>
              <a:chOff x="3072" y="2832"/>
              <a:chExt cx="136" cy="632"/>
            </a:xfrm>
          </p:grpSpPr>
          <p:sp>
            <p:nvSpPr>
              <p:cNvPr id="40998"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99" name="Freeform 1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1000" name="Freeform 1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40967" name="Group 1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40985" name="Rectangle 15"/>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40986"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87" name="Freeform 1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88" name="Freeform 1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89"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40990"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40991"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92" name="Freeform 2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93" name="Freeform 2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40968" name="Group 24"/>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40976" name="Rectangle 25"/>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40977"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78"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79"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80"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40981"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40982"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83"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0984"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40969"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40970" name="Rectangle 35"/>
          <p:cNvSpPr>
            <a:spLocks noChangeArrowheads="1"/>
          </p:cNvSpPr>
          <p:nvPr/>
        </p:nvSpPr>
        <p:spPr bwMode="auto">
          <a:xfrm>
            <a:off x="19192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40971" name="Rectangle 36"/>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40972" name="AutoShape 37"/>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40973" name="Rectangle 3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40974" name="Rectangle 39"/>
          <p:cNvSpPr>
            <a:spLocks noChangeArrowheads="1"/>
          </p:cNvSpPr>
          <p:nvPr/>
        </p:nvSpPr>
        <p:spPr bwMode="auto">
          <a:xfrm>
            <a:off x="379253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40975" name="AutoShape 40"/>
          <p:cNvSpPr>
            <a:spLocks noChangeArrowheads="1"/>
          </p:cNvSpPr>
          <p:nvPr/>
        </p:nvSpPr>
        <p:spPr bwMode="auto">
          <a:xfrm>
            <a:off x="2998788" y="1603375"/>
            <a:ext cx="4926012" cy="2582863"/>
          </a:xfrm>
          <a:prstGeom prst="wedgeRoundRectCallout">
            <a:avLst>
              <a:gd name="adj1" fmla="val -21931"/>
              <a:gd name="adj2" fmla="val 89829"/>
              <a:gd name="adj3" fmla="val 16667"/>
            </a:avLst>
          </a:prstGeom>
          <a:solidFill>
            <a:schemeClr val="tx2"/>
          </a:solidFill>
          <a:ln w="38100">
            <a:solidFill>
              <a:srgbClr val="FF3300"/>
            </a:solidFill>
            <a:miter lim="800000"/>
            <a:headEnd/>
            <a:tailEnd/>
          </a:ln>
        </p:spPr>
        <p:txBody>
          <a:bodyPr anchor="ctr"/>
          <a:lstStyle/>
          <a:p>
            <a:pPr algn="ctr"/>
            <a:r>
              <a:rPr lang="en-US" sz="2800" b="0" dirty="0">
                <a:solidFill>
                  <a:srgbClr val="FFFF00"/>
                </a:solidFill>
                <a:latin typeface="Arial" pitchFamily="34" charset="0"/>
                <a:cs typeface="Arial" pitchFamily="34" charset="0"/>
              </a:rPr>
              <a:t>Random access memory (10s of cycles)</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p:txBody>
          <a:bodyPr/>
          <a:lstStyle/>
          <a:p>
            <a:r>
              <a:rPr lang="en-US" dirty="0"/>
              <a:t>Bus-Based Architectures</a:t>
            </a:r>
          </a:p>
        </p:txBody>
      </p:sp>
      <p:sp>
        <p:nvSpPr>
          <p:cNvPr id="41986" name="Footer Placeholder 3"/>
          <p:cNvSpPr>
            <a:spLocks noGrp="1"/>
          </p:cNvSpPr>
          <p:nvPr>
            <p:ph type="ftr" sz="quarter" idx="10"/>
          </p:nvPr>
        </p:nvSpPr>
        <p:spPr>
          <a:noFill/>
        </p:spPr>
        <p:txBody>
          <a:bodyPr/>
          <a:lstStyle/>
          <a:p>
            <a:r>
              <a:rPr lang="en-US" dirty="0"/>
              <a:t>Art of Multiprocessor Programming</a:t>
            </a:r>
          </a:p>
        </p:txBody>
      </p:sp>
      <p:sp>
        <p:nvSpPr>
          <p:cNvPr id="41987" name="Slide Number Placeholder 4"/>
          <p:cNvSpPr>
            <a:spLocks noGrp="1"/>
          </p:cNvSpPr>
          <p:nvPr>
            <p:ph type="sldNum" sz="quarter" idx="11"/>
          </p:nvPr>
        </p:nvSpPr>
        <p:spPr>
          <a:noFill/>
        </p:spPr>
        <p:txBody>
          <a:bodyPr/>
          <a:lstStyle/>
          <a:p>
            <a:fld id="{87491229-C2F9-4FD2-A580-22445D5AFB4A}" type="slidenum">
              <a:rPr lang="x-none" smtClean="0">
                <a:cs typeface="Arial" pitchFamily="34" charset="0"/>
              </a:rPr>
              <a:pPr/>
              <a:t>35</a:t>
            </a:fld>
            <a:endParaRPr lang="en-US" dirty="0">
              <a:cs typeface="Arial" pitchFamily="34" charset="0"/>
            </a:endParaRPr>
          </a:p>
        </p:txBody>
      </p:sp>
      <p:pic>
        <p:nvPicPr>
          <p:cNvPr id="41988" name="Picture 4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grpSp>
        <p:nvGrpSpPr>
          <p:cNvPr id="41990" name="Group 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42018" name="Rectangle 4"/>
            <p:cNvSpPr>
              <a:spLocks noChangeArrowheads="1"/>
            </p:cNvSpPr>
            <p:nvPr/>
          </p:nvSpPr>
          <p:spPr bwMode="auto">
            <a:xfrm>
              <a:off x="2592" y="3312"/>
              <a:ext cx="528" cy="144"/>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42019" name="Freeform 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grpSp>
          <p:nvGrpSpPr>
            <p:cNvPr id="42020" name="Group 6"/>
            <p:cNvGrpSpPr>
              <a:grpSpLocks/>
            </p:cNvGrpSpPr>
            <p:nvPr/>
          </p:nvGrpSpPr>
          <p:grpSpPr bwMode="auto">
            <a:xfrm>
              <a:off x="3072" y="2832"/>
              <a:ext cx="136" cy="632"/>
              <a:chOff x="3072" y="2832"/>
              <a:chExt cx="136" cy="632"/>
            </a:xfrm>
          </p:grpSpPr>
          <p:sp>
            <p:nvSpPr>
              <p:cNvPr id="42025"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26" name="Freeform 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27" name="Freeform 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42021" name="Group 10"/>
            <p:cNvGrpSpPr>
              <a:grpSpLocks/>
            </p:cNvGrpSpPr>
            <p:nvPr/>
          </p:nvGrpSpPr>
          <p:grpSpPr bwMode="auto">
            <a:xfrm flipH="1">
              <a:off x="2496" y="2832"/>
              <a:ext cx="136" cy="632"/>
              <a:chOff x="3072" y="2832"/>
              <a:chExt cx="136" cy="632"/>
            </a:xfrm>
          </p:grpSpPr>
          <p:sp>
            <p:nvSpPr>
              <p:cNvPr id="42022"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23" name="Freeform 1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24" name="Freeform 1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41991" name="Group 1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42009" name="Rectangle 15"/>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42010"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11" name="Freeform 1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12" name="Freeform 1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13"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42014"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42015"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16" name="Freeform 2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17" name="Freeform 2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41992" name="Group 24"/>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42000" name="Rectangle 25"/>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42001"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02"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03"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04"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42005"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42006"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07"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2008"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41993" name="Rectangle 35"/>
          <p:cNvSpPr>
            <a:spLocks noChangeArrowheads="1"/>
          </p:cNvSpPr>
          <p:nvPr/>
        </p:nvSpPr>
        <p:spPr bwMode="auto">
          <a:xfrm>
            <a:off x="19192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41994" name="Rectangle 36"/>
          <p:cNvSpPr>
            <a:spLocks noChangeArrowheads="1"/>
          </p:cNvSpPr>
          <p:nvPr/>
        </p:nvSpPr>
        <p:spPr bwMode="auto">
          <a:xfrm>
            <a:off x="1747838" y="5262563"/>
            <a:ext cx="5567362" cy="8810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41995" name="AutoShape 37"/>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41996" name="Rectangle 3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41997" name="Rectangle 39"/>
          <p:cNvSpPr>
            <a:spLocks noChangeArrowheads="1"/>
          </p:cNvSpPr>
          <p:nvPr/>
        </p:nvSpPr>
        <p:spPr bwMode="auto">
          <a:xfrm>
            <a:off x="379253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41998" name="AutoShape 40"/>
          <p:cNvSpPr>
            <a:spLocks noChangeArrowheads="1"/>
          </p:cNvSpPr>
          <p:nvPr/>
        </p:nvSpPr>
        <p:spPr bwMode="auto">
          <a:xfrm>
            <a:off x="931863" y="1314450"/>
            <a:ext cx="6288087" cy="2582863"/>
          </a:xfrm>
          <a:prstGeom prst="wedgeRoundRectCallout">
            <a:avLst>
              <a:gd name="adj1" fmla="val 3824"/>
              <a:gd name="adj2" fmla="val 73662"/>
              <a:gd name="adj3" fmla="val 16667"/>
            </a:avLst>
          </a:prstGeom>
          <a:solidFill>
            <a:schemeClr val="tx2"/>
          </a:solidFill>
          <a:ln w="38100">
            <a:solidFill>
              <a:srgbClr val="FF3300"/>
            </a:solidFill>
            <a:miter lim="800000"/>
            <a:headEnd/>
            <a:tailEnd/>
          </a:ln>
        </p:spPr>
        <p:txBody>
          <a:bodyPr anchor="ctr"/>
          <a:lstStyle/>
          <a:p>
            <a:pPr algn="l"/>
            <a:r>
              <a:rPr lang="en-US" sz="2800" b="0" dirty="0">
                <a:solidFill>
                  <a:srgbClr val="FFFF00"/>
                </a:solidFill>
                <a:latin typeface="Arial" pitchFamily="34" charset="0"/>
                <a:cs typeface="Arial" pitchFamily="34" charset="0"/>
              </a:rPr>
              <a:t>Shared Bus</a:t>
            </a:r>
          </a:p>
          <a:p>
            <a:pPr lvl="1" algn="l">
              <a:buFontTx/>
              <a:buChar char="•"/>
            </a:pPr>
            <a:r>
              <a:rPr lang="en-US" sz="2800" b="0" dirty="0">
                <a:solidFill>
                  <a:srgbClr val="FFFF00"/>
                </a:solidFill>
                <a:latin typeface="Arial" pitchFamily="34" charset="0"/>
                <a:cs typeface="Arial" pitchFamily="34" charset="0"/>
              </a:rPr>
              <a:t>Broadcast medium</a:t>
            </a:r>
          </a:p>
          <a:p>
            <a:pPr lvl="1" algn="l">
              <a:buFontTx/>
              <a:buChar char="•"/>
            </a:pPr>
            <a:r>
              <a:rPr lang="en-US" sz="2800" b="0" dirty="0">
                <a:solidFill>
                  <a:srgbClr val="FFFF00"/>
                </a:solidFill>
                <a:latin typeface="Arial" pitchFamily="34" charset="0"/>
                <a:cs typeface="Arial" pitchFamily="34" charset="0"/>
              </a:rPr>
              <a:t>One broadcaster at a time</a:t>
            </a:r>
          </a:p>
          <a:p>
            <a:pPr lvl="1" algn="l">
              <a:buFontTx/>
              <a:buChar char="•"/>
            </a:pPr>
            <a:r>
              <a:rPr lang="en-US" sz="2800" b="0" dirty="0">
                <a:solidFill>
                  <a:srgbClr val="FFFF00"/>
                </a:solidFill>
                <a:latin typeface="Arial" pitchFamily="34" charset="0"/>
                <a:cs typeface="Arial" pitchFamily="34" charset="0"/>
              </a:rPr>
              <a:t>Processors and memory all “snoop”</a:t>
            </a:r>
          </a:p>
        </p:txBody>
      </p:sp>
      <p:sp>
        <p:nvSpPr>
          <p:cNvPr id="41999" name="AutoShape 41"/>
          <p:cNvSpPr>
            <a:spLocks noChangeArrowheads="1"/>
          </p:cNvSpPr>
          <p:nvPr/>
        </p:nvSpPr>
        <p:spPr bwMode="auto">
          <a:xfrm>
            <a:off x="1182688" y="4298950"/>
            <a:ext cx="6626225" cy="641350"/>
          </a:xfrm>
          <a:prstGeom prst="leftRightArrow">
            <a:avLst>
              <a:gd name="adj1" fmla="val 40102"/>
              <a:gd name="adj2" fmla="val 81458"/>
            </a:avLst>
          </a:prstGeom>
          <a:solidFill>
            <a:srgbClr val="FFFF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p:txBody>
          <a:bodyPr/>
          <a:lstStyle/>
          <a:p>
            <a:r>
              <a:rPr lang="en-US" dirty="0"/>
              <a:t>Bus-Based Architectures</a:t>
            </a:r>
          </a:p>
        </p:txBody>
      </p:sp>
      <p:sp>
        <p:nvSpPr>
          <p:cNvPr id="43010" name="Footer Placeholder 3"/>
          <p:cNvSpPr>
            <a:spLocks noGrp="1"/>
          </p:cNvSpPr>
          <p:nvPr>
            <p:ph type="ftr" sz="quarter" idx="10"/>
          </p:nvPr>
        </p:nvSpPr>
        <p:spPr>
          <a:noFill/>
        </p:spPr>
        <p:txBody>
          <a:bodyPr/>
          <a:lstStyle/>
          <a:p>
            <a:r>
              <a:rPr lang="en-US" dirty="0"/>
              <a:t>Art of Multiprocessor Programming</a:t>
            </a:r>
          </a:p>
        </p:txBody>
      </p:sp>
      <p:sp>
        <p:nvSpPr>
          <p:cNvPr id="43011" name="Slide Number Placeholder 4"/>
          <p:cNvSpPr>
            <a:spLocks noGrp="1"/>
          </p:cNvSpPr>
          <p:nvPr>
            <p:ph type="sldNum" sz="quarter" idx="11"/>
          </p:nvPr>
        </p:nvSpPr>
        <p:spPr>
          <a:noFill/>
        </p:spPr>
        <p:txBody>
          <a:bodyPr/>
          <a:lstStyle/>
          <a:p>
            <a:fld id="{21C70BA7-EC4E-41B6-8FD2-F5A26D6EFBB1}" type="slidenum">
              <a:rPr lang="x-none" smtClean="0">
                <a:cs typeface="Arial" pitchFamily="34" charset="0"/>
              </a:rPr>
              <a:pPr/>
              <a:t>36</a:t>
            </a:fld>
            <a:endParaRPr lang="en-US" dirty="0">
              <a:cs typeface="Arial" pitchFamily="34" charset="0"/>
            </a:endParaRPr>
          </a:p>
        </p:txBody>
      </p:sp>
      <p:pic>
        <p:nvPicPr>
          <p:cNvPr id="43012" name="Picture 4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grpSp>
        <p:nvGrpSpPr>
          <p:cNvPr id="43014" name="Group 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43042" name="Rectangle 4"/>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43043" name="Freeform 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grpSp>
          <p:nvGrpSpPr>
            <p:cNvPr id="43044" name="Group 6"/>
            <p:cNvGrpSpPr>
              <a:grpSpLocks/>
            </p:cNvGrpSpPr>
            <p:nvPr/>
          </p:nvGrpSpPr>
          <p:grpSpPr bwMode="auto">
            <a:xfrm>
              <a:off x="3072" y="2832"/>
              <a:ext cx="136" cy="632"/>
              <a:chOff x="3072" y="2832"/>
              <a:chExt cx="136" cy="632"/>
            </a:xfrm>
          </p:grpSpPr>
          <p:sp>
            <p:nvSpPr>
              <p:cNvPr id="43049"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50" name="Freeform 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51" name="Freeform 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43045" name="Group 10"/>
            <p:cNvGrpSpPr>
              <a:grpSpLocks/>
            </p:cNvGrpSpPr>
            <p:nvPr/>
          </p:nvGrpSpPr>
          <p:grpSpPr bwMode="auto">
            <a:xfrm flipH="1">
              <a:off x="2496" y="2832"/>
              <a:ext cx="136" cy="632"/>
              <a:chOff x="3072" y="2832"/>
              <a:chExt cx="136" cy="632"/>
            </a:xfrm>
          </p:grpSpPr>
          <p:sp>
            <p:nvSpPr>
              <p:cNvPr id="43046"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47" name="Freeform 1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48" name="Freeform 1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43015" name="Group 1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43033" name="Rectangle 15"/>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43034"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35" name="Freeform 1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36" name="Freeform 1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37"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43038"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43039"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40" name="Freeform 2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41" name="Freeform 2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43016" name="Group 24"/>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43024" name="Rectangle 25"/>
            <p:cNvSpPr>
              <a:spLocks noChangeArrowheads="1"/>
            </p:cNvSpPr>
            <p:nvPr/>
          </p:nvSpPr>
          <p:spPr bwMode="auto">
            <a:xfrm>
              <a:off x="1032" y="3304"/>
              <a:ext cx="488" cy="160"/>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43025"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26"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27"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28"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43029"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43030"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31"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3032"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43017"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cs typeface="Arial" pitchFamily="34" charset="0"/>
              </a:rPr>
              <a:t>Bus</a:t>
            </a:r>
          </a:p>
        </p:txBody>
      </p:sp>
      <p:sp>
        <p:nvSpPr>
          <p:cNvPr id="43018" name="Rectangle 35"/>
          <p:cNvSpPr>
            <a:spLocks noChangeArrowheads="1"/>
          </p:cNvSpPr>
          <p:nvPr/>
        </p:nvSpPr>
        <p:spPr bwMode="auto">
          <a:xfrm>
            <a:off x="1919288" y="3887788"/>
            <a:ext cx="1203325" cy="385762"/>
          </a:xfrm>
          <a:prstGeom prst="rect">
            <a:avLst/>
          </a:prstGeom>
          <a:solidFill>
            <a:srgbClr val="FF33CC"/>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43019" name="Rectangle 36"/>
          <p:cNvSpPr>
            <a:spLocks noChangeArrowheads="1"/>
          </p:cNvSpPr>
          <p:nvPr/>
        </p:nvSpPr>
        <p:spPr bwMode="auto">
          <a:xfrm>
            <a:off x="1747838" y="5262563"/>
            <a:ext cx="5567362" cy="8810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43020" name="AutoShape 37"/>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43021" name="Rectangle 38"/>
          <p:cNvSpPr>
            <a:spLocks noChangeArrowheads="1"/>
          </p:cNvSpPr>
          <p:nvPr/>
        </p:nvSpPr>
        <p:spPr bwMode="auto">
          <a:xfrm>
            <a:off x="5665788" y="3887788"/>
            <a:ext cx="1203325" cy="385762"/>
          </a:xfrm>
          <a:prstGeom prst="rect">
            <a:avLst/>
          </a:prstGeom>
          <a:solidFill>
            <a:schemeClr val="accent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43022" name="Rectangle 39"/>
          <p:cNvSpPr>
            <a:spLocks noChangeArrowheads="1"/>
          </p:cNvSpPr>
          <p:nvPr/>
        </p:nvSpPr>
        <p:spPr bwMode="auto">
          <a:xfrm>
            <a:off x="3792538" y="3887788"/>
            <a:ext cx="1203325" cy="385762"/>
          </a:xfrm>
          <a:prstGeom prst="rect">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43023" name="AutoShape 41"/>
          <p:cNvSpPr>
            <a:spLocks noChangeArrowheads="1"/>
          </p:cNvSpPr>
          <p:nvPr/>
        </p:nvSpPr>
        <p:spPr bwMode="auto">
          <a:xfrm>
            <a:off x="2616200" y="312738"/>
            <a:ext cx="6288088" cy="2582862"/>
          </a:xfrm>
          <a:prstGeom prst="wedgeRoundRectCallout">
            <a:avLst>
              <a:gd name="adj1" fmla="val -20662"/>
              <a:gd name="adj2" fmla="val 89829"/>
              <a:gd name="adj3" fmla="val 16667"/>
            </a:avLst>
          </a:prstGeom>
          <a:solidFill>
            <a:schemeClr val="tx2"/>
          </a:solidFill>
          <a:ln w="38100">
            <a:solidFill>
              <a:srgbClr val="FF3300"/>
            </a:solidFill>
            <a:miter lim="800000"/>
            <a:headEnd/>
            <a:tailEnd/>
          </a:ln>
        </p:spPr>
        <p:txBody>
          <a:bodyPr anchor="ctr"/>
          <a:lstStyle/>
          <a:p>
            <a:pPr algn="l"/>
            <a:r>
              <a:rPr lang="en-US" sz="2800" b="0" dirty="0">
                <a:solidFill>
                  <a:srgbClr val="FFFF00"/>
                </a:solidFill>
                <a:latin typeface="Arial" pitchFamily="34" charset="0"/>
                <a:cs typeface="Arial" pitchFamily="34" charset="0"/>
              </a:rPr>
              <a:t>Per-Processor Caches</a:t>
            </a:r>
          </a:p>
          <a:p>
            <a:pPr lvl="1" algn="l">
              <a:buFontTx/>
              <a:buChar char="•"/>
            </a:pPr>
            <a:r>
              <a:rPr lang="en-US" sz="2800" b="0" dirty="0">
                <a:solidFill>
                  <a:srgbClr val="FFFF00"/>
                </a:solidFill>
                <a:latin typeface="Arial" pitchFamily="34" charset="0"/>
                <a:cs typeface="Arial" pitchFamily="34" charset="0"/>
              </a:rPr>
              <a:t>Small</a:t>
            </a:r>
          </a:p>
          <a:p>
            <a:pPr lvl="1" algn="l">
              <a:buFontTx/>
              <a:buChar char="•"/>
            </a:pPr>
            <a:r>
              <a:rPr lang="en-US" sz="2800" b="0" dirty="0">
                <a:solidFill>
                  <a:srgbClr val="FFFF00"/>
                </a:solidFill>
                <a:latin typeface="Arial" pitchFamily="34" charset="0"/>
                <a:cs typeface="Arial" pitchFamily="34" charset="0"/>
              </a:rPr>
              <a:t>Fast: 1 or 2 cycles</a:t>
            </a:r>
          </a:p>
          <a:p>
            <a:pPr lvl="1" algn="l">
              <a:buFontTx/>
              <a:buChar char="•"/>
            </a:pPr>
            <a:r>
              <a:rPr lang="en-US" sz="2800" b="0" dirty="0">
                <a:solidFill>
                  <a:srgbClr val="FFFF00"/>
                </a:solidFill>
                <a:latin typeface="Arial" pitchFamily="34" charset="0"/>
                <a:cs typeface="Arial" pitchFamily="34" charset="0"/>
              </a:rPr>
              <a:t>Address &amp; state information</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p:txBody>
          <a:bodyPr/>
          <a:lstStyle/>
          <a:p>
            <a:r>
              <a:rPr lang="en-US" dirty="0"/>
              <a:t>Granularity</a:t>
            </a:r>
          </a:p>
        </p:txBody>
      </p:sp>
      <p:sp>
        <p:nvSpPr>
          <p:cNvPr id="34818" name="Footer Placeholder 3"/>
          <p:cNvSpPr>
            <a:spLocks noGrp="1"/>
          </p:cNvSpPr>
          <p:nvPr>
            <p:ph type="ftr" sz="quarter" idx="10"/>
          </p:nvPr>
        </p:nvSpPr>
        <p:spPr>
          <a:noFill/>
        </p:spPr>
        <p:txBody>
          <a:bodyPr/>
          <a:lstStyle/>
          <a:p>
            <a:r>
              <a:rPr lang="en-US" dirty="0"/>
              <a:t>Art of Multiprocessor Programming</a:t>
            </a:r>
          </a:p>
        </p:txBody>
      </p:sp>
      <p:sp>
        <p:nvSpPr>
          <p:cNvPr id="34819" name="Slide Number Placeholder 4"/>
          <p:cNvSpPr>
            <a:spLocks noGrp="1"/>
          </p:cNvSpPr>
          <p:nvPr>
            <p:ph type="sldNum" sz="quarter" idx="11"/>
          </p:nvPr>
        </p:nvSpPr>
        <p:spPr>
          <a:noFill/>
        </p:spPr>
        <p:txBody>
          <a:bodyPr/>
          <a:lstStyle/>
          <a:p>
            <a:fld id="{C874FC9C-FEF2-49B2-8D31-DEDE2A2A809C}" type="slidenum">
              <a:rPr lang="x-none" smtClean="0"/>
              <a:pPr/>
              <a:t>37</a:t>
            </a:fld>
            <a:endParaRPr lang="en-US" dirty="0"/>
          </a:p>
        </p:txBody>
      </p:sp>
      <p:sp>
        <p:nvSpPr>
          <p:cNvPr id="2" name="TextBox 1">
            <a:extLst>
              <a:ext uri="{FF2B5EF4-FFF2-40B4-BE49-F238E27FC236}">
                <a16:creationId xmlns:a16="http://schemas.microsoft.com/office/drawing/2014/main" id="{4F732D06-74CA-5643-3BD8-41DE2EC43166}"/>
              </a:ext>
            </a:extLst>
          </p:cNvPr>
          <p:cNvSpPr txBox="1"/>
          <p:nvPr/>
        </p:nvSpPr>
        <p:spPr bwMode="auto">
          <a:xfrm>
            <a:off x="279560" y="2214230"/>
            <a:ext cx="830547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Caches operate at a larger granularity than a word</a:t>
            </a:r>
          </a:p>
        </p:txBody>
      </p:sp>
      <p:sp>
        <p:nvSpPr>
          <p:cNvPr id="3" name="TextBox 2">
            <a:extLst>
              <a:ext uri="{FF2B5EF4-FFF2-40B4-BE49-F238E27FC236}">
                <a16:creationId xmlns:a16="http://schemas.microsoft.com/office/drawing/2014/main" id="{561D7CEE-A5BF-0A89-F5F3-75A24F9106E9}"/>
              </a:ext>
            </a:extLst>
          </p:cNvPr>
          <p:cNvSpPr txBox="1"/>
          <p:nvPr/>
        </p:nvSpPr>
        <p:spPr bwMode="auto">
          <a:xfrm>
            <a:off x="279560" y="3561546"/>
            <a:ext cx="8224385"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i="1" dirty="0">
                <a:solidFill>
                  <a:schemeClr val="bg1"/>
                </a:solidFill>
              </a:rPr>
              <a:t>Cache line</a:t>
            </a:r>
            <a:r>
              <a:rPr lang="en-US" sz="2800" b="0" dirty="0">
                <a:solidFill>
                  <a:srgbClr val="FFFF00"/>
                </a:solidFill>
              </a:rPr>
              <a:t>: fixed-size block containing the address (today 64 or 128 bytes)</a:t>
            </a:r>
          </a:p>
        </p:txBody>
      </p:sp>
    </p:spTree>
    <p:extLst>
      <p:ext uri="{BB962C8B-B14F-4D97-AF65-F5344CB8AC3E}">
        <p14:creationId xmlns:p14="http://schemas.microsoft.com/office/powerpoint/2010/main" val="15559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p:txBody>
          <a:bodyPr/>
          <a:lstStyle/>
          <a:p>
            <a:r>
              <a:rPr lang="en-US" dirty="0"/>
              <a:t>Locality</a:t>
            </a:r>
          </a:p>
        </p:txBody>
      </p:sp>
      <p:sp>
        <p:nvSpPr>
          <p:cNvPr id="35842" name="Footer Placeholder 3"/>
          <p:cNvSpPr>
            <a:spLocks noGrp="1"/>
          </p:cNvSpPr>
          <p:nvPr>
            <p:ph type="ftr" sz="quarter" idx="10"/>
          </p:nvPr>
        </p:nvSpPr>
        <p:spPr>
          <a:noFill/>
        </p:spPr>
        <p:txBody>
          <a:bodyPr/>
          <a:lstStyle/>
          <a:p>
            <a:r>
              <a:rPr lang="en-US" dirty="0"/>
              <a:t>Art of Multiprocessor Programming</a:t>
            </a:r>
          </a:p>
        </p:txBody>
      </p:sp>
      <p:sp>
        <p:nvSpPr>
          <p:cNvPr id="35843" name="Slide Number Placeholder 4"/>
          <p:cNvSpPr>
            <a:spLocks noGrp="1"/>
          </p:cNvSpPr>
          <p:nvPr>
            <p:ph type="sldNum" sz="quarter" idx="11"/>
          </p:nvPr>
        </p:nvSpPr>
        <p:spPr>
          <a:noFill/>
        </p:spPr>
        <p:txBody>
          <a:bodyPr/>
          <a:lstStyle/>
          <a:p>
            <a:fld id="{33DF4E3D-C6B1-45FE-8035-7FEC6DAB7E10}" type="slidenum">
              <a:rPr lang="x-none" smtClean="0"/>
              <a:pPr/>
              <a:t>38</a:t>
            </a:fld>
            <a:endParaRPr lang="en-US" dirty="0"/>
          </a:p>
        </p:txBody>
      </p:sp>
      <p:sp>
        <p:nvSpPr>
          <p:cNvPr id="2" name="TextBox 1">
            <a:extLst>
              <a:ext uri="{FF2B5EF4-FFF2-40B4-BE49-F238E27FC236}">
                <a16:creationId xmlns:a16="http://schemas.microsoft.com/office/drawing/2014/main" id="{DEEDACD3-3FA9-0B6E-D305-42D3ED9783BF}"/>
              </a:ext>
            </a:extLst>
          </p:cNvPr>
          <p:cNvSpPr txBox="1"/>
          <p:nvPr/>
        </p:nvSpPr>
        <p:spPr bwMode="auto">
          <a:xfrm>
            <a:off x="850450" y="1752600"/>
            <a:ext cx="5372550"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If you use an address now, you will probably use it again </a:t>
            </a:r>
            <a:r>
              <a:rPr lang="en-US" sz="2800" b="0" i="1" dirty="0">
                <a:solidFill>
                  <a:schemeClr val="bg1"/>
                </a:solidFill>
              </a:rPr>
              <a:t>soon</a:t>
            </a:r>
          </a:p>
        </p:txBody>
      </p:sp>
      <p:sp>
        <p:nvSpPr>
          <p:cNvPr id="3" name="TextBox 2">
            <a:extLst>
              <a:ext uri="{FF2B5EF4-FFF2-40B4-BE49-F238E27FC236}">
                <a16:creationId xmlns:a16="http://schemas.microsoft.com/office/drawing/2014/main" id="{8C154453-ACE6-2FFF-3109-F486BB59EE05}"/>
              </a:ext>
            </a:extLst>
          </p:cNvPr>
          <p:cNvSpPr txBox="1"/>
          <p:nvPr/>
        </p:nvSpPr>
        <p:spPr bwMode="auto">
          <a:xfrm>
            <a:off x="1638391" y="3047012"/>
            <a:ext cx="506100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Fetch from cache, not memory</a:t>
            </a:r>
          </a:p>
        </p:txBody>
      </p:sp>
      <p:sp>
        <p:nvSpPr>
          <p:cNvPr id="4" name="TextBox 3">
            <a:extLst>
              <a:ext uri="{FF2B5EF4-FFF2-40B4-BE49-F238E27FC236}">
                <a16:creationId xmlns:a16="http://schemas.microsoft.com/office/drawing/2014/main" id="{87379063-FB2A-6CF8-53E2-F9D9CEAE7756}"/>
              </a:ext>
            </a:extLst>
          </p:cNvPr>
          <p:cNvSpPr txBox="1"/>
          <p:nvPr/>
        </p:nvSpPr>
        <p:spPr bwMode="auto">
          <a:xfrm>
            <a:off x="850450" y="3910537"/>
            <a:ext cx="7471945" cy="954107"/>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If you use an address now, you will probably use a </a:t>
            </a:r>
            <a:r>
              <a:rPr lang="en-US" sz="2800" b="0" i="1" dirty="0">
                <a:solidFill>
                  <a:schemeClr val="bg1"/>
                </a:solidFill>
              </a:rPr>
              <a:t>nearby</a:t>
            </a:r>
            <a:r>
              <a:rPr lang="en-US" sz="2800" b="0" dirty="0">
                <a:solidFill>
                  <a:srgbClr val="FFFF00"/>
                </a:solidFill>
              </a:rPr>
              <a:t> address soon</a:t>
            </a:r>
          </a:p>
        </p:txBody>
      </p:sp>
      <p:sp>
        <p:nvSpPr>
          <p:cNvPr id="5" name="TextBox 4">
            <a:extLst>
              <a:ext uri="{FF2B5EF4-FFF2-40B4-BE49-F238E27FC236}">
                <a16:creationId xmlns:a16="http://schemas.microsoft.com/office/drawing/2014/main" id="{07B03D99-DA5D-135A-9736-C84AF83D014F}"/>
              </a:ext>
            </a:extLst>
          </p:cNvPr>
          <p:cNvSpPr txBox="1"/>
          <p:nvPr/>
        </p:nvSpPr>
        <p:spPr bwMode="auto">
          <a:xfrm>
            <a:off x="1638391" y="5204950"/>
            <a:ext cx="379937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In the same cache line</a:t>
            </a:r>
          </a:p>
        </p:txBody>
      </p:sp>
    </p:spTree>
    <p:extLst>
      <p:ext uri="{BB962C8B-B14F-4D97-AF65-F5344CB8AC3E}">
        <p14:creationId xmlns:p14="http://schemas.microsoft.com/office/powerpoint/2010/main" val="384467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6" name="Rectangle 3"/>
          <p:cNvSpPr>
            <a:spLocks noGrp="1" noChangeArrowheads="1"/>
          </p:cNvSpPr>
          <p:nvPr>
            <p:ph type="title"/>
          </p:nvPr>
        </p:nvSpPr>
        <p:spPr>
          <a:xfrm>
            <a:off x="676072" y="629443"/>
            <a:ext cx="7772400" cy="1143000"/>
          </a:xfrm>
        </p:spPr>
        <p:txBody>
          <a:bodyPr/>
          <a:lstStyle/>
          <a:p>
            <a:r>
              <a:rPr lang="en-US" dirty="0"/>
              <a:t>L1 and L2 Caches</a:t>
            </a:r>
          </a:p>
        </p:txBody>
      </p:sp>
      <p:sp>
        <p:nvSpPr>
          <p:cNvPr id="37890" name="Footer Placeholder 3"/>
          <p:cNvSpPr>
            <a:spLocks noGrp="1"/>
          </p:cNvSpPr>
          <p:nvPr>
            <p:ph type="ftr" sz="quarter" idx="10"/>
          </p:nvPr>
        </p:nvSpPr>
        <p:spPr>
          <a:xfrm>
            <a:off x="2631872" y="6268243"/>
            <a:ext cx="3581400" cy="457200"/>
          </a:xfrm>
          <a:noFill/>
        </p:spPr>
        <p:txBody>
          <a:bodyPr/>
          <a:lstStyle/>
          <a:p>
            <a:r>
              <a:rPr lang="en-US" dirty="0"/>
              <a:t>Art of Multiprocessor Programming</a:t>
            </a:r>
          </a:p>
        </p:txBody>
      </p:sp>
      <p:sp>
        <p:nvSpPr>
          <p:cNvPr id="37891" name="Slide Number Placeholder 4"/>
          <p:cNvSpPr>
            <a:spLocks noGrp="1"/>
          </p:cNvSpPr>
          <p:nvPr>
            <p:ph type="sldNum" sz="quarter" idx="11"/>
          </p:nvPr>
        </p:nvSpPr>
        <p:spPr>
          <a:xfrm>
            <a:off x="6543472" y="6268243"/>
            <a:ext cx="1905000" cy="457200"/>
          </a:xfrm>
          <a:noFill/>
        </p:spPr>
        <p:txBody>
          <a:bodyPr/>
          <a:lstStyle/>
          <a:p>
            <a:fld id="{25B1B2D9-E9E9-4AB7-8D9B-5D96C0072B08}" type="slidenum">
              <a:rPr lang="x-none" smtClean="0"/>
              <a:pPr/>
              <a:t>39</a:t>
            </a:fld>
            <a:endParaRPr lang="en-US" dirty="0"/>
          </a:p>
        </p:txBody>
      </p:sp>
      <p:pic>
        <p:nvPicPr>
          <p:cNvPr id="37892" name="Picture 2"/>
          <p:cNvPicPr>
            <a:picLocks noChangeAspect="1" noChangeArrowheads="1"/>
          </p:cNvPicPr>
          <p:nvPr/>
        </p:nvPicPr>
        <p:blipFill>
          <a:blip r:embed="rId3" cstate="print"/>
          <a:srcRect/>
          <a:stretch>
            <a:fillRect/>
          </a:stretch>
        </p:blipFill>
        <p:spPr bwMode="auto">
          <a:xfrm>
            <a:off x="5213147" y="1670843"/>
            <a:ext cx="3057525" cy="1873250"/>
          </a:xfrm>
          <a:prstGeom prst="rect">
            <a:avLst/>
          </a:prstGeom>
          <a:noFill/>
          <a:ln w="9525">
            <a:noFill/>
            <a:miter lim="800000"/>
            <a:headEnd/>
            <a:tailEnd/>
          </a:ln>
        </p:spPr>
      </p:pic>
      <p:sp>
        <p:nvSpPr>
          <p:cNvPr id="37893" name="Freeform 15"/>
          <p:cNvSpPr>
            <a:spLocks/>
          </p:cNvSpPr>
          <p:nvPr/>
        </p:nvSpPr>
        <p:spPr bwMode="auto">
          <a:xfrm>
            <a:off x="4260647" y="2940843"/>
            <a:ext cx="4271963" cy="976313"/>
          </a:xfrm>
          <a:custGeom>
            <a:avLst/>
            <a:gdLst>
              <a:gd name="T0" fmla="*/ 0 w 2691"/>
              <a:gd name="T1" fmla="*/ 2147483647 h 615"/>
              <a:gd name="T2" fmla="*/ 2147483647 w 2691"/>
              <a:gd name="T3" fmla="*/ 2147483647 h 615"/>
              <a:gd name="T4" fmla="*/ 2147483647 w 2691"/>
              <a:gd name="T5" fmla="*/ 2147483647 h 615"/>
              <a:gd name="T6" fmla="*/ 0 60000 65536"/>
              <a:gd name="T7" fmla="*/ 0 60000 65536"/>
              <a:gd name="T8" fmla="*/ 0 60000 65536"/>
              <a:gd name="T9" fmla="*/ 0 w 2691"/>
              <a:gd name="T10" fmla="*/ 0 h 615"/>
              <a:gd name="T11" fmla="*/ 2691 w 2691"/>
              <a:gd name="T12" fmla="*/ 615 h 615"/>
            </a:gdLst>
            <a:ahLst/>
            <a:cxnLst>
              <a:cxn ang="T6">
                <a:pos x="T0" y="T1"/>
              </a:cxn>
              <a:cxn ang="T7">
                <a:pos x="T2" y="T3"/>
              </a:cxn>
              <a:cxn ang="T8">
                <a:pos x="T4" y="T5"/>
              </a:cxn>
            </a:cxnLst>
            <a:rect l="T9" t="T10" r="T11" b="T12"/>
            <a:pathLst>
              <a:path w="2691" h="615">
                <a:moveTo>
                  <a:pt x="0" y="379"/>
                </a:moveTo>
                <a:cubicBezTo>
                  <a:pt x="257" y="189"/>
                  <a:pt x="515" y="0"/>
                  <a:pt x="963" y="39"/>
                </a:cubicBezTo>
                <a:cubicBezTo>
                  <a:pt x="1411" y="78"/>
                  <a:pt x="2051" y="346"/>
                  <a:pt x="2691" y="615"/>
                </a:cubicBezTo>
              </a:path>
            </a:pathLst>
          </a:custGeom>
          <a:solidFill>
            <a:schemeClr val="tx1"/>
          </a:solidFill>
          <a:ln w="76200">
            <a:solidFill>
              <a:srgbClr val="00FF00"/>
            </a:solidFill>
            <a:round/>
            <a:headEnd/>
            <a:tailEnd/>
          </a:ln>
        </p:spPr>
        <p:txBody>
          <a:bodyPr wrap="none" anchor="ctr"/>
          <a:lstStyle/>
          <a:p>
            <a:endParaRPr lang="en-US" dirty="0">
              <a:latin typeface="Arial" pitchFamily="34" charset="0"/>
            </a:endParaRPr>
          </a:p>
        </p:txBody>
      </p:sp>
      <p:sp>
        <p:nvSpPr>
          <p:cNvPr id="37894" name="Freeform 17"/>
          <p:cNvSpPr>
            <a:spLocks/>
          </p:cNvSpPr>
          <p:nvPr/>
        </p:nvSpPr>
        <p:spPr bwMode="auto">
          <a:xfrm>
            <a:off x="4667047" y="3093243"/>
            <a:ext cx="1828800" cy="914400"/>
          </a:xfrm>
          <a:custGeom>
            <a:avLst/>
            <a:gdLst>
              <a:gd name="T0" fmla="*/ 0 w 1152"/>
              <a:gd name="T1" fmla="*/ 2147483647 h 576"/>
              <a:gd name="T2" fmla="*/ 2147483647 w 1152"/>
              <a:gd name="T3" fmla="*/ 2147483647 h 576"/>
              <a:gd name="T4" fmla="*/ 2147483647 w 1152"/>
              <a:gd name="T5" fmla="*/ 0 h 576"/>
              <a:gd name="T6" fmla="*/ 2147483647 w 1152"/>
              <a:gd name="T7" fmla="*/ 2147483647 h 576"/>
              <a:gd name="T8" fmla="*/ 2147483647 w 1152"/>
              <a:gd name="T9" fmla="*/ 2147483647 h 576"/>
              <a:gd name="T10" fmla="*/ 2147483647 w 1152"/>
              <a:gd name="T11" fmla="*/ 2147483647 h 576"/>
              <a:gd name="T12" fmla="*/ 0 60000 65536"/>
              <a:gd name="T13" fmla="*/ 0 60000 65536"/>
              <a:gd name="T14" fmla="*/ 0 60000 65536"/>
              <a:gd name="T15" fmla="*/ 0 60000 65536"/>
              <a:gd name="T16" fmla="*/ 0 60000 65536"/>
              <a:gd name="T17" fmla="*/ 0 60000 65536"/>
              <a:gd name="T18" fmla="*/ 0 w 1152"/>
              <a:gd name="T19" fmla="*/ 0 h 576"/>
              <a:gd name="T20" fmla="*/ 1152 w 1152"/>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152" h="576">
                <a:moveTo>
                  <a:pt x="0" y="444"/>
                </a:moveTo>
                <a:lnTo>
                  <a:pt x="321" y="236"/>
                </a:lnTo>
                <a:lnTo>
                  <a:pt x="1029" y="0"/>
                </a:lnTo>
                <a:lnTo>
                  <a:pt x="1152" y="66"/>
                </a:lnTo>
                <a:lnTo>
                  <a:pt x="501" y="377"/>
                </a:lnTo>
                <a:lnTo>
                  <a:pt x="170" y="576"/>
                </a:lnTo>
              </a:path>
            </a:pathLst>
          </a:custGeom>
          <a:solidFill>
            <a:srgbClr val="FFFF00"/>
          </a:solidFill>
          <a:ln w="9525">
            <a:solidFill>
              <a:schemeClr val="bg1"/>
            </a:solidFill>
            <a:round/>
            <a:headEnd/>
            <a:tailEnd type="triangle" w="med" len="med"/>
          </a:ln>
        </p:spPr>
        <p:txBody>
          <a:bodyPr wrap="none" anchor="ctr"/>
          <a:lstStyle/>
          <a:p>
            <a:endParaRPr lang="en-US" dirty="0">
              <a:latin typeface="Arial" pitchFamily="34" charset="0"/>
            </a:endParaRPr>
          </a:p>
        </p:txBody>
      </p:sp>
      <p:grpSp>
        <p:nvGrpSpPr>
          <p:cNvPr id="37897" name="Group 4"/>
          <p:cNvGrpSpPr>
            <a:grpSpLocks/>
          </p:cNvGrpSpPr>
          <p:nvPr/>
        </p:nvGrpSpPr>
        <p:grpSpPr bwMode="auto">
          <a:xfrm flipH="1">
            <a:off x="1468235" y="4879181"/>
            <a:ext cx="1447800" cy="1295400"/>
            <a:chOff x="3168" y="1824"/>
            <a:chExt cx="912" cy="816"/>
          </a:xfrm>
          <a:effectLst>
            <a:glow rad="101600">
              <a:schemeClr val="accent3">
                <a:satMod val="175000"/>
                <a:alpha val="40000"/>
              </a:schemeClr>
            </a:glow>
          </a:effectLst>
        </p:grpSpPr>
        <p:sp>
          <p:nvSpPr>
            <p:cNvPr id="37939" name="Freeform 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7940" name="Freeform 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7941" name="Freeform 7"/>
            <p:cNvSpPr>
              <a:spLocks/>
            </p:cNvSpPr>
            <p:nvPr/>
          </p:nvSpPr>
          <p:spPr bwMode="auto">
            <a:xfrm>
              <a:off x="3504" y="1824"/>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7942" name="Freeform 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37943" name="Freeform 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37944" name="Freeform 1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37945" name="Freeform 11"/>
            <p:cNvSpPr>
              <a:spLocks/>
            </p:cNvSpPr>
            <p:nvPr/>
          </p:nvSpPr>
          <p:spPr bwMode="auto">
            <a:xfrm>
              <a:off x="3504" y="2304"/>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7946" name="Freeform 12"/>
            <p:cNvSpPr>
              <a:spLocks/>
            </p:cNvSpPr>
            <p:nvPr/>
          </p:nvSpPr>
          <p:spPr bwMode="auto">
            <a:xfrm>
              <a:off x="3312" y="2160"/>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7947" name="Freeform 13"/>
            <p:cNvSpPr>
              <a:spLocks/>
            </p:cNvSpPr>
            <p:nvPr/>
          </p:nvSpPr>
          <p:spPr bwMode="auto">
            <a:xfrm>
              <a:off x="3168" y="2016"/>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37898" name="Freeform 14"/>
          <p:cNvSpPr>
            <a:spLocks/>
          </p:cNvSpPr>
          <p:nvPr/>
        </p:nvSpPr>
        <p:spPr bwMode="auto">
          <a:xfrm>
            <a:off x="1399972" y="2858293"/>
            <a:ext cx="3702050" cy="1268413"/>
          </a:xfrm>
          <a:custGeom>
            <a:avLst/>
            <a:gdLst>
              <a:gd name="T0" fmla="*/ 0 w 2332"/>
              <a:gd name="T1" fmla="*/ 2147483647 h 799"/>
              <a:gd name="T2" fmla="*/ 2147483647 w 2332"/>
              <a:gd name="T3" fmla="*/ 2147483647 h 799"/>
              <a:gd name="T4" fmla="*/ 2147483647 w 2332"/>
              <a:gd name="T5" fmla="*/ 2147483647 h 799"/>
              <a:gd name="T6" fmla="*/ 0 60000 65536"/>
              <a:gd name="T7" fmla="*/ 0 60000 65536"/>
              <a:gd name="T8" fmla="*/ 0 60000 65536"/>
              <a:gd name="T9" fmla="*/ 0 w 2332"/>
              <a:gd name="T10" fmla="*/ 0 h 799"/>
              <a:gd name="T11" fmla="*/ 2332 w 2332"/>
              <a:gd name="T12" fmla="*/ 799 h 799"/>
            </a:gdLst>
            <a:ahLst/>
            <a:cxnLst>
              <a:cxn ang="T6">
                <a:pos x="T0" y="T1"/>
              </a:cxn>
              <a:cxn ang="T7">
                <a:pos x="T2" y="T3"/>
              </a:cxn>
              <a:cxn ang="T8">
                <a:pos x="T4" y="T5"/>
              </a:cxn>
            </a:cxnLst>
            <a:rect l="T9" t="T10" r="T11" b="T12"/>
            <a:pathLst>
              <a:path w="2332" h="799">
                <a:moveTo>
                  <a:pt x="0" y="478"/>
                </a:moveTo>
                <a:cubicBezTo>
                  <a:pt x="291" y="239"/>
                  <a:pt x="583" y="0"/>
                  <a:pt x="972" y="53"/>
                </a:cubicBezTo>
                <a:cubicBezTo>
                  <a:pt x="1361" y="106"/>
                  <a:pt x="2104" y="675"/>
                  <a:pt x="2332" y="799"/>
                </a:cubicBezTo>
              </a:path>
            </a:pathLst>
          </a:custGeom>
          <a:noFill/>
          <a:ln w="76200">
            <a:solidFill>
              <a:srgbClr val="00FF00"/>
            </a:solidFill>
            <a:round/>
            <a:headEnd/>
            <a:tailEnd/>
          </a:ln>
        </p:spPr>
        <p:txBody>
          <a:bodyPr wrap="none" anchor="ctr"/>
          <a:lstStyle/>
          <a:p>
            <a:endParaRPr lang="en-US" dirty="0">
              <a:latin typeface="Arial" pitchFamily="34" charset="0"/>
            </a:endParaRPr>
          </a:p>
        </p:txBody>
      </p:sp>
      <p:sp>
        <p:nvSpPr>
          <p:cNvPr id="37899" name="Freeform 16"/>
          <p:cNvSpPr>
            <a:spLocks/>
          </p:cNvSpPr>
          <p:nvPr/>
        </p:nvSpPr>
        <p:spPr bwMode="auto">
          <a:xfrm>
            <a:off x="2508047" y="3377406"/>
            <a:ext cx="1770063" cy="1544637"/>
          </a:xfrm>
          <a:custGeom>
            <a:avLst/>
            <a:gdLst>
              <a:gd name="T0" fmla="*/ 0 w 1115"/>
              <a:gd name="T1" fmla="*/ 2147483647 h 973"/>
              <a:gd name="T2" fmla="*/ 2147483647 w 1115"/>
              <a:gd name="T3" fmla="*/ 2147483647 h 973"/>
              <a:gd name="T4" fmla="*/ 2147483647 w 1115"/>
              <a:gd name="T5" fmla="*/ 0 h 973"/>
              <a:gd name="T6" fmla="*/ 2147483647 w 1115"/>
              <a:gd name="T7" fmla="*/ 2147483647 h 973"/>
              <a:gd name="T8" fmla="*/ 2147483647 w 1115"/>
              <a:gd name="T9" fmla="*/ 2147483647 h 973"/>
              <a:gd name="T10" fmla="*/ 2147483647 w 1115"/>
              <a:gd name="T11" fmla="*/ 2147483647 h 973"/>
              <a:gd name="T12" fmla="*/ 0 60000 65536"/>
              <a:gd name="T13" fmla="*/ 0 60000 65536"/>
              <a:gd name="T14" fmla="*/ 0 60000 65536"/>
              <a:gd name="T15" fmla="*/ 0 60000 65536"/>
              <a:gd name="T16" fmla="*/ 0 60000 65536"/>
              <a:gd name="T17" fmla="*/ 0 60000 65536"/>
              <a:gd name="T18" fmla="*/ 0 w 1115"/>
              <a:gd name="T19" fmla="*/ 0 h 973"/>
              <a:gd name="T20" fmla="*/ 1115 w 1115"/>
              <a:gd name="T21" fmla="*/ 973 h 973"/>
            </a:gdLst>
            <a:ahLst/>
            <a:cxnLst>
              <a:cxn ang="T12">
                <a:pos x="T0" y="T1"/>
              </a:cxn>
              <a:cxn ang="T13">
                <a:pos x="T2" y="T3"/>
              </a:cxn>
              <a:cxn ang="T14">
                <a:pos x="T4" y="T5"/>
              </a:cxn>
              <a:cxn ang="T15">
                <a:pos x="T6" y="T7"/>
              </a:cxn>
              <a:cxn ang="T16">
                <a:pos x="T8" y="T9"/>
              </a:cxn>
              <a:cxn ang="T17">
                <a:pos x="T10" y="T11"/>
              </a:cxn>
            </a:cxnLst>
            <a:rect l="T18" t="T19" r="T20" b="T21"/>
            <a:pathLst>
              <a:path w="1115" h="973">
                <a:moveTo>
                  <a:pt x="0" y="812"/>
                </a:moveTo>
                <a:lnTo>
                  <a:pt x="312" y="321"/>
                </a:lnTo>
                <a:lnTo>
                  <a:pt x="879" y="0"/>
                </a:lnTo>
                <a:lnTo>
                  <a:pt x="1115" y="161"/>
                </a:lnTo>
                <a:lnTo>
                  <a:pt x="557" y="510"/>
                </a:lnTo>
                <a:lnTo>
                  <a:pt x="369" y="973"/>
                </a:lnTo>
              </a:path>
            </a:pathLst>
          </a:custGeom>
          <a:solidFill>
            <a:srgbClr val="FFFF00"/>
          </a:solidFill>
          <a:ln w="9525">
            <a:solidFill>
              <a:schemeClr val="bg1"/>
            </a:solidFill>
            <a:round/>
            <a:headEnd/>
            <a:tailEnd/>
          </a:ln>
        </p:spPr>
        <p:txBody>
          <a:bodyPr wrap="none" anchor="ctr"/>
          <a:lstStyle/>
          <a:p>
            <a:endParaRPr lang="en-US" dirty="0">
              <a:latin typeface="Arial" pitchFamily="34" charset="0"/>
            </a:endParaRPr>
          </a:p>
        </p:txBody>
      </p:sp>
      <p:grpSp>
        <p:nvGrpSpPr>
          <p:cNvPr id="3" name="Group 2">
            <a:extLst>
              <a:ext uri="{FF2B5EF4-FFF2-40B4-BE49-F238E27FC236}">
                <a16:creationId xmlns:a16="http://schemas.microsoft.com/office/drawing/2014/main" id="{4CB514AF-D707-4756-5237-7C3B9C7595D5}"/>
              </a:ext>
            </a:extLst>
          </p:cNvPr>
          <p:cNvGrpSpPr/>
          <p:nvPr/>
        </p:nvGrpSpPr>
        <p:grpSpPr>
          <a:xfrm>
            <a:off x="3247616" y="4396581"/>
            <a:ext cx="1891865" cy="1680090"/>
            <a:chOff x="3247616" y="4396581"/>
            <a:chExt cx="1891865" cy="1680090"/>
          </a:xfrm>
        </p:grpSpPr>
        <p:sp>
          <p:nvSpPr>
            <p:cNvPr id="37900" name="Freeform 20"/>
            <p:cNvSpPr>
              <a:spLocks/>
            </p:cNvSpPr>
            <p:nvPr/>
          </p:nvSpPr>
          <p:spPr bwMode="auto">
            <a:xfrm>
              <a:off x="3363710" y="4396581"/>
              <a:ext cx="1617662" cy="884237"/>
            </a:xfrm>
            <a:custGeom>
              <a:avLst/>
              <a:gdLst>
                <a:gd name="T0" fmla="*/ 2147483647 w 1019"/>
                <a:gd name="T1" fmla="*/ 0 h 557"/>
                <a:gd name="T2" fmla="*/ 0 w 1019"/>
                <a:gd name="T3" fmla="*/ 2147483647 h 557"/>
                <a:gd name="T4" fmla="*/ 2147483647 w 1019"/>
                <a:gd name="T5" fmla="*/ 2147483647 h 557"/>
                <a:gd name="T6" fmla="*/ 2147483647 w 1019"/>
                <a:gd name="T7" fmla="*/ 2147483647 h 557"/>
                <a:gd name="T8" fmla="*/ 2147483647 w 1019"/>
                <a:gd name="T9" fmla="*/ 0 h 557"/>
                <a:gd name="T10" fmla="*/ 0 60000 65536"/>
                <a:gd name="T11" fmla="*/ 0 60000 65536"/>
                <a:gd name="T12" fmla="*/ 0 60000 65536"/>
                <a:gd name="T13" fmla="*/ 0 60000 65536"/>
                <a:gd name="T14" fmla="*/ 0 60000 65536"/>
                <a:gd name="T15" fmla="*/ 0 w 1019"/>
                <a:gd name="T16" fmla="*/ 0 h 557"/>
                <a:gd name="T17" fmla="*/ 1019 w 1019"/>
                <a:gd name="T18" fmla="*/ 557 h 557"/>
              </a:gdLst>
              <a:ahLst/>
              <a:cxnLst>
                <a:cxn ang="T10">
                  <a:pos x="T0" y="T1"/>
                </a:cxn>
                <a:cxn ang="T11">
                  <a:pos x="T2" y="T3"/>
                </a:cxn>
                <a:cxn ang="T12">
                  <a:pos x="T4" y="T5"/>
                </a:cxn>
                <a:cxn ang="T13">
                  <a:pos x="T6" y="T7"/>
                </a:cxn>
                <a:cxn ang="T14">
                  <a:pos x="T8" y="T9"/>
                </a:cxn>
              </a:cxnLst>
              <a:rect l="T15" t="T16" r="T17" b="T18"/>
              <a:pathLst>
                <a:path w="1019" h="557">
                  <a:moveTo>
                    <a:pt x="283" y="0"/>
                  </a:moveTo>
                  <a:lnTo>
                    <a:pt x="0" y="557"/>
                  </a:lnTo>
                  <a:lnTo>
                    <a:pt x="1019" y="557"/>
                  </a:lnTo>
                  <a:lnTo>
                    <a:pt x="831" y="19"/>
                  </a:lnTo>
                  <a:lnTo>
                    <a:pt x="283" y="0"/>
                  </a:lnTo>
                  <a:close/>
                </a:path>
              </a:pathLst>
            </a:custGeom>
            <a:noFill/>
            <a:ln w="76200">
              <a:solidFill>
                <a:srgbClr val="FF0066"/>
              </a:solidFill>
              <a:round/>
              <a:headEnd/>
              <a:tailEnd/>
            </a:ln>
          </p:spPr>
          <p:txBody>
            <a:bodyPr wrap="none" anchor="ctr"/>
            <a:lstStyle/>
            <a:p>
              <a:endParaRPr lang="en-US" dirty="0">
                <a:latin typeface="Arial" pitchFamily="34" charset="0"/>
              </a:endParaRPr>
            </a:p>
          </p:txBody>
        </p:sp>
        <p:sp>
          <p:nvSpPr>
            <p:cNvPr id="37901" name="Text Box 21"/>
            <p:cNvSpPr txBox="1">
              <a:spLocks noChangeArrowheads="1"/>
            </p:cNvSpPr>
            <p:nvPr/>
          </p:nvSpPr>
          <p:spPr bwMode="auto">
            <a:xfrm>
              <a:off x="3247616" y="5307230"/>
              <a:ext cx="1891865" cy="769441"/>
            </a:xfrm>
            <a:prstGeom prst="rect">
              <a:avLst/>
            </a:prstGeom>
            <a:noFill/>
            <a:ln w="9525">
              <a:noFill/>
              <a:miter lim="800000"/>
              <a:headEnd/>
              <a:tailEnd/>
            </a:ln>
          </p:spPr>
          <p:txBody>
            <a:bodyPr wrap="none">
              <a:spAutoFit/>
            </a:bodyPr>
            <a:lstStyle/>
            <a:p>
              <a:pPr algn="ctr"/>
              <a:r>
                <a:rPr lang="en-US" sz="2400" dirty="0">
                  <a:solidFill>
                    <a:srgbClr val="FF0000"/>
                  </a:solidFill>
                  <a:latin typeface="Arial" pitchFamily="34" charset="0"/>
                </a:rPr>
                <a:t>L1</a:t>
              </a:r>
            </a:p>
            <a:p>
              <a:pPr algn="ctr"/>
              <a:r>
                <a:rPr lang="en-US" sz="2000" dirty="0">
                  <a:solidFill>
                    <a:srgbClr val="FF0000"/>
                  </a:solidFill>
                  <a:latin typeface="Arial" pitchFamily="34" charset="0"/>
                </a:rPr>
                <a:t>(1 or 2 cycles)</a:t>
              </a:r>
            </a:p>
          </p:txBody>
        </p:sp>
        <p:sp>
          <p:nvSpPr>
            <p:cNvPr id="37903" name="Oval 116"/>
            <p:cNvSpPr>
              <a:spLocks noChangeArrowheads="1"/>
            </p:cNvSpPr>
            <p:nvPr/>
          </p:nvSpPr>
          <p:spPr bwMode="auto">
            <a:xfrm>
              <a:off x="3862185" y="4560093"/>
              <a:ext cx="430212" cy="341313"/>
            </a:xfrm>
            <a:prstGeom prst="ellipse">
              <a:avLst/>
            </a:prstGeom>
            <a:solidFill>
              <a:srgbClr val="009900"/>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37904" name="Oval 117"/>
            <p:cNvSpPr>
              <a:spLocks noChangeArrowheads="1"/>
            </p:cNvSpPr>
            <p:nvPr/>
          </p:nvSpPr>
          <p:spPr bwMode="auto">
            <a:xfrm>
              <a:off x="4106660" y="4620418"/>
              <a:ext cx="112712" cy="9525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nvGrpSpPr>
            <p:cNvPr id="37905" name="Group 120"/>
            <p:cNvGrpSpPr>
              <a:grpSpLocks/>
            </p:cNvGrpSpPr>
            <p:nvPr/>
          </p:nvGrpSpPr>
          <p:grpSpPr bwMode="auto">
            <a:xfrm>
              <a:off x="4014585" y="4712493"/>
              <a:ext cx="430212" cy="341313"/>
              <a:chOff x="2535" y="2956"/>
              <a:chExt cx="271" cy="215"/>
            </a:xfrm>
            <a:effectLst>
              <a:glow rad="101600">
                <a:schemeClr val="accent3">
                  <a:satMod val="175000"/>
                  <a:alpha val="40000"/>
                </a:schemeClr>
              </a:glow>
            </a:effectLst>
          </p:grpSpPr>
          <p:sp>
            <p:nvSpPr>
              <p:cNvPr id="37937" name="Oval 118"/>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38" name="Oval 119"/>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grpSp>
        <p:nvGrpSpPr>
          <p:cNvPr id="4" name="Group 3">
            <a:extLst>
              <a:ext uri="{FF2B5EF4-FFF2-40B4-BE49-F238E27FC236}">
                <a16:creationId xmlns:a16="http://schemas.microsoft.com/office/drawing/2014/main" id="{B8911ABF-D7F9-0CED-B1E7-2D463030A8EC}"/>
              </a:ext>
            </a:extLst>
          </p:cNvPr>
          <p:cNvGrpSpPr/>
          <p:nvPr/>
        </p:nvGrpSpPr>
        <p:grpSpPr>
          <a:xfrm>
            <a:off x="4654482" y="3163093"/>
            <a:ext cx="1949573" cy="1675585"/>
            <a:chOff x="4654482" y="3163093"/>
            <a:chExt cx="1949573" cy="1675585"/>
          </a:xfrm>
        </p:grpSpPr>
        <p:sp>
          <p:nvSpPr>
            <p:cNvPr id="37895" name="Freeform 34"/>
            <p:cNvSpPr>
              <a:spLocks/>
            </p:cNvSpPr>
            <p:nvPr/>
          </p:nvSpPr>
          <p:spPr bwMode="auto">
            <a:xfrm>
              <a:off x="4665460" y="3163093"/>
              <a:ext cx="1617662" cy="884238"/>
            </a:xfrm>
            <a:custGeom>
              <a:avLst/>
              <a:gdLst>
                <a:gd name="T0" fmla="*/ 2147483647 w 1019"/>
                <a:gd name="T1" fmla="*/ 0 h 557"/>
                <a:gd name="T2" fmla="*/ 0 w 1019"/>
                <a:gd name="T3" fmla="*/ 2147483647 h 557"/>
                <a:gd name="T4" fmla="*/ 2147483647 w 1019"/>
                <a:gd name="T5" fmla="*/ 2147483647 h 557"/>
                <a:gd name="T6" fmla="*/ 2147483647 w 1019"/>
                <a:gd name="T7" fmla="*/ 2147483647 h 557"/>
                <a:gd name="T8" fmla="*/ 2147483647 w 1019"/>
                <a:gd name="T9" fmla="*/ 0 h 557"/>
                <a:gd name="T10" fmla="*/ 0 60000 65536"/>
                <a:gd name="T11" fmla="*/ 0 60000 65536"/>
                <a:gd name="T12" fmla="*/ 0 60000 65536"/>
                <a:gd name="T13" fmla="*/ 0 60000 65536"/>
                <a:gd name="T14" fmla="*/ 0 60000 65536"/>
                <a:gd name="T15" fmla="*/ 0 w 1019"/>
                <a:gd name="T16" fmla="*/ 0 h 557"/>
                <a:gd name="T17" fmla="*/ 1019 w 1019"/>
                <a:gd name="T18" fmla="*/ 557 h 557"/>
              </a:gdLst>
              <a:ahLst/>
              <a:cxnLst>
                <a:cxn ang="T10">
                  <a:pos x="T0" y="T1"/>
                </a:cxn>
                <a:cxn ang="T11">
                  <a:pos x="T2" y="T3"/>
                </a:cxn>
                <a:cxn ang="T12">
                  <a:pos x="T4" y="T5"/>
                </a:cxn>
                <a:cxn ang="T13">
                  <a:pos x="T6" y="T7"/>
                </a:cxn>
                <a:cxn ang="T14">
                  <a:pos x="T8" y="T9"/>
                </a:cxn>
              </a:cxnLst>
              <a:rect l="T15" t="T16" r="T17" b="T18"/>
              <a:pathLst>
                <a:path w="1019" h="557">
                  <a:moveTo>
                    <a:pt x="283" y="0"/>
                  </a:moveTo>
                  <a:lnTo>
                    <a:pt x="0" y="557"/>
                  </a:lnTo>
                  <a:lnTo>
                    <a:pt x="1019" y="557"/>
                  </a:lnTo>
                  <a:lnTo>
                    <a:pt x="831" y="19"/>
                  </a:lnTo>
                  <a:lnTo>
                    <a:pt x="283" y="0"/>
                  </a:lnTo>
                  <a:close/>
                </a:path>
              </a:pathLst>
            </a:custGeom>
            <a:noFill/>
            <a:ln w="76200">
              <a:solidFill>
                <a:srgbClr val="FF0066"/>
              </a:solidFill>
              <a:round/>
              <a:headEnd/>
              <a:tailEnd/>
            </a:ln>
          </p:spPr>
          <p:txBody>
            <a:bodyPr wrap="none" anchor="ctr"/>
            <a:lstStyle/>
            <a:p>
              <a:endParaRPr lang="en-US" dirty="0">
                <a:latin typeface="Arial" pitchFamily="34" charset="0"/>
              </a:endParaRPr>
            </a:p>
          </p:txBody>
        </p:sp>
        <p:sp>
          <p:nvSpPr>
            <p:cNvPr id="37902" name="Text Box 35"/>
            <p:cNvSpPr txBox="1">
              <a:spLocks noChangeArrowheads="1"/>
            </p:cNvSpPr>
            <p:nvPr/>
          </p:nvSpPr>
          <p:spPr bwMode="auto">
            <a:xfrm>
              <a:off x="4654482" y="4069237"/>
              <a:ext cx="1949573" cy="769441"/>
            </a:xfrm>
            <a:prstGeom prst="rect">
              <a:avLst/>
            </a:prstGeom>
            <a:noFill/>
            <a:ln w="9525">
              <a:noFill/>
              <a:miter lim="800000"/>
              <a:headEnd/>
              <a:tailEnd/>
            </a:ln>
          </p:spPr>
          <p:txBody>
            <a:bodyPr wrap="none">
              <a:spAutoFit/>
            </a:bodyPr>
            <a:lstStyle/>
            <a:p>
              <a:pPr algn="ctr"/>
              <a:r>
                <a:rPr lang="en-US" sz="2400" dirty="0">
                  <a:solidFill>
                    <a:srgbClr val="FF0000"/>
                  </a:solidFill>
                  <a:latin typeface="Arial" pitchFamily="34" charset="0"/>
                </a:rPr>
                <a:t>L2</a:t>
              </a:r>
            </a:p>
            <a:p>
              <a:pPr algn="ctr"/>
              <a:r>
                <a:rPr lang="en-US" sz="2000" dirty="0">
                  <a:solidFill>
                    <a:srgbClr val="FF0000"/>
                  </a:solidFill>
                  <a:latin typeface="Arial" pitchFamily="34" charset="0"/>
                </a:rPr>
                <a:t>(10s of cycles)</a:t>
              </a:r>
            </a:p>
          </p:txBody>
        </p:sp>
        <p:grpSp>
          <p:nvGrpSpPr>
            <p:cNvPr id="37906" name="Group 160"/>
            <p:cNvGrpSpPr>
              <a:grpSpLocks/>
            </p:cNvGrpSpPr>
            <p:nvPr/>
          </p:nvGrpSpPr>
          <p:grpSpPr bwMode="auto">
            <a:xfrm>
              <a:off x="4846435" y="3356768"/>
              <a:ext cx="1428750" cy="517525"/>
              <a:chOff x="3417" y="3011"/>
              <a:chExt cx="1127" cy="408"/>
            </a:xfrm>
            <a:effectLst>
              <a:glow rad="101600">
                <a:schemeClr val="accent3">
                  <a:satMod val="175000"/>
                  <a:alpha val="40000"/>
                </a:schemeClr>
              </a:glow>
            </a:effectLst>
          </p:grpSpPr>
          <p:grpSp>
            <p:nvGrpSpPr>
              <p:cNvPr id="37907" name="Group 139"/>
              <p:cNvGrpSpPr>
                <a:grpSpLocks/>
              </p:cNvGrpSpPr>
              <p:nvPr/>
            </p:nvGrpSpPr>
            <p:grpSpPr bwMode="auto">
              <a:xfrm>
                <a:off x="3417" y="3011"/>
                <a:ext cx="935" cy="216"/>
                <a:chOff x="3417" y="3011"/>
                <a:chExt cx="935" cy="216"/>
              </a:xfrm>
            </p:grpSpPr>
            <p:grpSp>
              <p:nvGrpSpPr>
                <p:cNvPr id="37928" name="Group 130"/>
                <p:cNvGrpSpPr>
                  <a:grpSpLocks/>
                </p:cNvGrpSpPr>
                <p:nvPr/>
              </p:nvGrpSpPr>
              <p:grpSpPr bwMode="auto">
                <a:xfrm>
                  <a:off x="3417" y="3012"/>
                  <a:ext cx="271" cy="215"/>
                  <a:chOff x="2535" y="2956"/>
                  <a:chExt cx="271" cy="215"/>
                </a:xfrm>
              </p:grpSpPr>
              <p:sp>
                <p:nvSpPr>
                  <p:cNvPr id="37935" name="Oval 131"/>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36" name="Oval 132"/>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7929" name="Group 133"/>
                <p:cNvGrpSpPr>
                  <a:grpSpLocks/>
                </p:cNvGrpSpPr>
                <p:nvPr/>
              </p:nvGrpSpPr>
              <p:grpSpPr bwMode="auto">
                <a:xfrm>
                  <a:off x="3749" y="3012"/>
                  <a:ext cx="271" cy="215"/>
                  <a:chOff x="2535" y="2956"/>
                  <a:chExt cx="271" cy="215"/>
                </a:xfrm>
              </p:grpSpPr>
              <p:sp>
                <p:nvSpPr>
                  <p:cNvPr id="37933" name="Oval 134"/>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34" name="Oval 135"/>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7930" name="Group 136"/>
                <p:cNvGrpSpPr>
                  <a:grpSpLocks/>
                </p:cNvGrpSpPr>
                <p:nvPr/>
              </p:nvGrpSpPr>
              <p:grpSpPr bwMode="auto">
                <a:xfrm>
                  <a:off x="4081" y="3011"/>
                  <a:ext cx="271" cy="215"/>
                  <a:chOff x="2535" y="2956"/>
                  <a:chExt cx="271" cy="215"/>
                </a:xfrm>
              </p:grpSpPr>
              <p:sp>
                <p:nvSpPr>
                  <p:cNvPr id="37931" name="Oval 137"/>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32" name="Oval 138"/>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grpSp>
            <p:nvGrpSpPr>
              <p:cNvPr id="37908" name="Group 140"/>
              <p:cNvGrpSpPr>
                <a:grpSpLocks/>
              </p:cNvGrpSpPr>
              <p:nvPr/>
            </p:nvGrpSpPr>
            <p:grpSpPr bwMode="auto">
              <a:xfrm>
                <a:off x="3513" y="3107"/>
                <a:ext cx="935" cy="216"/>
                <a:chOff x="3417" y="3011"/>
                <a:chExt cx="935" cy="216"/>
              </a:xfrm>
            </p:grpSpPr>
            <p:grpSp>
              <p:nvGrpSpPr>
                <p:cNvPr id="37919" name="Group 141"/>
                <p:cNvGrpSpPr>
                  <a:grpSpLocks/>
                </p:cNvGrpSpPr>
                <p:nvPr/>
              </p:nvGrpSpPr>
              <p:grpSpPr bwMode="auto">
                <a:xfrm>
                  <a:off x="3417" y="3012"/>
                  <a:ext cx="271" cy="215"/>
                  <a:chOff x="2535" y="2956"/>
                  <a:chExt cx="271" cy="215"/>
                </a:xfrm>
              </p:grpSpPr>
              <p:sp>
                <p:nvSpPr>
                  <p:cNvPr id="37926" name="Oval 142"/>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27" name="Oval 143"/>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7920" name="Group 144"/>
                <p:cNvGrpSpPr>
                  <a:grpSpLocks/>
                </p:cNvGrpSpPr>
                <p:nvPr/>
              </p:nvGrpSpPr>
              <p:grpSpPr bwMode="auto">
                <a:xfrm>
                  <a:off x="3749" y="3012"/>
                  <a:ext cx="271" cy="215"/>
                  <a:chOff x="2535" y="2956"/>
                  <a:chExt cx="271" cy="215"/>
                </a:xfrm>
              </p:grpSpPr>
              <p:sp>
                <p:nvSpPr>
                  <p:cNvPr id="37924" name="Oval 145"/>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25" name="Oval 146"/>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7921" name="Group 147"/>
                <p:cNvGrpSpPr>
                  <a:grpSpLocks/>
                </p:cNvGrpSpPr>
                <p:nvPr/>
              </p:nvGrpSpPr>
              <p:grpSpPr bwMode="auto">
                <a:xfrm>
                  <a:off x="4081" y="3011"/>
                  <a:ext cx="271" cy="215"/>
                  <a:chOff x="2535" y="2956"/>
                  <a:chExt cx="271" cy="215"/>
                </a:xfrm>
              </p:grpSpPr>
              <p:sp>
                <p:nvSpPr>
                  <p:cNvPr id="37922" name="Oval 148"/>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23" name="Oval 149"/>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grpSp>
            <p:nvGrpSpPr>
              <p:cNvPr id="37909" name="Group 150"/>
              <p:cNvGrpSpPr>
                <a:grpSpLocks/>
              </p:cNvGrpSpPr>
              <p:nvPr/>
            </p:nvGrpSpPr>
            <p:grpSpPr bwMode="auto">
              <a:xfrm>
                <a:off x="3609" y="3203"/>
                <a:ext cx="935" cy="216"/>
                <a:chOff x="3417" y="3011"/>
                <a:chExt cx="935" cy="216"/>
              </a:xfrm>
            </p:grpSpPr>
            <p:grpSp>
              <p:nvGrpSpPr>
                <p:cNvPr id="37910" name="Group 151"/>
                <p:cNvGrpSpPr>
                  <a:grpSpLocks/>
                </p:cNvGrpSpPr>
                <p:nvPr/>
              </p:nvGrpSpPr>
              <p:grpSpPr bwMode="auto">
                <a:xfrm>
                  <a:off x="3417" y="3012"/>
                  <a:ext cx="271" cy="215"/>
                  <a:chOff x="2535" y="2956"/>
                  <a:chExt cx="271" cy="215"/>
                </a:xfrm>
              </p:grpSpPr>
              <p:sp>
                <p:nvSpPr>
                  <p:cNvPr id="37917" name="Oval 152"/>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18" name="Oval 153"/>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7911" name="Group 154"/>
                <p:cNvGrpSpPr>
                  <a:grpSpLocks/>
                </p:cNvGrpSpPr>
                <p:nvPr/>
              </p:nvGrpSpPr>
              <p:grpSpPr bwMode="auto">
                <a:xfrm>
                  <a:off x="3749" y="3012"/>
                  <a:ext cx="271" cy="215"/>
                  <a:chOff x="2535" y="2956"/>
                  <a:chExt cx="271" cy="215"/>
                </a:xfrm>
              </p:grpSpPr>
              <p:sp>
                <p:nvSpPr>
                  <p:cNvPr id="37915" name="Oval 155"/>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16" name="Oval 156"/>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7912" name="Group 157"/>
                <p:cNvGrpSpPr>
                  <a:grpSpLocks/>
                </p:cNvGrpSpPr>
                <p:nvPr/>
              </p:nvGrpSpPr>
              <p:grpSpPr bwMode="auto">
                <a:xfrm>
                  <a:off x="4081" y="3011"/>
                  <a:ext cx="271" cy="215"/>
                  <a:chOff x="2535" y="2956"/>
                  <a:chExt cx="271" cy="215"/>
                </a:xfrm>
              </p:grpSpPr>
              <p:sp>
                <p:nvSpPr>
                  <p:cNvPr id="37913" name="Oval 158"/>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7914" name="Oval 159"/>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grpSp>
      </p:grpSp>
      <p:sp>
        <p:nvSpPr>
          <p:cNvPr id="2" name="TextBox 1">
            <a:extLst>
              <a:ext uri="{FF2B5EF4-FFF2-40B4-BE49-F238E27FC236}">
                <a16:creationId xmlns:a16="http://schemas.microsoft.com/office/drawing/2014/main" id="{E3783EB3-7C78-4B87-9F63-87A2EB846CCD}"/>
              </a:ext>
            </a:extLst>
          </p:cNvPr>
          <p:cNvSpPr txBox="1"/>
          <p:nvPr/>
        </p:nvSpPr>
        <p:spPr>
          <a:xfrm>
            <a:off x="7165573" y="1168685"/>
            <a:ext cx="1978427" cy="830997"/>
          </a:xfrm>
          <a:prstGeom prst="rect">
            <a:avLst/>
          </a:prstGeom>
          <a:solidFill>
            <a:schemeClr val="tx1"/>
          </a:solidFill>
          <a:ln>
            <a:noFill/>
          </a:ln>
        </p:spPr>
        <p:txBody>
          <a:bodyPr wrap="none" rtlCol="0">
            <a:spAutoFit/>
          </a:bodyPr>
          <a:lstStyle/>
          <a:p>
            <a:pPr algn="ctr"/>
            <a:r>
              <a:rPr lang="en-US" sz="2800" dirty="0">
                <a:solidFill>
                  <a:srgbClr val="FF0000"/>
                </a:solidFill>
                <a:latin typeface="Arial" panose="020B0604020202020204" pitchFamily="34" charset="0"/>
                <a:cs typeface="Arial" panose="020B0604020202020204" pitchFamily="34" charset="0"/>
              </a:rPr>
              <a:t>Memory</a:t>
            </a:r>
          </a:p>
          <a:p>
            <a:pPr algn="ctr"/>
            <a:r>
              <a:rPr lang="en-US" sz="2000" b="0" dirty="0">
                <a:solidFill>
                  <a:srgbClr val="FF0000"/>
                </a:solidFill>
                <a:latin typeface="Arial" panose="020B0604020202020204" pitchFamily="34" charset="0"/>
                <a:cs typeface="Arial" panose="020B0604020202020204" pitchFamily="34" charset="0"/>
              </a:rPr>
              <a:t>(100s of cycles)</a:t>
            </a:r>
          </a:p>
        </p:txBody>
      </p:sp>
    </p:spTree>
    <p:extLst>
      <p:ext uri="{BB962C8B-B14F-4D97-AF65-F5344CB8AC3E}">
        <p14:creationId xmlns:p14="http://schemas.microsoft.com/office/powerpoint/2010/main" val="33546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0" name="Rectangle 6"/>
          <p:cNvSpPr>
            <a:spLocks noGrp="1" noChangeArrowheads="1"/>
          </p:cNvSpPr>
          <p:nvPr>
            <p:ph type="title"/>
          </p:nvPr>
        </p:nvSpPr>
        <p:spPr/>
        <p:txBody>
          <a:bodyPr/>
          <a:lstStyle/>
          <a:p>
            <a:r>
              <a:rPr lang="en-US" dirty="0"/>
              <a:t>L1 and L2 Caches</a:t>
            </a:r>
          </a:p>
        </p:txBody>
      </p:sp>
      <p:sp>
        <p:nvSpPr>
          <p:cNvPr id="38914" name="Footer Placeholder 3"/>
          <p:cNvSpPr>
            <a:spLocks noGrp="1"/>
          </p:cNvSpPr>
          <p:nvPr>
            <p:ph type="ftr" sz="quarter" idx="10"/>
          </p:nvPr>
        </p:nvSpPr>
        <p:spPr>
          <a:noFill/>
        </p:spPr>
        <p:txBody>
          <a:bodyPr/>
          <a:lstStyle/>
          <a:p>
            <a:r>
              <a:rPr lang="en-US" dirty="0"/>
              <a:t>Art of Multiprocessor Programming</a:t>
            </a:r>
          </a:p>
        </p:txBody>
      </p:sp>
      <p:sp>
        <p:nvSpPr>
          <p:cNvPr id="38915" name="Slide Number Placeholder 4"/>
          <p:cNvSpPr>
            <a:spLocks noGrp="1"/>
          </p:cNvSpPr>
          <p:nvPr>
            <p:ph type="sldNum" sz="quarter" idx="11"/>
          </p:nvPr>
        </p:nvSpPr>
        <p:spPr>
          <a:noFill/>
        </p:spPr>
        <p:txBody>
          <a:bodyPr/>
          <a:lstStyle/>
          <a:p>
            <a:fld id="{172D7274-CE35-4ACD-B817-2E97BB6D2217}" type="slidenum">
              <a:rPr lang="x-none" smtClean="0"/>
              <a:pPr/>
              <a:t>40</a:t>
            </a:fld>
            <a:endParaRPr lang="en-US" dirty="0"/>
          </a:p>
        </p:txBody>
      </p:sp>
      <p:sp>
        <p:nvSpPr>
          <p:cNvPr id="38916" name="Rectangle 74"/>
          <p:cNvSpPr>
            <a:spLocks noChangeArrowheads="1"/>
          </p:cNvSpPr>
          <p:nvPr/>
        </p:nvSpPr>
        <p:spPr bwMode="auto">
          <a:xfrm>
            <a:off x="5127625" y="1573213"/>
            <a:ext cx="3146425" cy="1979612"/>
          </a:xfrm>
          <a:prstGeom prst="rect">
            <a:avLst/>
          </a:prstGeom>
          <a:noFill/>
          <a:ln w="38100">
            <a:solidFill>
              <a:schemeClr val="bg2"/>
            </a:solidFill>
            <a:miter lim="800000"/>
            <a:headEnd/>
            <a:tailEnd/>
          </a:ln>
        </p:spPr>
        <p:txBody>
          <a:bodyPr wrap="none" anchor="ctr"/>
          <a:lstStyle/>
          <a:p>
            <a:endParaRPr lang="en-US" dirty="0">
              <a:latin typeface="Arial" pitchFamily="34" charset="0"/>
            </a:endParaRPr>
          </a:p>
        </p:txBody>
      </p:sp>
      <p:sp>
        <p:nvSpPr>
          <p:cNvPr id="38917" name="Freeform 3"/>
          <p:cNvSpPr>
            <a:spLocks/>
          </p:cNvSpPr>
          <p:nvPr/>
        </p:nvSpPr>
        <p:spPr bwMode="auto">
          <a:xfrm>
            <a:off x="4270375" y="2921000"/>
            <a:ext cx="4271963" cy="976313"/>
          </a:xfrm>
          <a:custGeom>
            <a:avLst/>
            <a:gdLst>
              <a:gd name="T0" fmla="*/ 0 w 2691"/>
              <a:gd name="T1" fmla="*/ 2147483647 h 615"/>
              <a:gd name="T2" fmla="*/ 2147483647 w 2691"/>
              <a:gd name="T3" fmla="*/ 2147483647 h 615"/>
              <a:gd name="T4" fmla="*/ 2147483647 w 2691"/>
              <a:gd name="T5" fmla="*/ 2147483647 h 615"/>
              <a:gd name="T6" fmla="*/ 0 60000 65536"/>
              <a:gd name="T7" fmla="*/ 0 60000 65536"/>
              <a:gd name="T8" fmla="*/ 0 60000 65536"/>
              <a:gd name="T9" fmla="*/ 0 w 2691"/>
              <a:gd name="T10" fmla="*/ 0 h 615"/>
              <a:gd name="T11" fmla="*/ 2691 w 2691"/>
              <a:gd name="T12" fmla="*/ 615 h 615"/>
            </a:gdLst>
            <a:ahLst/>
            <a:cxnLst>
              <a:cxn ang="T6">
                <a:pos x="T0" y="T1"/>
              </a:cxn>
              <a:cxn ang="T7">
                <a:pos x="T2" y="T3"/>
              </a:cxn>
              <a:cxn ang="T8">
                <a:pos x="T4" y="T5"/>
              </a:cxn>
            </a:cxnLst>
            <a:rect l="T9" t="T10" r="T11" b="T12"/>
            <a:pathLst>
              <a:path w="2691" h="615">
                <a:moveTo>
                  <a:pt x="0" y="379"/>
                </a:moveTo>
                <a:cubicBezTo>
                  <a:pt x="257" y="189"/>
                  <a:pt x="515" y="0"/>
                  <a:pt x="963" y="39"/>
                </a:cubicBezTo>
                <a:cubicBezTo>
                  <a:pt x="1411" y="78"/>
                  <a:pt x="2051" y="346"/>
                  <a:pt x="2691" y="615"/>
                </a:cubicBezTo>
              </a:path>
            </a:pathLst>
          </a:custGeom>
          <a:solidFill>
            <a:schemeClr val="tx2"/>
          </a:solidFill>
          <a:ln w="76200">
            <a:solidFill>
              <a:schemeClr val="bg2"/>
            </a:solidFill>
            <a:round/>
            <a:headEnd/>
            <a:tailEnd/>
          </a:ln>
        </p:spPr>
        <p:txBody>
          <a:bodyPr wrap="none" anchor="ctr"/>
          <a:lstStyle/>
          <a:p>
            <a:endParaRPr lang="en-US" dirty="0">
              <a:latin typeface="Arial" pitchFamily="34" charset="0"/>
            </a:endParaRPr>
          </a:p>
        </p:txBody>
      </p:sp>
      <p:sp>
        <p:nvSpPr>
          <p:cNvPr id="38918" name="Freeform 4"/>
          <p:cNvSpPr>
            <a:spLocks/>
          </p:cNvSpPr>
          <p:nvPr/>
        </p:nvSpPr>
        <p:spPr bwMode="auto">
          <a:xfrm>
            <a:off x="4676775" y="3073400"/>
            <a:ext cx="1828800" cy="914400"/>
          </a:xfrm>
          <a:custGeom>
            <a:avLst/>
            <a:gdLst>
              <a:gd name="T0" fmla="*/ 0 w 1152"/>
              <a:gd name="T1" fmla="*/ 2147483647 h 576"/>
              <a:gd name="T2" fmla="*/ 2147483647 w 1152"/>
              <a:gd name="T3" fmla="*/ 2147483647 h 576"/>
              <a:gd name="T4" fmla="*/ 2147483647 w 1152"/>
              <a:gd name="T5" fmla="*/ 0 h 576"/>
              <a:gd name="T6" fmla="*/ 2147483647 w 1152"/>
              <a:gd name="T7" fmla="*/ 2147483647 h 576"/>
              <a:gd name="T8" fmla="*/ 2147483647 w 1152"/>
              <a:gd name="T9" fmla="*/ 2147483647 h 576"/>
              <a:gd name="T10" fmla="*/ 2147483647 w 1152"/>
              <a:gd name="T11" fmla="*/ 2147483647 h 576"/>
              <a:gd name="T12" fmla="*/ 0 60000 65536"/>
              <a:gd name="T13" fmla="*/ 0 60000 65536"/>
              <a:gd name="T14" fmla="*/ 0 60000 65536"/>
              <a:gd name="T15" fmla="*/ 0 60000 65536"/>
              <a:gd name="T16" fmla="*/ 0 60000 65536"/>
              <a:gd name="T17" fmla="*/ 0 60000 65536"/>
              <a:gd name="T18" fmla="*/ 0 w 1152"/>
              <a:gd name="T19" fmla="*/ 0 h 576"/>
              <a:gd name="T20" fmla="*/ 1152 w 1152"/>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152" h="576">
                <a:moveTo>
                  <a:pt x="0" y="444"/>
                </a:moveTo>
                <a:lnTo>
                  <a:pt x="321" y="236"/>
                </a:lnTo>
                <a:lnTo>
                  <a:pt x="1029" y="0"/>
                </a:lnTo>
                <a:lnTo>
                  <a:pt x="1152" y="66"/>
                </a:lnTo>
                <a:lnTo>
                  <a:pt x="501" y="377"/>
                </a:lnTo>
                <a:lnTo>
                  <a:pt x="170" y="576"/>
                </a:lnTo>
              </a:path>
            </a:pathLst>
          </a:custGeom>
          <a:solidFill>
            <a:schemeClr val="folHlink"/>
          </a:solidFill>
          <a:ln w="9525">
            <a:solidFill>
              <a:schemeClr val="bg2"/>
            </a:solidFill>
            <a:round/>
            <a:headEnd/>
            <a:tailEnd type="triangle" w="med" len="med"/>
          </a:ln>
        </p:spPr>
        <p:txBody>
          <a:bodyPr wrap="none" anchor="ctr"/>
          <a:lstStyle/>
          <a:p>
            <a:endParaRPr lang="en-US" dirty="0">
              <a:latin typeface="Arial" pitchFamily="34" charset="0"/>
            </a:endParaRPr>
          </a:p>
        </p:txBody>
      </p:sp>
      <p:sp>
        <p:nvSpPr>
          <p:cNvPr id="38919" name="Freeform 5"/>
          <p:cNvSpPr>
            <a:spLocks/>
          </p:cNvSpPr>
          <p:nvPr/>
        </p:nvSpPr>
        <p:spPr bwMode="auto">
          <a:xfrm>
            <a:off x="4675188" y="3143250"/>
            <a:ext cx="1617662" cy="884238"/>
          </a:xfrm>
          <a:custGeom>
            <a:avLst/>
            <a:gdLst>
              <a:gd name="T0" fmla="*/ 2147483647 w 1019"/>
              <a:gd name="T1" fmla="*/ 0 h 557"/>
              <a:gd name="T2" fmla="*/ 0 w 1019"/>
              <a:gd name="T3" fmla="*/ 2147483647 h 557"/>
              <a:gd name="T4" fmla="*/ 2147483647 w 1019"/>
              <a:gd name="T5" fmla="*/ 2147483647 h 557"/>
              <a:gd name="T6" fmla="*/ 2147483647 w 1019"/>
              <a:gd name="T7" fmla="*/ 2147483647 h 557"/>
              <a:gd name="T8" fmla="*/ 2147483647 w 1019"/>
              <a:gd name="T9" fmla="*/ 0 h 557"/>
              <a:gd name="T10" fmla="*/ 0 60000 65536"/>
              <a:gd name="T11" fmla="*/ 0 60000 65536"/>
              <a:gd name="T12" fmla="*/ 0 60000 65536"/>
              <a:gd name="T13" fmla="*/ 0 60000 65536"/>
              <a:gd name="T14" fmla="*/ 0 60000 65536"/>
              <a:gd name="T15" fmla="*/ 0 w 1019"/>
              <a:gd name="T16" fmla="*/ 0 h 557"/>
              <a:gd name="T17" fmla="*/ 1019 w 1019"/>
              <a:gd name="T18" fmla="*/ 557 h 557"/>
            </a:gdLst>
            <a:ahLst/>
            <a:cxnLst>
              <a:cxn ang="T10">
                <a:pos x="T0" y="T1"/>
              </a:cxn>
              <a:cxn ang="T11">
                <a:pos x="T2" y="T3"/>
              </a:cxn>
              <a:cxn ang="T12">
                <a:pos x="T4" y="T5"/>
              </a:cxn>
              <a:cxn ang="T13">
                <a:pos x="T6" y="T7"/>
              </a:cxn>
              <a:cxn ang="T14">
                <a:pos x="T8" y="T9"/>
              </a:cxn>
            </a:cxnLst>
            <a:rect l="T15" t="T16" r="T17" b="T18"/>
            <a:pathLst>
              <a:path w="1019" h="557">
                <a:moveTo>
                  <a:pt x="283" y="0"/>
                </a:moveTo>
                <a:lnTo>
                  <a:pt x="0" y="557"/>
                </a:lnTo>
                <a:lnTo>
                  <a:pt x="1019" y="557"/>
                </a:lnTo>
                <a:lnTo>
                  <a:pt x="831" y="19"/>
                </a:lnTo>
                <a:lnTo>
                  <a:pt x="283" y="0"/>
                </a:lnTo>
                <a:close/>
              </a:path>
            </a:pathLst>
          </a:custGeom>
          <a:solidFill>
            <a:schemeClr val="folHlink"/>
          </a:solidFill>
          <a:ln w="76200">
            <a:solidFill>
              <a:schemeClr val="bg2"/>
            </a:solidFill>
            <a:round/>
            <a:headEnd/>
            <a:tailEnd/>
          </a:ln>
        </p:spPr>
        <p:txBody>
          <a:bodyPr wrap="none" anchor="ctr"/>
          <a:lstStyle/>
          <a:p>
            <a:endParaRPr lang="en-US" dirty="0">
              <a:latin typeface="Arial" pitchFamily="34" charset="0"/>
            </a:endParaRPr>
          </a:p>
        </p:txBody>
      </p:sp>
      <p:grpSp>
        <p:nvGrpSpPr>
          <p:cNvPr id="38921" name="Group 7"/>
          <p:cNvGrpSpPr>
            <a:grpSpLocks/>
          </p:cNvGrpSpPr>
          <p:nvPr/>
        </p:nvGrpSpPr>
        <p:grpSpPr bwMode="auto">
          <a:xfrm flipH="1">
            <a:off x="1477963" y="4859338"/>
            <a:ext cx="1447800" cy="1295400"/>
            <a:chOff x="3168" y="1824"/>
            <a:chExt cx="912" cy="816"/>
          </a:xfrm>
        </p:grpSpPr>
        <p:sp>
          <p:nvSpPr>
            <p:cNvPr id="38966" name="Freeform 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8967" name="Freeform 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8968" name="Freeform 10"/>
            <p:cNvSpPr>
              <a:spLocks/>
            </p:cNvSpPr>
            <p:nvPr/>
          </p:nvSpPr>
          <p:spPr bwMode="auto">
            <a:xfrm>
              <a:off x="3504" y="1824"/>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8969" name="Freeform 1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38970" name="Freeform 1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38971" name="Freeform 1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38972" name="Freeform 14"/>
            <p:cNvSpPr>
              <a:spLocks/>
            </p:cNvSpPr>
            <p:nvPr/>
          </p:nvSpPr>
          <p:spPr bwMode="auto">
            <a:xfrm>
              <a:off x="3504" y="2304"/>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8973" name="Freeform 15"/>
            <p:cNvSpPr>
              <a:spLocks/>
            </p:cNvSpPr>
            <p:nvPr/>
          </p:nvSpPr>
          <p:spPr bwMode="auto">
            <a:xfrm>
              <a:off x="3312" y="2160"/>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8974" name="Freeform 16"/>
            <p:cNvSpPr>
              <a:spLocks/>
            </p:cNvSpPr>
            <p:nvPr/>
          </p:nvSpPr>
          <p:spPr bwMode="auto">
            <a:xfrm>
              <a:off x="3168" y="2016"/>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grpSp>
      <p:sp>
        <p:nvSpPr>
          <p:cNvPr id="38922" name="Freeform 17"/>
          <p:cNvSpPr>
            <a:spLocks/>
          </p:cNvSpPr>
          <p:nvPr/>
        </p:nvSpPr>
        <p:spPr bwMode="auto">
          <a:xfrm>
            <a:off x="1409700" y="2838450"/>
            <a:ext cx="3702050" cy="1268413"/>
          </a:xfrm>
          <a:custGeom>
            <a:avLst/>
            <a:gdLst>
              <a:gd name="T0" fmla="*/ 0 w 2332"/>
              <a:gd name="T1" fmla="*/ 2147483647 h 799"/>
              <a:gd name="T2" fmla="*/ 2147483647 w 2332"/>
              <a:gd name="T3" fmla="*/ 2147483647 h 799"/>
              <a:gd name="T4" fmla="*/ 2147483647 w 2332"/>
              <a:gd name="T5" fmla="*/ 2147483647 h 799"/>
              <a:gd name="T6" fmla="*/ 0 60000 65536"/>
              <a:gd name="T7" fmla="*/ 0 60000 65536"/>
              <a:gd name="T8" fmla="*/ 0 60000 65536"/>
              <a:gd name="T9" fmla="*/ 0 w 2332"/>
              <a:gd name="T10" fmla="*/ 0 h 799"/>
              <a:gd name="T11" fmla="*/ 2332 w 2332"/>
              <a:gd name="T12" fmla="*/ 799 h 799"/>
            </a:gdLst>
            <a:ahLst/>
            <a:cxnLst>
              <a:cxn ang="T6">
                <a:pos x="T0" y="T1"/>
              </a:cxn>
              <a:cxn ang="T7">
                <a:pos x="T2" y="T3"/>
              </a:cxn>
              <a:cxn ang="T8">
                <a:pos x="T4" y="T5"/>
              </a:cxn>
            </a:cxnLst>
            <a:rect l="T9" t="T10" r="T11" b="T12"/>
            <a:pathLst>
              <a:path w="2332" h="799">
                <a:moveTo>
                  <a:pt x="0" y="478"/>
                </a:moveTo>
                <a:cubicBezTo>
                  <a:pt x="291" y="239"/>
                  <a:pt x="583" y="0"/>
                  <a:pt x="972" y="53"/>
                </a:cubicBezTo>
                <a:cubicBezTo>
                  <a:pt x="1361" y="106"/>
                  <a:pt x="2104" y="675"/>
                  <a:pt x="2332" y="799"/>
                </a:cubicBezTo>
              </a:path>
            </a:pathLst>
          </a:custGeom>
          <a:solidFill>
            <a:schemeClr val="tx2"/>
          </a:solidFill>
          <a:ln w="76200">
            <a:solidFill>
              <a:schemeClr val="bg2"/>
            </a:solidFill>
            <a:round/>
            <a:headEnd/>
            <a:tailEnd/>
          </a:ln>
        </p:spPr>
        <p:txBody>
          <a:bodyPr wrap="none" anchor="ctr"/>
          <a:lstStyle/>
          <a:p>
            <a:endParaRPr lang="en-US" dirty="0">
              <a:latin typeface="Arial" pitchFamily="34" charset="0"/>
            </a:endParaRPr>
          </a:p>
        </p:txBody>
      </p:sp>
      <p:sp>
        <p:nvSpPr>
          <p:cNvPr id="38923" name="Freeform 18"/>
          <p:cNvSpPr>
            <a:spLocks/>
          </p:cNvSpPr>
          <p:nvPr/>
        </p:nvSpPr>
        <p:spPr bwMode="auto">
          <a:xfrm>
            <a:off x="2517775" y="3357563"/>
            <a:ext cx="1770063" cy="1544637"/>
          </a:xfrm>
          <a:custGeom>
            <a:avLst/>
            <a:gdLst>
              <a:gd name="T0" fmla="*/ 0 w 1115"/>
              <a:gd name="T1" fmla="*/ 2147483647 h 973"/>
              <a:gd name="T2" fmla="*/ 2147483647 w 1115"/>
              <a:gd name="T3" fmla="*/ 2147483647 h 973"/>
              <a:gd name="T4" fmla="*/ 2147483647 w 1115"/>
              <a:gd name="T5" fmla="*/ 0 h 973"/>
              <a:gd name="T6" fmla="*/ 2147483647 w 1115"/>
              <a:gd name="T7" fmla="*/ 2147483647 h 973"/>
              <a:gd name="T8" fmla="*/ 2147483647 w 1115"/>
              <a:gd name="T9" fmla="*/ 2147483647 h 973"/>
              <a:gd name="T10" fmla="*/ 2147483647 w 1115"/>
              <a:gd name="T11" fmla="*/ 2147483647 h 973"/>
              <a:gd name="T12" fmla="*/ 0 60000 65536"/>
              <a:gd name="T13" fmla="*/ 0 60000 65536"/>
              <a:gd name="T14" fmla="*/ 0 60000 65536"/>
              <a:gd name="T15" fmla="*/ 0 60000 65536"/>
              <a:gd name="T16" fmla="*/ 0 60000 65536"/>
              <a:gd name="T17" fmla="*/ 0 60000 65536"/>
              <a:gd name="T18" fmla="*/ 0 w 1115"/>
              <a:gd name="T19" fmla="*/ 0 h 973"/>
              <a:gd name="T20" fmla="*/ 1115 w 1115"/>
              <a:gd name="T21" fmla="*/ 973 h 973"/>
            </a:gdLst>
            <a:ahLst/>
            <a:cxnLst>
              <a:cxn ang="T12">
                <a:pos x="T0" y="T1"/>
              </a:cxn>
              <a:cxn ang="T13">
                <a:pos x="T2" y="T3"/>
              </a:cxn>
              <a:cxn ang="T14">
                <a:pos x="T4" y="T5"/>
              </a:cxn>
              <a:cxn ang="T15">
                <a:pos x="T6" y="T7"/>
              </a:cxn>
              <a:cxn ang="T16">
                <a:pos x="T8" y="T9"/>
              </a:cxn>
              <a:cxn ang="T17">
                <a:pos x="T10" y="T11"/>
              </a:cxn>
            </a:cxnLst>
            <a:rect l="T18" t="T19" r="T20" b="T21"/>
            <a:pathLst>
              <a:path w="1115" h="973">
                <a:moveTo>
                  <a:pt x="0" y="812"/>
                </a:moveTo>
                <a:lnTo>
                  <a:pt x="312" y="321"/>
                </a:lnTo>
                <a:lnTo>
                  <a:pt x="879" y="0"/>
                </a:lnTo>
                <a:lnTo>
                  <a:pt x="1115" y="161"/>
                </a:lnTo>
                <a:lnTo>
                  <a:pt x="557" y="510"/>
                </a:lnTo>
                <a:lnTo>
                  <a:pt x="369" y="973"/>
                </a:lnTo>
              </a:path>
            </a:pathLst>
          </a:custGeom>
          <a:solidFill>
            <a:schemeClr val="folHlink"/>
          </a:solidFill>
          <a:ln w="9525">
            <a:solidFill>
              <a:schemeClr val="bg2"/>
            </a:solidFill>
            <a:round/>
            <a:headEnd/>
            <a:tailEnd/>
          </a:ln>
        </p:spPr>
        <p:txBody>
          <a:bodyPr wrap="none" anchor="ctr"/>
          <a:lstStyle/>
          <a:p>
            <a:endParaRPr lang="en-US" dirty="0">
              <a:latin typeface="Arial" pitchFamily="34" charset="0"/>
            </a:endParaRPr>
          </a:p>
        </p:txBody>
      </p:sp>
      <p:sp>
        <p:nvSpPr>
          <p:cNvPr id="38924" name="Freeform 19"/>
          <p:cNvSpPr>
            <a:spLocks/>
          </p:cNvSpPr>
          <p:nvPr/>
        </p:nvSpPr>
        <p:spPr bwMode="auto">
          <a:xfrm>
            <a:off x="3373438" y="4376738"/>
            <a:ext cx="1617662" cy="884237"/>
          </a:xfrm>
          <a:custGeom>
            <a:avLst/>
            <a:gdLst>
              <a:gd name="T0" fmla="*/ 2147483647 w 1019"/>
              <a:gd name="T1" fmla="*/ 0 h 557"/>
              <a:gd name="T2" fmla="*/ 0 w 1019"/>
              <a:gd name="T3" fmla="*/ 2147483647 h 557"/>
              <a:gd name="T4" fmla="*/ 2147483647 w 1019"/>
              <a:gd name="T5" fmla="*/ 2147483647 h 557"/>
              <a:gd name="T6" fmla="*/ 2147483647 w 1019"/>
              <a:gd name="T7" fmla="*/ 2147483647 h 557"/>
              <a:gd name="T8" fmla="*/ 2147483647 w 1019"/>
              <a:gd name="T9" fmla="*/ 0 h 557"/>
              <a:gd name="T10" fmla="*/ 0 60000 65536"/>
              <a:gd name="T11" fmla="*/ 0 60000 65536"/>
              <a:gd name="T12" fmla="*/ 0 60000 65536"/>
              <a:gd name="T13" fmla="*/ 0 60000 65536"/>
              <a:gd name="T14" fmla="*/ 0 60000 65536"/>
              <a:gd name="T15" fmla="*/ 0 w 1019"/>
              <a:gd name="T16" fmla="*/ 0 h 557"/>
              <a:gd name="T17" fmla="*/ 1019 w 1019"/>
              <a:gd name="T18" fmla="*/ 557 h 557"/>
            </a:gdLst>
            <a:ahLst/>
            <a:cxnLst>
              <a:cxn ang="T10">
                <a:pos x="T0" y="T1"/>
              </a:cxn>
              <a:cxn ang="T11">
                <a:pos x="T2" y="T3"/>
              </a:cxn>
              <a:cxn ang="T12">
                <a:pos x="T4" y="T5"/>
              </a:cxn>
              <a:cxn ang="T13">
                <a:pos x="T6" y="T7"/>
              </a:cxn>
              <a:cxn ang="T14">
                <a:pos x="T8" y="T9"/>
              </a:cxn>
            </a:cxnLst>
            <a:rect l="T15" t="T16" r="T17" b="T18"/>
            <a:pathLst>
              <a:path w="1019" h="557">
                <a:moveTo>
                  <a:pt x="283" y="0"/>
                </a:moveTo>
                <a:lnTo>
                  <a:pt x="0" y="557"/>
                </a:lnTo>
                <a:lnTo>
                  <a:pt x="1019" y="557"/>
                </a:lnTo>
                <a:lnTo>
                  <a:pt x="831" y="19"/>
                </a:lnTo>
                <a:lnTo>
                  <a:pt x="283" y="0"/>
                </a:lnTo>
                <a:close/>
              </a:path>
            </a:pathLst>
          </a:custGeom>
          <a:noFill/>
          <a:ln w="76200">
            <a:solidFill>
              <a:srgbClr val="FF0066"/>
            </a:solidFill>
            <a:round/>
            <a:headEnd/>
            <a:tailEnd/>
          </a:ln>
        </p:spPr>
        <p:txBody>
          <a:bodyPr wrap="none" anchor="ctr"/>
          <a:lstStyle/>
          <a:p>
            <a:endParaRPr lang="en-US" dirty="0">
              <a:latin typeface="Arial" pitchFamily="34" charset="0"/>
            </a:endParaRPr>
          </a:p>
        </p:txBody>
      </p:sp>
      <p:sp>
        <p:nvSpPr>
          <p:cNvPr id="38925" name="Text Box 20"/>
          <p:cNvSpPr txBox="1">
            <a:spLocks noChangeArrowheads="1"/>
          </p:cNvSpPr>
          <p:nvPr/>
        </p:nvSpPr>
        <p:spPr bwMode="auto">
          <a:xfrm>
            <a:off x="3911600" y="5394325"/>
            <a:ext cx="543739" cy="461665"/>
          </a:xfrm>
          <a:prstGeom prst="rect">
            <a:avLst/>
          </a:prstGeom>
          <a:noFill/>
          <a:ln w="9525">
            <a:noFill/>
            <a:miter lim="800000"/>
            <a:headEnd/>
            <a:tailEnd/>
          </a:ln>
        </p:spPr>
        <p:txBody>
          <a:bodyPr wrap="none">
            <a:spAutoFit/>
          </a:bodyPr>
          <a:lstStyle/>
          <a:p>
            <a:r>
              <a:rPr lang="en-US" sz="2400" dirty="0">
                <a:solidFill>
                  <a:srgbClr val="FF3300"/>
                </a:solidFill>
                <a:latin typeface="Arial" pitchFamily="34" charset="0"/>
              </a:rPr>
              <a:t>L1</a:t>
            </a:r>
          </a:p>
        </p:txBody>
      </p:sp>
      <p:sp>
        <p:nvSpPr>
          <p:cNvPr id="38926" name="Text Box 31"/>
          <p:cNvSpPr txBox="1">
            <a:spLocks noChangeArrowheads="1"/>
          </p:cNvSpPr>
          <p:nvPr/>
        </p:nvSpPr>
        <p:spPr bwMode="auto">
          <a:xfrm>
            <a:off x="5308600" y="4154488"/>
            <a:ext cx="543739" cy="461665"/>
          </a:xfrm>
          <a:prstGeom prst="rect">
            <a:avLst/>
          </a:prstGeom>
          <a:noFill/>
          <a:ln w="9525">
            <a:noFill/>
            <a:miter lim="800000"/>
            <a:headEnd/>
            <a:tailEnd/>
          </a:ln>
        </p:spPr>
        <p:txBody>
          <a:bodyPr wrap="none">
            <a:spAutoFit/>
          </a:bodyPr>
          <a:lstStyle/>
          <a:p>
            <a:r>
              <a:rPr lang="en-US" sz="2400" dirty="0">
                <a:solidFill>
                  <a:schemeClr val="bg2"/>
                </a:solidFill>
                <a:latin typeface="Arial" pitchFamily="34" charset="0"/>
              </a:rPr>
              <a:t>L2</a:t>
            </a:r>
          </a:p>
        </p:txBody>
      </p:sp>
      <p:sp>
        <p:nvSpPr>
          <p:cNvPr id="38927" name="AutoShape 72"/>
          <p:cNvSpPr>
            <a:spLocks noChangeArrowheads="1"/>
          </p:cNvSpPr>
          <p:nvPr/>
        </p:nvSpPr>
        <p:spPr bwMode="auto">
          <a:xfrm>
            <a:off x="2922588" y="4205288"/>
            <a:ext cx="2668587" cy="1752600"/>
          </a:xfrm>
          <a:prstGeom prst="wedgeRoundRectCallout">
            <a:avLst>
              <a:gd name="adj1" fmla="val 75880"/>
              <a:gd name="adj2" fmla="val 16940"/>
              <a:gd name="adj3" fmla="val 16667"/>
            </a:avLst>
          </a:prstGeom>
          <a:noFill/>
          <a:ln w="38100">
            <a:solidFill>
              <a:srgbClr val="FF0000"/>
            </a:solidFill>
            <a:miter lim="800000"/>
            <a:headEnd/>
            <a:tailEnd/>
          </a:ln>
        </p:spPr>
        <p:txBody>
          <a:bodyPr anchor="ctr"/>
          <a:lstStyle/>
          <a:p>
            <a:pPr algn="ctr"/>
            <a:endParaRPr lang="en-US" dirty="0">
              <a:solidFill>
                <a:srgbClr val="FFFF00"/>
              </a:solidFill>
              <a:latin typeface="Arial" pitchFamily="34" charset="0"/>
            </a:endParaRPr>
          </a:p>
        </p:txBody>
      </p:sp>
      <p:sp>
        <p:nvSpPr>
          <p:cNvPr id="38928" name="Text Box 73"/>
          <p:cNvSpPr txBox="1">
            <a:spLocks noChangeArrowheads="1"/>
          </p:cNvSpPr>
          <p:nvPr/>
        </p:nvSpPr>
        <p:spPr bwMode="auto">
          <a:xfrm>
            <a:off x="6375177" y="4818063"/>
            <a:ext cx="2202847" cy="954107"/>
          </a:xfrm>
          <a:prstGeom prst="rect">
            <a:avLst/>
          </a:prstGeom>
          <a:noFill/>
          <a:ln w="38100">
            <a:solidFill>
              <a:srgbClr val="FF0000"/>
            </a:solidFill>
            <a:miter lim="800000"/>
            <a:headEnd/>
            <a:tailEnd/>
          </a:ln>
        </p:spPr>
        <p:txBody>
          <a:bodyPr wrap="none">
            <a:spAutoFit/>
          </a:bodyPr>
          <a:lstStyle/>
          <a:p>
            <a:r>
              <a:rPr lang="en-US" sz="2800" b="0" dirty="0">
                <a:solidFill>
                  <a:srgbClr val="FFFF00"/>
                </a:solidFill>
                <a:latin typeface="Arial" pitchFamily="34" charset="0"/>
              </a:rPr>
              <a:t>Small &amp; fast</a:t>
            </a:r>
          </a:p>
          <a:p>
            <a:r>
              <a:rPr lang="en-US" sz="2800" b="0" dirty="0">
                <a:solidFill>
                  <a:srgbClr val="FFFF00"/>
                </a:solidFill>
                <a:latin typeface="Arial" pitchFamily="34" charset="0"/>
              </a:rPr>
              <a:t>1 or 2 cycles</a:t>
            </a:r>
          </a:p>
        </p:txBody>
      </p:sp>
      <p:grpSp>
        <p:nvGrpSpPr>
          <p:cNvPr id="38929" name="Group 111"/>
          <p:cNvGrpSpPr>
            <a:grpSpLocks/>
          </p:cNvGrpSpPr>
          <p:nvPr/>
        </p:nvGrpSpPr>
        <p:grpSpPr bwMode="auto">
          <a:xfrm>
            <a:off x="3871913" y="4540250"/>
            <a:ext cx="430212" cy="341313"/>
            <a:chOff x="2439" y="2860"/>
            <a:chExt cx="271" cy="215"/>
          </a:xfrm>
        </p:grpSpPr>
        <p:sp>
          <p:nvSpPr>
            <p:cNvPr id="38964" name="Oval 75"/>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38965" name="Oval 76"/>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8930" name="Group 110"/>
          <p:cNvGrpSpPr>
            <a:grpSpLocks/>
          </p:cNvGrpSpPr>
          <p:nvPr/>
        </p:nvGrpSpPr>
        <p:grpSpPr bwMode="auto">
          <a:xfrm>
            <a:off x="4024313" y="4692650"/>
            <a:ext cx="430212" cy="341313"/>
            <a:chOff x="2535" y="2956"/>
            <a:chExt cx="271" cy="215"/>
          </a:xfrm>
        </p:grpSpPr>
        <p:sp>
          <p:nvSpPr>
            <p:cNvPr id="38962" name="Oval 77"/>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8963" name="Oval 78"/>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8931" name="Group 79"/>
          <p:cNvGrpSpPr>
            <a:grpSpLocks/>
          </p:cNvGrpSpPr>
          <p:nvPr/>
        </p:nvGrpSpPr>
        <p:grpSpPr bwMode="auto">
          <a:xfrm>
            <a:off x="4856163" y="3336925"/>
            <a:ext cx="1428750" cy="517525"/>
            <a:chOff x="3417" y="3011"/>
            <a:chExt cx="1127" cy="408"/>
          </a:xfrm>
        </p:grpSpPr>
        <p:grpSp>
          <p:nvGrpSpPr>
            <p:cNvPr id="38932" name="Group 80"/>
            <p:cNvGrpSpPr>
              <a:grpSpLocks/>
            </p:cNvGrpSpPr>
            <p:nvPr/>
          </p:nvGrpSpPr>
          <p:grpSpPr bwMode="auto">
            <a:xfrm>
              <a:off x="3417" y="3011"/>
              <a:ext cx="935" cy="216"/>
              <a:chOff x="3417" y="3011"/>
              <a:chExt cx="935" cy="216"/>
            </a:xfrm>
          </p:grpSpPr>
          <p:grpSp>
            <p:nvGrpSpPr>
              <p:cNvPr id="38953" name="Group 81"/>
              <p:cNvGrpSpPr>
                <a:grpSpLocks/>
              </p:cNvGrpSpPr>
              <p:nvPr/>
            </p:nvGrpSpPr>
            <p:grpSpPr bwMode="auto">
              <a:xfrm>
                <a:off x="3417" y="3012"/>
                <a:ext cx="271" cy="215"/>
                <a:chOff x="2535" y="2956"/>
                <a:chExt cx="271" cy="215"/>
              </a:xfrm>
            </p:grpSpPr>
            <p:sp>
              <p:nvSpPr>
                <p:cNvPr id="38960" name="Oval 82"/>
                <p:cNvSpPr>
                  <a:spLocks noChangeArrowheads="1"/>
                </p:cNvSpPr>
                <p:nvPr/>
              </p:nvSpPr>
              <p:spPr bwMode="auto">
                <a:xfrm>
                  <a:off x="2535" y="2956"/>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8961" name="Oval 83"/>
                <p:cNvSpPr>
                  <a:spLocks noChangeArrowheads="1"/>
                </p:cNvSpPr>
                <p:nvPr/>
              </p:nvSpPr>
              <p:spPr bwMode="auto">
                <a:xfrm>
                  <a:off x="2689" y="2994"/>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8954" name="Group 84"/>
              <p:cNvGrpSpPr>
                <a:grpSpLocks/>
              </p:cNvGrpSpPr>
              <p:nvPr/>
            </p:nvGrpSpPr>
            <p:grpSpPr bwMode="auto">
              <a:xfrm>
                <a:off x="3749" y="3012"/>
                <a:ext cx="271" cy="215"/>
                <a:chOff x="2535" y="2956"/>
                <a:chExt cx="271" cy="215"/>
              </a:xfrm>
            </p:grpSpPr>
            <p:sp>
              <p:nvSpPr>
                <p:cNvPr id="38958" name="Oval 85"/>
                <p:cNvSpPr>
                  <a:spLocks noChangeArrowheads="1"/>
                </p:cNvSpPr>
                <p:nvPr/>
              </p:nvSpPr>
              <p:spPr bwMode="auto">
                <a:xfrm>
                  <a:off x="2535" y="2956"/>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8959" name="Oval 86"/>
                <p:cNvSpPr>
                  <a:spLocks noChangeArrowheads="1"/>
                </p:cNvSpPr>
                <p:nvPr/>
              </p:nvSpPr>
              <p:spPr bwMode="auto">
                <a:xfrm>
                  <a:off x="2689" y="2994"/>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8955" name="Group 87"/>
              <p:cNvGrpSpPr>
                <a:grpSpLocks/>
              </p:cNvGrpSpPr>
              <p:nvPr/>
            </p:nvGrpSpPr>
            <p:grpSpPr bwMode="auto">
              <a:xfrm>
                <a:off x="4081" y="3011"/>
                <a:ext cx="271" cy="215"/>
                <a:chOff x="2535" y="2956"/>
                <a:chExt cx="271" cy="215"/>
              </a:xfrm>
            </p:grpSpPr>
            <p:sp>
              <p:nvSpPr>
                <p:cNvPr id="38956" name="Oval 88"/>
                <p:cNvSpPr>
                  <a:spLocks noChangeArrowheads="1"/>
                </p:cNvSpPr>
                <p:nvPr/>
              </p:nvSpPr>
              <p:spPr bwMode="auto">
                <a:xfrm>
                  <a:off x="2535" y="2956"/>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8957" name="Oval 89"/>
                <p:cNvSpPr>
                  <a:spLocks noChangeArrowheads="1"/>
                </p:cNvSpPr>
                <p:nvPr/>
              </p:nvSpPr>
              <p:spPr bwMode="auto">
                <a:xfrm>
                  <a:off x="2689" y="2994"/>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grpSp>
          <p:nvGrpSpPr>
            <p:cNvPr id="38933" name="Group 90"/>
            <p:cNvGrpSpPr>
              <a:grpSpLocks/>
            </p:cNvGrpSpPr>
            <p:nvPr/>
          </p:nvGrpSpPr>
          <p:grpSpPr bwMode="auto">
            <a:xfrm>
              <a:off x="3513" y="3107"/>
              <a:ext cx="935" cy="216"/>
              <a:chOff x="3417" y="3011"/>
              <a:chExt cx="935" cy="216"/>
            </a:xfrm>
          </p:grpSpPr>
          <p:grpSp>
            <p:nvGrpSpPr>
              <p:cNvPr id="38944" name="Group 91"/>
              <p:cNvGrpSpPr>
                <a:grpSpLocks/>
              </p:cNvGrpSpPr>
              <p:nvPr/>
            </p:nvGrpSpPr>
            <p:grpSpPr bwMode="auto">
              <a:xfrm>
                <a:off x="3417" y="3012"/>
                <a:ext cx="271" cy="215"/>
                <a:chOff x="2535" y="2956"/>
                <a:chExt cx="271" cy="215"/>
              </a:xfrm>
            </p:grpSpPr>
            <p:sp>
              <p:nvSpPr>
                <p:cNvPr id="38951" name="Oval 92"/>
                <p:cNvSpPr>
                  <a:spLocks noChangeArrowheads="1"/>
                </p:cNvSpPr>
                <p:nvPr/>
              </p:nvSpPr>
              <p:spPr bwMode="auto">
                <a:xfrm>
                  <a:off x="2535" y="2956"/>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8952" name="Oval 93"/>
                <p:cNvSpPr>
                  <a:spLocks noChangeArrowheads="1"/>
                </p:cNvSpPr>
                <p:nvPr/>
              </p:nvSpPr>
              <p:spPr bwMode="auto">
                <a:xfrm>
                  <a:off x="2689" y="2994"/>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8945" name="Group 94"/>
              <p:cNvGrpSpPr>
                <a:grpSpLocks/>
              </p:cNvGrpSpPr>
              <p:nvPr/>
            </p:nvGrpSpPr>
            <p:grpSpPr bwMode="auto">
              <a:xfrm>
                <a:off x="3749" y="3012"/>
                <a:ext cx="271" cy="215"/>
                <a:chOff x="2535" y="2956"/>
                <a:chExt cx="271" cy="215"/>
              </a:xfrm>
            </p:grpSpPr>
            <p:sp>
              <p:nvSpPr>
                <p:cNvPr id="38949" name="Oval 95"/>
                <p:cNvSpPr>
                  <a:spLocks noChangeArrowheads="1"/>
                </p:cNvSpPr>
                <p:nvPr/>
              </p:nvSpPr>
              <p:spPr bwMode="auto">
                <a:xfrm>
                  <a:off x="2535" y="2956"/>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8950" name="Oval 96"/>
                <p:cNvSpPr>
                  <a:spLocks noChangeArrowheads="1"/>
                </p:cNvSpPr>
                <p:nvPr/>
              </p:nvSpPr>
              <p:spPr bwMode="auto">
                <a:xfrm>
                  <a:off x="2689" y="2994"/>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8946" name="Group 97"/>
              <p:cNvGrpSpPr>
                <a:grpSpLocks/>
              </p:cNvGrpSpPr>
              <p:nvPr/>
            </p:nvGrpSpPr>
            <p:grpSpPr bwMode="auto">
              <a:xfrm>
                <a:off x="4081" y="3011"/>
                <a:ext cx="271" cy="215"/>
                <a:chOff x="2535" y="2956"/>
                <a:chExt cx="271" cy="215"/>
              </a:xfrm>
            </p:grpSpPr>
            <p:sp>
              <p:nvSpPr>
                <p:cNvPr id="38947" name="Oval 98"/>
                <p:cNvSpPr>
                  <a:spLocks noChangeArrowheads="1"/>
                </p:cNvSpPr>
                <p:nvPr/>
              </p:nvSpPr>
              <p:spPr bwMode="auto">
                <a:xfrm>
                  <a:off x="2535" y="2956"/>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8948" name="Oval 99"/>
                <p:cNvSpPr>
                  <a:spLocks noChangeArrowheads="1"/>
                </p:cNvSpPr>
                <p:nvPr/>
              </p:nvSpPr>
              <p:spPr bwMode="auto">
                <a:xfrm>
                  <a:off x="2689" y="2994"/>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grpSp>
          <p:nvGrpSpPr>
            <p:cNvPr id="38934" name="Group 100"/>
            <p:cNvGrpSpPr>
              <a:grpSpLocks/>
            </p:cNvGrpSpPr>
            <p:nvPr/>
          </p:nvGrpSpPr>
          <p:grpSpPr bwMode="auto">
            <a:xfrm>
              <a:off x="3609" y="3203"/>
              <a:ext cx="935" cy="216"/>
              <a:chOff x="3417" y="3011"/>
              <a:chExt cx="935" cy="216"/>
            </a:xfrm>
          </p:grpSpPr>
          <p:grpSp>
            <p:nvGrpSpPr>
              <p:cNvPr id="38935" name="Group 101"/>
              <p:cNvGrpSpPr>
                <a:grpSpLocks/>
              </p:cNvGrpSpPr>
              <p:nvPr/>
            </p:nvGrpSpPr>
            <p:grpSpPr bwMode="auto">
              <a:xfrm>
                <a:off x="3417" y="3012"/>
                <a:ext cx="271" cy="215"/>
                <a:chOff x="2535" y="2956"/>
                <a:chExt cx="271" cy="215"/>
              </a:xfrm>
            </p:grpSpPr>
            <p:sp>
              <p:nvSpPr>
                <p:cNvPr id="38942" name="Oval 102"/>
                <p:cNvSpPr>
                  <a:spLocks noChangeArrowheads="1"/>
                </p:cNvSpPr>
                <p:nvPr/>
              </p:nvSpPr>
              <p:spPr bwMode="auto">
                <a:xfrm>
                  <a:off x="2535" y="2956"/>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8943" name="Oval 103"/>
                <p:cNvSpPr>
                  <a:spLocks noChangeArrowheads="1"/>
                </p:cNvSpPr>
                <p:nvPr/>
              </p:nvSpPr>
              <p:spPr bwMode="auto">
                <a:xfrm>
                  <a:off x="2689" y="2994"/>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8936" name="Group 104"/>
              <p:cNvGrpSpPr>
                <a:grpSpLocks/>
              </p:cNvGrpSpPr>
              <p:nvPr/>
            </p:nvGrpSpPr>
            <p:grpSpPr bwMode="auto">
              <a:xfrm>
                <a:off x="3749" y="3012"/>
                <a:ext cx="271" cy="215"/>
                <a:chOff x="2535" y="2956"/>
                <a:chExt cx="271" cy="215"/>
              </a:xfrm>
            </p:grpSpPr>
            <p:sp>
              <p:nvSpPr>
                <p:cNvPr id="38940" name="Oval 105"/>
                <p:cNvSpPr>
                  <a:spLocks noChangeArrowheads="1"/>
                </p:cNvSpPr>
                <p:nvPr/>
              </p:nvSpPr>
              <p:spPr bwMode="auto">
                <a:xfrm>
                  <a:off x="2535" y="2956"/>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8941" name="Oval 106"/>
                <p:cNvSpPr>
                  <a:spLocks noChangeArrowheads="1"/>
                </p:cNvSpPr>
                <p:nvPr/>
              </p:nvSpPr>
              <p:spPr bwMode="auto">
                <a:xfrm>
                  <a:off x="2689" y="2994"/>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8937" name="Group 107"/>
              <p:cNvGrpSpPr>
                <a:grpSpLocks/>
              </p:cNvGrpSpPr>
              <p:nvPr/>
            </p:nvGrpSpPr>
            <p:grpSpPr bwMode="auto">
              <a:xfrm>
                <a:off x="4081" y="3011"/>
                <a:ext cx="271" cy="215"/>
                <a:chOff x="2535" y="2956"/>
                <a:chExt cx="271" cy="215"/>
              </a:xfrm>
            </p:grpSpPr>
            <p:sp>
              <p:nvSpPr>
                <p:cNvPr id="38938" name="Oval 108"/>
                <p:cNvSpPr>
                  <a:spLocks noChangeArrowheads="1"/>
                </p:cNvSpPr>
                <p:nvPr/>
              </p:nvSpPr>
              <p:spPr bwMode="auto">
                <a:xfrm>
                  <a:off x="2535" y="2956"/>
                  <a:ext cx="271" cy="215"/>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8939" name="Oval 109"/>
                <p:cNvSpPr>
                  <a:spLocks noChangeArrowheads="1"/>
                </p:cNvSpPr>
                <p:nvPr/>
              </p:nvSpPr>
              <p:spPr bwMode="auto">
                <a:xfrm>
                  <a:off x="2689" y="2994"/>
                  <a:ext cx="71" cy="6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grpSp>
      </p:grpSp>
    </p:spTree>
    <p:extLst>
      <p:ext uri="{BB962C8B-B14F-4D97-AF65-F5344CB8AC3E}">
        <p14:creationId xmlns:p14="http://schemas.microsoft.com/office/powerpoint/2010/main" val="28110637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4" name="Rectangle 6"/>
          <p:cNvSpPr>
            <a:spLocks noGrp="1" noChangeArrowheads="1"/>
          </p:cNvSpPr>
          <p:nvPr>
            <p:ph type="title"/>
          </p:nvPr>
        </p:nvSpPr>
        <p:spPr/>
        <p:txBody>
          <a:bodyPr/>
          <a:lstStyle/>
          <a:p>
            <a:r>
              <a:rPr lang="en-US" dirty="0"/>
              <a:t>L1 and L2 Caches</a:t>
            </a:r>
          </a:p>
        </p:txBody>
      </p:sp>
      <p:sp>
        <p:nvSpPr>
          <p:cNvPr id="39938" name="Footer Placeholder 3"/>
          <p:cNvSpPr>
            <a:spLocks noGrp="1"/>
          </p:cNvSpPr>
          <p:nvPr>
            <p:ph type="ftr" sz="quarter" idx="10"/>
          </p:nvPr>
        </p:nvSpPr>
        <p:spPr>
          <a:noFill/>
        </p:spPr>
        <p:txBody>
          <a:bodyPr/>
          <a:lstStyle/>
          <a:p>
            <a:r>
              <a:rPr lang="en-US" dirty="0"/>
              <a:t>Art of Multiprocessor Programming</a:t>
            </a:r>
          </a:p>
        </p:txBody>
      </p:sp>
      <p:sp>
        <p:nvSpPr>
          <p:cNvPr id="39939" name="Slide Number Placeholder 4"/>
          <p:cNvSpPr>
            <a:spLocks noGrp="1"/>
          </p:cNvSpPr>
          <p:nvPr>
            <p:ph type="sldNum" sz="quarter" idx="11"/>
          </p:nvPr>
        </p:nvSpPr>
        <p:spPr>
          <a:noFill/>
        </p:spPr>
        <p:txBody>
          <a:bodyPr/>
          <a:lstStyle/>
          <a:p>
            <a:fld id="{A2B938C7-52C1-4C33-BCA6-549D5B951F9B}" type="slidenum">
              <a:rPr lang="x-none" smtClean="0"/>
              <a:pPr/>
              <a:t>41</a:t>
            </a:fld>
            <a:endParaRPr lang="en-US" dirty="0"/>
          </a:p>
        </p:txBody>
      </p:sp>
      <p:sp>
        <p:nvSpPr>
          <p:cNvPr id="39940" name="Rectangle 72"/>
          <p:cNvSpPr>
            <a:spLocks noChangeArrowheads="1"/>
          </p:cNvSpPr>
          <p:nvPr/>
        </p:nvSpPr>
        <p:spPr bwMode="auto">
          <a:xfrm>
            <a:off x="5127625" y="1573213"/>
            <a:ext cx="3146425" cy="1979612"/>
          </a:xfrm>
          <a:prstGeom prst="rect">
            <a:avLst/>
          </a:prstGeom>
          <a:noFill/>
          <a:ln w="38100">
            <a:solidFill>
              <a:schemeClr val="bg2"/>
            </a:solidFill>
            <a:miter lim="800000"/>
            <a:headEnd/>
            <a:tailEnd/>
          </a:ln>
        </p:spPr>
        <p:txBody>
          <a:bodyPr wrap="none" anchor="ctr"/>
          <a:lstStyle/>
          <a:p>
            <a:endParaRPr lang="en-US" dirty="0">
              <a:latin typeface="Arial" pitchFamily="34" charset="0"/>
            </a:endParaRPr>
          </a:p>
        </p:txBody>
      </p:sp>
      <p:sp>
        <p:nvSpPr>
          <p:cNvPr id="39941" name="Freeform 3"/>
          <p:cNvSpPr>
            <a:spLocks/>
          </p:cNvSpPr>
          <p:nvPr/>
        </p:nvSpPr>
        <p:spPr bwMode="auto">
          <a:xfrm>
            <a:off x="4270375" y="2921000"/>
            <a:ext cx="4271963" cy="976313"/>
          </a:xfrm>
          <a:custGeom>
            <a:avLst/>
            <a:gdLst>
              <a:gd name="T0" fmla="*/ 0 w 2691"/>
              <a:gd name="T1" fmla="*/ 2147483647 h 615"/>
              <a:gd name="T2" fmla="*/ 2147483647 w 2691"/>
              <a:gd name="T3" fmla="*/ 2147483647 h 615"/>
              <a:gd name="T4" fmla="*/ 2147483647 w 2691"/>
              <a:gd name="T5" fmla="*/ 2147483647 h 615"/>
              <a:gd name="T6" fmla="*/ 0 60000 65536"/>
              <a:gd name="T7" fmla="*/ 0 60000 65536"/>
              <a:gd name="T8" fmla="*/ 0 60000 65536"/>
              <a:gd name="T9" fmla="*/ 0 w 2691"/>
              <a:gd name="T10" fmla="*/ 0 h 615"/>
              <a:gd name="T11" fmla="*/ 2691 w 2691"/>
              <a:gd name="T12" fmla="*/ 615 h 615"/>
            </a:gdLst>
            <a:ahLst/>
            <a:cxnLst>
              <a:cxn ang="T6">
                <a:pos x="T0" y="T1"/>
              </a:cxn>
              <a:cxn ang="T7">
                <a:pos x="T2" y="T3"/>
              </a:cxn>
              <a:cxn ang="T8">
                <a:pos x="T4" y="T5"/>
              </a:cxn>
            </a:cxnLst>
            <a:rect l="T9" t="T10" r="T11" b="T12"/>
            <a:pathLst>
              <a:path w="2691" h="615">
                <a:moveTo>
                  <a:pt x="0" y="379"/>
                </a:moveTo>
                <a:cubicBezTo>
                  <a:pt x="257" y="189"/>
                  <a:pt x="515" y="0"/>
                  <a:pt x="963" y="39"/>
                </a:cubicBezTo>
                <a:cubicBezTo>
                  <a:pt x="1411" y="78"/>
                  <a:pt x="2051" y="346"/>
                  <a:pt x="2691" y="615"/>
                </a:cubicBezTo>
              </a:path>
            </a:pathLst>
          </a:custGeom>
          <a:solidFill>
            <a:schemeClr val="tx2"/>
          </a:solidFill>
          <a:ln w="76200">
            <a:solidFill>
              <a:schemeClr val="bg2"/>
            </a:solidFill>
            <a:round/>
            <a:headEnd/>
            <a:tailEnd/>
          </a:ln>
        </p:spPr>
        <p:txBody>
          <a:bodyPr wrap="none" anchor="ctr"/>
          <a:lstStyle/>
          <a:p>
            <a:endParaRPr lang="en-US" dirty="0">
              <a:latin typeface="Arial" pitchFamily="34" charset="0"/>
            </a:endParaRPr>
          </a:p>
        </p:txBody>
      </p:sp>
      <p:sp>
        <p:nvSpPr>
          <p:cNvPr id="39942" name="Freeform 4"/>
          <p:cNvSpPr>
            <a:spLocks/>
          </p:cNvSpPr>
          <p:nvPr/>
        </p:nvSpPr>
        <p:spPr bwMode="auto">
          <a:xfrm>
            <a:off x="4676775" y="3073400"/>
            <a:ext cx="1828800" cy="914400"/>
          </a:xfrm>
          <a:custGeom>
            <a:avLst/>
            <a:gdLst>
              <a:gd name="T0" fmla="*/ 0 w 1152"/>
              <a:gd name="T1" fmla="*/ 2147483647 h 576"/>
              <a:gd name="T2" fmla="*/ 2147483647 w 1152"/>
              <a:gd name="T3" fmla="*/ 2147483647 h 576"/>
              <a:gd name="T4" fmla="*/ 2147483647 w 1152"/>
              <a:gd name="T5" fmla="*/ 0 h 576"/>
              <a:gd name="T6" fmla="*/ 2147483647 w 1152"/>
              <a:gd name="T7" fmla="*/ 2147483647 h 576"/>
              <a:gd name="T8" fmla="*/ 2147483647 w 1152"/>
              <a:gd name="T9" fmla="*/ 2147483647 h 576"/>
              <a:gd name="T10" fmla="*/ 2147483647 w 1152"/>
              <a:gd name="T11" fmla="*/ 2147483647 h 576"/>
              <a:gd name="T12" fmla="*/ 0 60000 65536"/>
              <a:gd name="T13" fmla="*/ 0 60000 65536"/>
              <a:gd name="T14" fmla="*/ 0 60000 65536"/>
              <a:gd name="T15" fmla="*/ 0 60000 65536"/>
              <a:gd name="T16" fmla="*/ 0 60000 65536"/>
              <a:gd name="T17" fmla="*/ 0 60000 65536"/>
              <a:gd name="T18" fmla="*/ 0 w 1152"/>
              <a:gd name="T19" fmla="*/ 0 h 576"/>
              <a:gd name="T20" fmla="*/ 1152 w 1152"/>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152" h="576">
                <a:moveTo>
                  <a:pt x="0" y="444"/>
                </a:moveTo>
                <a:lnTo>
                  <a:pt x="321" y="236"/>
                </a:lnTo>
                <a:lnTo>
                  <a:pt x="1029" y="0"/>
                </a:lnTo>
                <a:lnTo>
                  <a:pt x="1152" y="66"/>
                </a:lnTo>
                <a:lnTo>
                  <a:pt x="501" y="377"/>
                </a:lnTo>
                <a:lnTo>
                  <a:pt x="170" y="576"/>
                </a:lnTo>
              </a:path>
            </a:pathLst>
          </a:custGeom>
          <a:solidFill>
            <a:schemeClr val="bg2"/>
          </a:solidFill>
          <a:ln w="9525">
            <a:solidFill>
              <a:schemeClr val="bg2"/>
            </a:solidFill>
            <a:round/>
            <a:headEnd/>
            <a:tailEnd type="triangle" w="med" len="med"/>
          </a:ln>
        </p:spPr>
        <p:txBody>
          <a:bodyPr wrap="none" anchor="ctr"/>
          <a:lstStyle/>
          <a:p>
            <a:endParaRPr lang="en-US" dirty="0">
              <a:latin typeface="Arial" pitchFamily="34" charset="0"/>
            </a:endParaRPr>
          </a:p>
        </p:txBody>
      </p:sp>
      <p:sp>
        <p:nvSpPr>
          <p:cNvPr id="39943" name="Freeform 5"/>
          <p:cNvSpPr>
            <a:spLocks/>
          </p:cNvSpPr>
          <p:nvPr/>
        </p:nvSpPr>
        <p:spPr bwMode="auto">
          <a:xfrm>
            <a:off x="4675188" y="3143250"/>
            <a:ext cx="1617662" cy="884238"/>
          </a:xfrm>
          <a:custGeom>
            <a:avLst/>
            <a:gdLst>
              <a:gd name="T0" fmla="*/ 2147483647 w 1019"/>
              <a:gd name="T1" fmla="*/ 0 h 557"/>
              <a:gd name="T2" fmla="*/ 0 w 1019"/>
              <a:gd name="T3" fmla="*/ 2147483647 h 557"/>
              <a:gd name="T4" fmla="*/ 2147483647 w 1019"/>
              <a:gd name="T5" fmla="*/ 2147483647 h 557"/>
              <a:gd name="T6" fmla="*/ 2147483647 w 1019"/>
              <a:gd name="T7" fmla="*/ 2147483647 h 557"/>
              <a:gd name="T8" fmla="*/ 2147483647 w 1019"/>
              <a:gd name="T9" fmla="*/ 0 h 557"/>
              <a:gd name="T10" fmla="*/ 0 60000 65536"/>
              <a:gd name="T11" fmla="*/ 0 60000 65536"/>
              <a:gd name="T12" fmla="*/ 0 60000 65536"/>
              <a:gd name="T13" fmla="*/ 0 60000 65536"/>
              <a:gd name="T14" fmla="*/ 0 60000 65536"/>
              <a:gd name="T15" fmla="*/ 0 w 1019"/>
              <a:gd name="T16" fmla="*/ 0 h 557"/>
              <a:gd name="T17" fmla="*/ 1019 w 1019"/>
              <a:gd name="T18" fmla="*/ 557 h 557"/>
            </a:gdLst>
            <a:ahLst/>
            <a:cxnLst>
              <a:cxn ang="T10">
                <a:pos x="T0" y="T1"/>
              </a:cxn>
              <a:cxn ang="T11">
                <a:pos x="T2" y="T3"/>
              </a:cxn>
              <a:cxn ang="T12">
                <a:pos x="T4" y="T5"/>
              </a:cxn>
              <a:cxn ang="T13">
                <a:pos x="T6" y="T7"/>
              </a:cxn>
              <a:cxn ang="T14">
                <a:pos x="T8" y="T9"/>
              </a:cxn>
            </a:cxnLst>
            <a:rect l="T15" t="T16" r="T17" b="T18"/>
            <a:pathLst>
              <a:path w="1019" h="557">
                <a:moveTo>
                  <a:pt x="283" y="0"/>
                </a:moveTo>
                <a:lnTo>
                  <a:pt x="0" y="557"/>
                </a:lnTo>
                <a:lnTo>
                  <a:pt x="1019" y="557"/>
                </a:lnTo>
                <a:lnTo>
                  <a:pt x="831" y="19"/>
                </a:lnTo>
                <a:lnTo>
                  <a:pt x="283" y="0"/>
                </a:lnTo>
                <a:close/>
              </a:path>
            </a:pathLst>
          </a:custGeom>
          <a:noFill/>
          <a:ln w="76200">
            <a:solidFill>
              <a:srgbClr val="FF0066"/>
            </a:solidFill>
            <a:round/>
            <a:headEnd/>
            <a:tailEnd/>
          </a:ln>
        </p:spPr>
        <p:txBody>
          <a:bodyPr wrap="none" anchor="ctr"/>
          <a:lstStyle/>
          <a:p>
            <a:endParaRPr lang="en-US" dirty="0">
              <a:latin typeface="Arial" pitchFamily="34" charset="0"/>
            </a:endParaRPr>
          </a:p>
        </p:txBody>
      </p:sp>
      <p:grpSp>
        <p:nvGrpSpPr>
          <p:cNvPr id="39945" name="Group 7"/>
          <p:cNvGrpSpPr>
            <a:grpSpLocks/>
          </p:cNvGrpSpPr>
          <p:nvPr/>
        </p:nvGrpSpPr>
        <p:grpSpPr bwMode="auto">
          <a:xfrm flipH="1">
            <a:off x="1477963" y="4859338"/>
            <a:ext cx="1447800" cy="1295400"/>
            <a:chOff x="3168" y="1824"/>
            <a:chExt cx="912" cy="816"/>
          </a:xfrm>
        </p:grpSpPr>
        <p:sp>
          <p:nvSpPr>
            <p:cNvPr id="39988" name="Freeform 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9989" name="Freeform 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9990" name="Freeform 10"/>
            <p:cNvSpPr>
              <a:spLocks/>
            </p:cNvSpPr>
            <p:nvPr/>
          </p:nvSpPr>
          <p:spPr bwMode="auto">
            <a:xfrm>
              <a:off x="3504" y="1824"/>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9991" name="Freeform 1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39992" name="Freeform 1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39993" name="Freeform 1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39994" name="Freeform 14"/>
            <p:cNvSpPr>
              <a:spLocks/>
            </p:cNvSpPr>
            <p:nvPr/>
          </p:nvSpPr>
          <p:spPr bwMode="auto">
            <a:xfrm>
              <a:off x="3504" y="2304"/>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9995" name="Freeform 15"/>
            <p:cNvSpPr>
              <a:spLocks/>
            </p:cNvSpPr>
            <p:nvPr/>
          </p:nvSpPr>
          <p:spPr bwMode="auto">
            <a:xfrm>
              <a:off x="3312" y="2160"/>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sp>
          <p:nvSpPr>
            <p:cNvPr id="39996" name="Freeform 16"/>
            <p:cNvSpPr>
              <a:spLocks/>
            </p:cNvSpPr>
            <p:nvPr/>
          </p:nvSpPr>
          <p:spPr bwMode="auto">
            <a:xfrm>
              <a:off x="3168" y="2016"/>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tx1"/>
              </a:solidFill>
              <a:round/>
              <a:headEnd/>
              <a:tailEnd/>
            </a:ln>
          </p:spPr>
          <p:txBody>
            <a:bodyPr wrap="none" anchor="ctr"/>
            <a:lstStyle/>
            <a:p>
              <a:endParaRPr lang="en-US" dirty="0">
                <a:latin typeface="Arial" pitchFamily="34" charset="0"/>
              </a:endParaRPr>
            </a:p>
          </p:txBody>
        </p:sp>
      </p:grpSp>
      <p:sp>
        <p:nvSpPr>
          <p:cNvPr id="39946" name="Freeform 17"/>
          <p:cNvSpPr>
            <a:spLocks/>
          </p:cNvSpPr>
          <p:nvPr/>
        </p:nvSpPr>
        <p:spPr bwMode="auto">
          <a:xfrm>
            <a:off x="1409700" y="2838450"/>
            <a:ext cx="3702050" cy="1268413"/>
          </a:xfrm>
          <a:custGeom>
            <a:avLst/>
            <a:gdLst>
              <a:gd name="T0" fmla="*/ 0 w 2332"/>
              <a:gd name="T1" fmla="*/ 2147483647 h 799"/>
              <a:gd name="T2" fmla="*/ 2147483647 w 2332"/>
              <a:gd name="T3" fmla="*/ 2147483647 h 799"/>
              <a:gd name="T4" fmla="*/ 2147483647 w 2332"/>
              <a:gd name="T5" fmla="*/ 2147483647 h 799"/>
              <a:gd name="T6" fmla="*/ 0 60000 65536"/>
              <a:gd name="T7" fmla="*/ 0 60000 65536"/>
              <a:gd name="T8" fmla="*/ 0 60000 65536"/>
              <a:gd name="T9" fmla="*/ 0 w 2332"/>
              <a:gd name="T10" fmla="*/ 0 h 799"/>
              <a:gd name="T11" fmla="*/ 2332 w 2332"/>
              <a:gd name="T12" fmla="*/ 799 h 799"/>
            </a:gdLst>
            <a:ahLst/>
            <a:cxnLst>
              <a:cxn ang="T6">
                <a:pos x="T0" y="T1"/>
              </a:cxn>
              <a:cxn ang="T7">
                <a:pos x="T2" y="T3"/>
              </a:cxn>
              <a:cxn ang="T8">
                <a:pos x="T4" y="T5"/>
              </a:cxn>
            </a:cxnLst>
            <a:rect l="T9" t="T10" r="T11" b="T12"/>
            <a:pathLst>
              <a:path w="2332" h="799">
                <a:moveTo>
                  <a:pt x="0" y="478"/>
                </a:moveTo>
                <a:cubicBezTo>
                  <a:pt x="291" y="239"/>
                  <a:pt x="583" y="0"/>
                  <a:pt x="972" y="53"/>
                </a:cubicBezTo>
                <a:cubicBezTo>
                  <a:pt x="1361" y="106"/>
                  <a:pt x="2104" y="675"/>
                  <a:pt x="2332" y="799"/>
                </a:cubicBezTo>
              </a:path>
            </a:pathLst>
          </a:custGeom>
          <a:solidFill>
            <a:schemeClr val="tx2"/>
          </a:solidFill>
          <a:ln w="76200">
            <a:solidFill>
              <a:schemeClr val="bg2"/>
            </a:solidFill>
            <a:round/>
            <a:headEnd/>
            <a:tailEnd/>
          </a:ln>
        </p:spPr>
        <p:txBody>
          <a:bodyPr wrap="none" anchor="ctr"/>
          <a:lstStyle/>
          <a:p>
            <a:endParaRPr lang="en-US" dirty="0">
              <a:latin typeface="Arial" pitchFamily="34" charset="0"/>
            </a:endParaRPr>
          </a:p>
        </p:txBody>
      </p:sp>
      <p:sp>
        <p:nvSpPr>
          <p:cNvPr id="39947" name="Freeform 18"/>
          <p:cNvSpPr>
            <a:spLocks/>
          </p:cNvSpPr>
          <p:nvPr/>
        </p:nvSpPr>
        <p:spPr bwMode="auto">
          <a:xfrm>
            <a:off x="2517775" y="3357563"/>
            <a:ext cx="1770063" cy="1544637"/>
          </a:xfrm>
          <a:custGeom>
            <a:avLst/>
            <a:gdLst>
              <a:gd name="T0" fmla="*/ 0 w 1115"/>
              <a:gd name="T1" fmla="*/ 2147483647 h 973"/>
              <a:gd name="T2" fmla="*/ 2147483647 w 1115"/>
              <a:gd name="T3" fmla="*/ 2147483647 h 973"/>
              <a:gd name="T4" fmla="*/ 2147483647 w 1115"/>
              <a:gd name="T5" fmla="*/ 0 h 973"/>
              <a:gd name="T6" fmla="*/ 2147483647 w 1115"/>
              <a:gd name="T7" fmla="*/ 2147483647 h 973"/>
              <a:gd name="T8" fmla="*/ 2147483647 w 1115"/>
              <a:gd name="T9" fmla="*/ 2147483647 h 973"/>
              <a:gd name="T10" fmla="*/ 2147483647 w 1115"/>
              <a:gd name="T11" fmla="*/ 2147483647 h 973"/>
              <a:gd name="T12" fmla="*/ 0 60000 65536"/>
              <a:gd name="T13" fmla="*/ 0 60000 65536"/>
              <a:gd name="T14" fmla="*/ 0 60000 65536"/>
              <a:gd name="T15" fmla="*/ 0 60000 65536"/>
              <a:gd name="T16" fmla="*/ 0 60000 65536"/>
              <a:gd name="T17" fmla="*/ 0 60000 65536"/>
              <a:gd name="T18" fmla="*/ 0 w 1115"/>
              <a:gd name="T19" fmla="*/ 0 h 973"/>
              <a:gd name="T20" fmla="*/ 1115 w 1115"/>
              <a:gd name="T21" fmla="*/ 973 h 973"/>
            </a:gdLst>
            <a:ahLst/>
            <a:cxnLst>
              <a:cxn ang="T12">
                <a:pos x="T0" y="T1"/>
              </a:cxn>
              <a:cxn ang="T13">
                <a:pos x="T2" y="T3"/>
              </a:cxn>
              <a:cxn ang="T14">
                <a:pos x="T4" y="T5"/>
              </a:cxn>
              <a:cxn ang="T15">
                <a:pos x="T6" y="T7"/>
              </a:cxn>
              <a:cxn ang="T16">
                <a:pos x="T8" y="T9"/>
              </a:cxn>
              <a:cxn ang="T17">
                <a:pos x="T10" y="T11"/>
              </a:cxn>
            </a:cxnLst>
            <a:rect l="T18" t="T19" r="T20" b="T21"/>
            <a:pathLst>
              <a:path w="1115" h="973">
                <a:moveTo>
                  <a:pt x="0" y="812"/>
                </a:moveTo>
                <a:lnTo>
                  <a:pt x="312" y="321"/>
                </a:lnTo>
                <a:lnTo>
                  <a:pt x="879" y="0"/>
                </a:lnTo>
                <a:lnTo>
                  <a:pt x="1115" y="161"/>
                </a:lnTo>
                <a:lnTo>
                  <a:pt x="557" y="510"/>
                </a:lnTo>
                <a:lnTo>
                  <a:pt x="369" y="973"/>
                </a:lnTo>
              </a:path>
            </a:pathLst>
          </a:custGeom>
          <a:solidFill>
            <a:schemeClr val="folHlink"/>
          </a:solidFill>
          <a:ln w="9525">
            <a:solidFill>
              <a:schemeClr val="bg2"/>
            </a:solidFill>
            <a:round/>
            <a:headEnd/>
            <a:tailEnd/>
          </a:ln>
        </p:spPr>
        <p:txBody>
          <a:bodyPr wrap="none" anchor="ctr"/>
          <a:lstStyle/>
          <a:p>
            <a:endParaRPr lang="en-US" dirty="0">
              <a:latin typeface="Arial" pitchFamily="34" charset="0"/>
            </a:endParaRPr>
          </a:p>
        </p:txBody>
      </p:sp>
      <p:sp>
        <p:nvSpPr>
          <p:cNvPr id="39948" name="Freeform 19"/>
          <p:cNvSpPr>
            <a:spLocks/>
          </p:cNvSpPr>
          <p:nvPr/>
        </p:nvSpPr>
        <p:spPr bwMode="auto">
          <a:xfrm>
            <a:off x="3373438" y="4376738"/>
            <a:ext cx="1617662" cy="884237"/>
          </a:xfrm>
          <a:custGeom>
            <a:avLst/>
            <a:gdLst>
              <a:gd name="T0" fmla="*/ 2147483647 w 1019"/>
              <a:gd name="T1" fmla="*/ 0 h 557"/>
              <a:gd name="T2" fmla="*/ 0 w 1019"/>
              <a:gd name="T3" fmla="*/ 2147483647 h 557"/>
              <a:gd name="T4" fmla="*/ 2147483647 w 1019"/>
              <a:gd name="T5" fmla="*/ 2147483647 h 557"/>
              <a:gd name="T6" fmla="*/ 2147483647 w 1019"/>
              <a:gd name="T7" fmla="*/ 2147483647 h 557"/>
              <a:gd name="T8" fmla="*/ 2147483647 w 1019"/>
              <a:gd name="T9" fmla="*/ 0 h 557"/>
              <a:gd name="T10" fmla="*/ 0 60000 65536"/>
              <a:gd name="T11" fmla="*/ 0 60000 65536"/>
              <a:gd name="T12" fmla="*/ 0 60000 65536"/>
              <a:gd name="T13" fmla="*/ 0 60000 65536"/>
              <a:gd name="T14" fmla="*/ 0 60000 65536"/>
              <a:gd name="T15" fmla="*/ 0 w 1019"/>
              <a:gd name="T16" fmla="*/ 0 h 557"/>
              <a:gd name="T17" fmla="*/ 1019 w 1019"/>
              <a:gd name="T18" fmla="*/ 557 h 557"/>
            </a:gdLst>
            <a:ahLst/>
            <a:cxnLst>
              <a:cxn ang="T10">
                <a:pos x="T0" y="T1"/>
              </a:cxn>
              <a:cxn ang="T11">
                <a:pos x="T2" y="T3"/>
              </a:cxn>
              <a:cxn ang="T12">
                <a:pos x="T4" y="T5"/>
              </a:cxn>
              <a:cxn ang="T13">
                <a:pos x="T6" y="T7"/>
              </a:cxn>
              <a:cxn ang="T14">
                <a:pos x="T8" y="T9"/>
              </a:cxn>
            </a:cxnLst>
            <a:rect l="T15" t="T16" r="T17" b="T18"/>
            <a:pathLst>
              <a:path w="1019" h="557">
                <a:moveTo>
                  <a:pt x="283" y="0"/>
                </a:moveTo>
                <a:lnTo>
                  <a:pt x="0" y="557"/>
                </a:lnTo>
                <a:lnTo>
                  <a:pt x="1019" y="557"/>
                </a:lnTo>
                <a:lnTo>
                  <a:pt x="831" y="19"/>
                </a:lnTo>
                <a:lnTo>
                  <a:pt x="283" y="0"/>
                </a:lnTo>
                <a:close/>
              </a:path>
            </a:pathLst>
          </a:custGeom>
          <a:solidFill>
            <a:schemeClr val="folHlink"/>
          </a:solidFill>
          <a:ln w="76200">
            <a:solidFill>
              <a:schemeClr val="bg2"/>
            </a:solidFill>
            <a:round/>
            <a:headEnd/>
            <a:tailEnd/>
          </a:ln>
        </p:spPr>
        <p:txBody>
          <a:bodyPr wrap="none" anchor="ctr"/>
          <a:lstStyle/>
          <a:p>
            <a:endParaRPr lang="en-US" dirty="0">
              <a:latin typeface="Arial" pitchFamily="34" charset="0"/>
            </a:endParaRPr>
          </a:p>
        </p:txBody>
      </p:sp>
      <p:sp>
        <p:nvSpPr>
          <p:cNvPr id="39949" name="Text Box 20"/>
          <p:cNvSpPr txBox="1">
            <a:spLocks noChangeArrowheads="1"/>
          </p:cNvSpPr>
          <p:nvPr/>
        </p:nvSpPr>
        <p:spPr bwMode="auto">
          <a:xfrm>
            <a:off x="3911600" y="5394325"/>
            <a:ext cx="547688" cy="466725"/>
          </a:xfrm>
          <a:prstGeom prst="rect">
            <a:avLst/>
          </a:prstGeom>
          <a:noFill/>
          <a:ln w="9525">
            <a:solidFill>
              <a:schemeClr val="bg2"/>
            </a:solidFill>
            <a:miter lim="800000"/>
            <a:headEnd/>
            <a:tailEnd/>
          </a:ln>
        </p:spPr>
        <p:txBody>
          <a:bodyPr wrap="none">
            <a:spAutoFit/>
          </a:bodyPr>
          <a:lstStyle/>
          <a:p>
            <a:r>
              <a:rPr lang="en-US" sz="2400" dirty="0">
                <a:solidFill>
                  <a:schemeClr val="bg2"/>
                </a:solidFill>
                <a:latin typeface="Arial" pitchFamily="34" charset="0"/>
              </a:rPr>
              <a:t>L1</a:t>
            </a:r>
          </a:p>
        </p:txBody>
      </p:sp>
      <p:sp>
        <p:nvSpPr>
          <p:cNvPr id="39950" name="Text Box 31"/>
          <p:cNvSpPr txBox="1">
            <a:spLocks noChangeArrowheads="1"/>
          </p:cNvSpPr>
          <p:nvPr/>
        </p:nvSpPr>
        <p:spPr bwMode="auto">
          <a:xfrm>
            <a:off x="5308600" y="4154488"/>
            <a:ext cx="543739" cy="461665"/>
          </a:xfrm>
          <a:prstGeom prst="rect">
            <a:avLst/>
          </a:prstGeom>
          <a:noFill/>
          <a:ln w="9525">
            <a:noFill/>
            <a:miter lim="800000"/>
            <a:headEnd/>
            <a:tailEnd/>
          </a:ln>
        </p:spPr>
        <p:txBody>
          <a:bodyPr wrap="none">
            <a:spAutoFit/>
          </a:bodyPr>
          <a:lstStyle/>
          <a:p>
            <a:r>
              <a:rPr lang="en-US" sz="2400" dirty="0">
                <a:solidFill>
                  <a:srgbClr val="FF3300"/>
                </a:solidFill>
                <a:latin typeface="Arial" pitchFamily="34" charset="0"/>
              </a:rPr>
              <a:t>L2</a:t>
            </a:r>
          </a:p>
        </p:txBody>
      </p:sp>
      <p:sp>
        <p:nvSpPr>
          <p:cNvPr id="39951" name="Oval 73"/>
          <p:cNvSpPr>
            <a:spLocks noChangeArrowheads="1"/>
          </p:cNvSpPr>
          <p:nvPr/>
        </p:nvSpPr>
        <p:spPr bwMode="auto">
          <a:xfrm>
            <a:off x="3871913" y="4540250"/>
            <a:ext cx="430212" cy="341313"/>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9952" name="Oval 74"/>
          <p:cNvSpPr>
            <a:spLocks noChangeArrowheads="1"/>
          </p:cNvSpPr>
          <p:nvPr/>
        </p:nvSpPr>
        <p:spPr bwMode="auto">
          <a:xfrm>
            <a:off x="4116388" y="4600575"/>
            <a:ext cx="112712" cy="9525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sp>
        <p:nvSpPr>
          <p:cNvPr id="39953" name="Oval 75"/>
          <p:cNvSpPr>
            <a:spLocks noChangeArrowheads="1"/>
          </p:cNvSpPr>
          <p:nvPr/>
        </p:nvSpPr>
        <p:spPr bwMode="auto">
          <a:xfrm>
            <a:off x="4024313" y="4692650"/>
            <a:ext cx="430212" cy="341313"/>
          </a:xfrm>
          <a:prstGeom prst="ellipse">
            <a:avLst/>
          </a:prstGeom>
          <a:solidFill>
            <a:schemeClr val="bg2"/>
          </a:solidFill>
          <a:ln w="38100">
            <a:solidFill>
              <a:schemeClr val="tx1"/>
            </a:solidFill>
            <a:round/>
            <a:headEnd/>
            <a:tailEnd/>
          </a:ln>
        </p:spPr>
        <p:txBody>
          <a:bodyPr wrap="none" anchor="ctr"/>
          <a:lstStyle/>
          <a:p>
            <a:endParaRPr lang="en-US" dirty="0">
              <a:latin typeface="Arial" pitchFamily="34" charset="0"/>
            </a:endParaRPr>
          </a:p>
        </p:txBody>
      </p:sp>
      <p:sp>
        <p:nvSpPr>
          <p:cNvPr id="39954" name="Oval 76"/>
          <p:cNvSpPr>
            <a:spLocks noChangeArrowheads="1"/>
          </p:cNvSpPr>
          <p:nvPr/>
        </p:nvSpPr>
        <p:spPr bwMode="auto">
          <a:xfrm>
            <a:off x="4268788" y="4752975"/>
            <a:ext cx="112712" cy="95250"/>
          </a:xfrm>
          <a:prstGeom prst="ellipse">
            <a:avLst/>
          </a:prstGeom>
          <a:solidFill>
            <a:schemeClr val="bg2"/>
          </a:solidFill>
          <a:ln w="19050">
            <a:solidFill>
              <a:schemeClr val="tx1"/>
            </a:solidFill>
            <a:round/>
            <a:headEnd/>
            <a:tailEnd/>
          </a:ln>
        </p:spPr>
        <p:txBody>
          <a:bodyPr wrap="none" anchor="ctr"/>
          <a:lstStyle/>
          <a:p>
            <a:endParaRPr lang="en-US" dirty="0">
              <a:latin typeface="Arial" pitchFamily="34" charset="0"/>
            </a:endParaRPr>
          </a:p>
        </p:txBody>
      </p:sp>
      <p:grpSp>
        <p:nvGrpSpPr>
          <p:cNvPr id="39955" name="Group 77"/>
          <p:cNvGrpSpPr>
            <a:grpSpLocks/>
          </p:cNvGrpSpPr>
          <p:nvPr/>
        </p:nvGrpSpPr>
        <p:grpSpPr bwMode="auto">
          <a:xfrm>
            <a:off x="4856163" y="3336925"/>
            <a:ext cx="1428750" cy="517525"/>
            <a:chOff x="3417" y="3011"/>
            <a:chExt cx="1127" cy="408"/>
          </a:xfrm>
        </p:grpSpPr>
        <p:grpSp>
          <p:nvGrpSpPr>
            <p:cNvPr id="39958" name="Group 78"/>
            <p:cNvGrpSpPr>
              <a:grpSpLocks/>
            </p:cNvGrpSpPr>
            <p:nvPr/>
          </p:nvGrpSpPr>
          <p:grpSpPr bwMode="auto">
            <a:xfrm>
              <a:off x="3417" y="3011"/>
              <a:ext cx="935" cy="216"/>
              <a:chOff x="3417" y="3011"/>
              <a:chExt cx="935" cy="216"/>
            </a:xfrm>
          </p:grpSpPr>
          <p:grpSp>
            <p:nvGrpSpPr>
              <p:cNvPr id="39979" name="Group 79"/>
              <p:cNvGrpSpPr>
                <a:grpSpLocks/>
              </p:cNvGrpSpPr>
              <p:nvPr/>
            </p:nvGrpSpPr>
            <p:grpSpPr bwMode="auto">
              <a:xfrm>
                <a:off x="3417" y="3012"/>
                <a:ext cx="271" cy="215"/>
                <a:chOff x="2535" y="2956"/>
                <a:chExt cx="271" cy="215"/>
              </a:xfrm>
            </p:grpSpPr>
            <p:sp>
              <p:nvSpPr>
                <p:cNvPr id="39986" name="Oval 80"/>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9987" name="Oval 81"/>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9980" name="Group 82"/>
              <p:cNvGrpSpPr>
                <a:grpSpLocks/>
              </p:cNvGrpSpPr>
              <p:nvPr/>
            </p:nvGrpSpPr>
            <p:grpSpPr bwMode="auto">
              <a:xfrm>
                <a:off x="3749" y="3012"/>
                <a:ext cx="271" cy="215"/>
                <a:chOff x="2535" y="2956"/>
                <a:chExt cx="271" cy="215"/>
              </a:xfrm>
            </p:grpSpPr>
            <p:sp>
              <p:nvSpPr>
                <p:cNvPr id="39984" name="Oval 83"/>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9985" name="Oval 84"/>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9981" name="Group 85"/>
              <p:cNvGrpSpPr>
                <a:grpSpLocks/>
              </p:cNvGrpSpPr>
              <p:nvPr/>
            </p:nvGrpSpPr>
            <p:grpSpPr bwMode="auto">
              <a:xfrm>
                <a:off x="4081" y="3011"/>
                <a:ext cx="271" cy="215"/>
                <a:chOff x="2535" y="2956"/>
                <a:chExt cx="271" cy="215"/>
              </a:xfrm>
            </p:grpSpPr>
            <p:sp>
              <p:nvSpPr>
                <p:cNvPr id="39982" name="Oval 86"/>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9983" name="Oval 87"/>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grpSp>
          <p:nvGrpSpPr>
            <p:cNvPr id="39959" name="Group 88"/>
            <p:cNvGrpSpPr>
              <a:grpSpLocks/>
            </p:cNvGrpSpPr>
            <p:nvPr/>
          </p:nvGrpSpPr>
          <p:grpSpPr bwMode="auto">
            <a:xfrm>
              <a:off x="3513" y="3107"/>
              <a:ext cx="935" cy="216"/>
              <a:chOff x="3417" y="3011"/>
              <a:chExt cx="935" cy="216"/>
            </a:xfrm>
          </p:grpSpPr>
          <p:grpSp>
            <p:nvGrpSpPr>
              <p:cNvPr id="39970" name="Group 89"/>
              <p:cNvGrpSpPr>
                <a:grpSpLocks/>
              </p:cNvGrpSpPr>
              <p:nvPr/>
            </p:nvGrpSpPr>
            <p:grpSpPr bwMode="auto">
              <a:xfrm>
                <a:off x="3417" y="3012"/>
                <a:ext cx="271" cy="215"/>
                <a:chOff x="2535" y="2956"/>
                <a:chExt cx="271" cy="215"/>
              </a:xfrm>
            </p:grpSpPr>
            <p:sp>
              <p:nvSpPr>
                <p:cNvPr id="39977" name="Oval 90"/>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9978" name="Oval 91"/>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9971" name="Group 92"/>
              <p:cNvGrpSpPr>
                <a:grpSpLocks/>
              </p:cNvGrpSpPr>
              <p:nvPr/>
            </p:nvGrpSpPr>
            <p:grpSpPr bwMode="auto">
              <a:xfrm>
                <a:off x="3749" y="3012"/>
                <a:ext cx="271" cy="215"/>
                <a:chOff x="2535" y="2956"/>
                <a:chExt cx="271" cy="215"/>
              </a:xfrm>
            </p:grpSpPr>
            <p:sp>
              <p:nvSpPr>
                <p:cNvPr id="39975" name="Oval 93"/>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9976" name="Oval 94"/>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9972" name="Group 95"/>
              <p:cNvGrpSpPr>
                <a:grpSpLocks/>
              </p:cNvGrpSpPr>
              <p:nvPr/>
            </p:nvGrpSpPr>
            <p:grpSpPr bwMode="auto">
              <a:xfrm>
                <a:off x="4081" y="3011"/>
                <a:ext cx="271" cy="215"/>
                <a:chOff x="2535" y="2956"/>
                <a:chExt cx="271" cy="215"/>
              </a:xfrm>
            </p:grpSpPr>
            <p:sp>
              <p:nvSpPr>
                <p:cNvPr id="39973" name="Oval 96"/>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9974" name="Oval 97"/>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grpSp>
          <p:nvGrpSpPr>
            <p:cNvPr id="39960" name="Group 98"/>
            <p:cNvGrpSpPr>
              <a:grpSpLocks/>
            </p:cNvGrpSpPr>
            <p:nvPr/>
          </p:nvGrpSpPr>
          <p:grpSpPr bwMode="auto">
            <a:xfrm>
              <a:off x="3609" y="3203"/>
              <a:ext cx="935" cy="216"/>
              <a:chOff x="3417" y="3011"/>
              <a:chExt cx="935" cy="216"/>
            </a:xfrm>
          </p:grpSpPr>
          <p:grpSp>
            <p:nvGrpSpPr>
              <p:cNvPr id="39961" name="Group 99"/>
              <p:cNvGrpSpPr>
                <a:grpSpLocks/>
              </p:cNvGrpSpPr>
              <p:nvPr/>
            </p:nvGrpSpPr>
            <p:grpSpPr bwMode="auto">
              <a:xfrm>
                <a:off x="3417" y="3012"/>
                <a:ext cx="271" cy="215"/>
                <a:chOff x="2535" y="2956"/>
                <a:chExt cx="271" cy="215"/>
              </a:xfrm>
            </p:grpSpPr>
            <p:sp>
              <p:nvSpPr>
                <p:cNvPr id="39968" name="Oval 100"/>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9969" name="Oval 101"/>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9962" name="Group 102"/>
              <p:cNvGrpSpPr>
                <a:grpSpLocks/>
              </p:cNvGrpSpPr>
              <p:nvPr/>
            </p:nvGrpSpPr>
            <p:grpSpPr bwMode="auto">
              <a:xfrm>
                <a:off x="3749" y="3012"/>
                <a:ext cx="271" cy="215"/>
                <a:chOff x="2535" y="2956"/>
                <a:chExt cx="271" cy="215"/>
              </a:xfrm>
            </p:grpSpPr>
            <p:sp>
              <p:nvSpPr>
                <p:cNvPr id="39966" name="Oval 103"/>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9967" name="Oval 104"/>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39963" name="Group 105"/>
              <p:cNvGrpSpPr>
                <a:grpSpLocks/>
              </p:cNvGrpSpPr>
              <p:nvPr/>
            </p:nvGrpSpPr>
            <p:grpSpPr bwMode="auto">
              <a:xfrm>
                <a:off x="4081" y="3011"/>
                <a:ext cx="271" cy="215"/>
                <a:chOff x="2535" y="2956"/>
                <a:chExt cx="271" cy="215"/>
              </a:xfrm>
            </p:grpSpPr>
            <p:sp>
              <p:nvSpPr>
                <p:cNvPr id="39964" name="Oval 106"/>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39965" name="Oval 107"/>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grpSp>
      <p:sp>
        <p:nvSpPr>
          <p:cNvPr id="39956" name="AutoShape 108"/>
          <p:cNvSpPr>
            <a:spLocks noChangeArrowheads="1"/>
          </p:cNvSpPr>
          <p:nvPr/>
        </p:nvSpPr>
        <p:spPr bwMode="auto">
          <a:xfrm>
            <a:off x="4295775" y="2908300"/>
            <a:ext cx="2668588" cy="1752600"/>
          </a:xfrm>
          <a:prstGeom prst="wedgeRoundRectCallout">
            <a:avLst>
              <a:gd name="adj1" fmla="val -67265"/>
              <a:gd name="adj2" fmla="val -84443"/>
              <a:gd name="adj3" fmla="val 16667"/>
            </a:avLst>
          </a:prstGeom>
          <a:noFill/>
          <a:ln w="38100">
            <a:solidFill>
              <a:srgbClr val="FF0000"/>
            </a:solidFill>
            <a:miter lim="800000"/>
            <a:headEnd/>
            <a:tailEnd/>
          </a:ln>
        </p:spPr>
        <p:txBody>
          <a:bodyPr anchor="ctr"/>
          <a:lstStyle/>
          <a:p>
            <a:pPr algn="ctr"/>
            <a:endParaRPr lang="en-US" dirty="0">
              <a:solidFill>
                <a:srgbClr val="FFFF00"/>
              </a:solidFill>
              <a:latin typeface="Arial" pitchFamily="34" charset="0"/>
            </a:endParaRPr>
          </a:p>
        </p:txBody>
      </p:sp>
      <p:sp>
        <p:nvSpPr>
          <p:cNvPr id="39957" name="Text Box 109"/>
          <p:cNvSpPr txBox="1">
            <a:spLocks noChangeArrowheads="1"/>
          </p:cNvSpPr>
          <p:nvPr/>
        </p:nvSpPr>
        <p:spPr bwMode="auto">
          <a:xfrm>
            <a:off x="636773" y="1527175"/>
            <a:ext cx="3066865" cy="1384995"/>
          </a:xfrm>
          <a:prstGeom prst="rect">
            <a:avLst/>
          </a:prstGeom>
          <a:noFill/>
          <a:ln w="38100">
            <a:solidFill>
              <a:srgbClr val="FF0000"/>
            </a:solidFill>
            <a:miter lim="800000"/>
            <a:headEnd/>
            <a:tailEnd/>
          </a:ln>
        </p:spPr>
        <p:txBody>
          <a:bodyPr wrap="none">
            <a:spAutoFit/>
          </a:bodyPr>
          <a:lstStyle/>
          <a:p>
            <a:r>
              <a:rPr lang="en-US" sz="2800" b="0" dirty="0">
                <a:solidFill>
                  <a:srgbClr val="FFFF00"/>
                </a:solidFill>
                <a:latin typeface="Arial" pitchFamily="34" charset="0"/>
              </a:rPr>
              <a:t>Larger and slower</a:t>
            </a:r>
          </a:p>
          <a:p>
            <a:r>
              <a:rPr lang="en-US" sz="2800" b="0" dirty="0">
                <a:solidFill>
                  <a:srgbClr val="FFFF00"/>
                </a:solidFill>
                <a:latin typeface="Arial" pitchFamily="34" charset="0"/>
              </a:rPr>
              <a:t>10s of cycles</a:t>
            </a:r>
          </a:p>
          <a:p>
            <a:r>
              <a:rPr lang="en-US" sz="2800" b="0" dirty="0">
                <a:solidFill>
                  <a:srgbClr val="FFFF00"/>
                </a:solidFill>
                <a:latin typeface="Arial" pitchFamily="34" charset="0"/>
              </a:rPr>
              <a:t>~128 byte line</a:t>
            </a:r>
          </a:p>
        </p:txBody>
      </p:sp>
    </p:spTree>
    <p:extLst>
      <p:ext uri="{BB962C8B-B14F-4D97-AF65-F5344CB8AC3E}">
        <p14:creationId xmlns:p14="http://schemas.microsoft.com/office/powerpoint/2010/main" val="2908215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3"/>
          <p:cNvSpPr>
            <a:spLocks noGrp="1" noChangeArrowheads="1"/>
          </p:cNvSpPr>
          <p:nvPr>
            <p:ph type="title"/>
          </p:nvPr>
        </p:nvSpPr>
        <p:spPr/>
        <p:txBody>
          <a:bodyPr/>
          <a:lstStyle/>
          <a:p>
            <a:r>
              <a:rPr lang="en-US" dirty="0"/>
              <a:t>Jargon Watch</a:t>
            </a:r>
          </a:p>
        </p:txBody>
      </p:sp>
      <p:sp>
        <p:nvSpPr>
          <p:cNvPr id="45058" name="Footer Placeholder 3"/>
          <p:cNvSpPr>
            <a:spLocks noGrp="1"/>
          </p:cNvSpPr>
          <p:nvPr>
            <p:ph type="ftr" sz="quarter" idx="10"/>
          </p:nvPr>
        </p:nvSpPr>
        <p:spPr>
          <a:noFill/>
        </p:spPr>
        <p:txBody>
          <a:bodyPr/>
          <a:lstStyle/>
          <a:p>
            <a:r>
              <a:rPr lang="en-US" dirty="0"/>
              <a:t>Art of Multiprocessor Programming</a:t>
            </a:r>
          </a:p>
        </p:txBody>
      </p:sp>
      <p:sp>
        <p:nvSpPr>
          <p:cNvPr id="45059" name="Slide Number Placeholder 4"/>
          <p:cNvSpPr>
            <a:spLocks noGrp="1"/>
          </p:cNvSpPr>
          <p:nvPr>
            <p:ph type="sldNum" sz="quarter" idx="11"/>
          </p:nvPr>
        </p:nvSpPr>
        <p:spPr>
          <a:noFill/>
        </p:spPr>
        <p:txBody>
          <a:bodyPr/>
          <a:lstStyle/>
          <a:p>
            <a:fld id="{F8F70B31-0733-4F6B-8B95-1AD7683560D0}" type="slidenum">
              <a:rPr lang="x-none" smtClean="0">
                <a:cs typeface="Arial" pitchFamily="34" charset="0"/>
              </a:rPr>
              <a:pPr/>
              <a:t>42</a:t>
            </a:fld>
            <a:endParaRPr lang="en-US" dirty="0">
              <a:cs typeface="Arial" pitchFamily="34" charset="0"/>
            </a:endParaRPr>
          </a:p>
        </p:txBody>
      </p:sp>
      <p:sp>
        <p:nvSpPr>
          <p:cNvPr id="2" name="TextBox 1">
            <a:extLst>
              <a:ext uri="{FF2B5EF4-FFF2-40B4-BE49-F238E27FC236}">
                <a16:creationId xmlns:a16="http://schemas.microsoft.com/office/drawing/2014/main" id="{DC48A983-E74B-6D78-9A55-59A0263CEE7C}"/>
              </a:ext>
            </a:extLst>
          </p:cNvPr>
          <p:cNvSpPr txBox="1"/>
          <p:nvPr/>
        </p:nvSpPr>
        <p:spPr bwMode="auto">
          <a:xfrm>
            <a:off x="858351" y="1786647"/>
            <a:ext cx="170431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Cache </a:t>
            </a:r>
            <a:r>
              <a:rPr lang="en-US" sz="2800" b="0" i="1" dirty="0">
                <a:solidFill>
                  <a:schemeClr val="bg1"/>
                </a:solidFill>
              </a:rPr>
              <a:t>hit</a:t>
            </a:r>
            <a:endParaRPr lang="en-US" sz="2800" b="0" dirty="0">
              <a:solidFill>
                <a:schemeClr val="bg1"/>
              </a:solidFill>
            </a:endParaRPr>
          </a:p>
        </p:txBody>
      </p:sp>
      <p:sp>
        <p:nvSpPr>
          <p:cNvPr id="3" name="TextBox 2">
            <a:extLst>
              <a:ext uri="{FF2B5EF4-FFF2-40B4-BE49-F238E27FC236}">
                <a16:creationId xmlns:a16="http://schemas.microsoft.com/office/drawing/2014/main" id="{18456B1F-AAE7-BC16-FB80-5CF05210A4F0}"/>
              </a:ext>
            </a:extLst>
          </p:cNvPr>
          <p:cNvSpPr txBox="1"/>
          <p:nvPr/>
        </p:nvSpPr>
        <p:spPr bwMode="auto">
          <a:xfrm>
            <a:off x="1524178" y="2489136"/>
            <a:ext cx="591860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“I found what I wanted in my cache”</a:t>
            </a:r>
          </a:p>
        </p:txBody>
      </p:sp>
      <p:sp>
        <p:nvSpPr>
          <p:cNvPr id="4" name="TextBox 3">
            <a:extLst>
              <a:ext uri="{FF2B5EF4-FFF2-40B4-BE49-F238E27FC236}">
                <a16:creationId xmlns:a16="http://schemas.microsoft.com/office/drawing/2014/main" id="{BDF8B52C-5947-12E4-07E1-55084EFE0BE3}"/>
              </a:ext>
            </a:extLst>
          </p:cNvPr>
          <p:cNvSpPr txBox="1"/>
          <p:nvPr/>
        </p:nvSpPr>
        <p:spPr bwMode="auto">
          <a:xfrm>
            <a:off x="1524178" y="3191625"/>
            <a:ext cx="247529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Good Thing™</a:t>
            </a:r>
          </a:p>
        </p:txBody>
      </p:sp>
      <p:sp>
        <p:nvSpPr>
          <p:cNvPr id="5" name="TextBox 4">
            <a:extLst>
              <a:ext uri="{FF2B5EF4-FFF2-40B4-BE49-F238E27FC236}">
                <a16:creationId xmlns:a16="http://schemas.microsoft.com/office/drawing/2014/main" id="{3A4333E9-98F3-EC29-ABE3-0C38B1E79406}"/>
              </a:ext>
            </a:extLst>
          </p:cNvPr>
          <p:cNvSpPr txBox="1"/>
          <p:nvPr/>
        </p:nvSpPr>
        <p:spPr bwMode="auto">
          <a:xfrm>
            <a:off x="858352" y="3894114"/>
            <a:ext cx="223484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Cache </a:t>
            </a:r>
            <a:r>
              <a:rPr lang="en-US" sz="2800" b="0" i="1" dirty="0">
                <a:solidFill>
                  <a:schemeClr val="bg1"/>
                </a:solidFill>
              </a:rPr>
              <a:t>miss</a:t>
            </a:r>
            <a:endParaRPr lang="en-US" sz="2800" b="0" dirty="0">
              <a:solidFill>
                <a:schemeClr val="bg1"/>
              </a:solidFill>
            </a:endParaRPr>
          </a:p>
        </p:txBody>
      </p:sp>
      <p:sp>
        <p:nvSpPr>
          <p:cNvPr id="6" name="TextBox 5">
            <a:extLst>
              <a:ext uri="{FF2B5EF4-FFF2-40B4-BE49-F238E27FC236}">
                <a16:creationId xmlns:a16="http://schemas.microsoft.com/office/drawing/2014/main" id="{F3A67BFE-174B-D888-EE7C-3A4695574F47}"/>
              </a:ext>
            </a:extLst>
          </p:cNvPr>
          <p:cNvSpPr txBox="1"/>
          <p:nvPr/>
        </p:nvSpPr>
        <p:spPr bwMode="auto">
          <a:xfrm>
            <a:off x="1524178" y="4596603"/>
            <a:ext cx="657744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“I had to shlep all the way to memory …</a:t>
            </a:r>
          </a:p>
        </p:txBody>
      </p:sp>
      <p:sp>
        <p:nvSpPr>
          <p:cNvPr id="7" name="TextBox 6">
            <a:extLst>
              <a:ext uri="{FF2B5EF4-FFF2-40B4-BE49-F238E27FC236}">
                <a16:creationId xmlns:a16="http://schemas.microsoft.com/office/drawing/2014/main" id="{B79F0249-B248-8D50-B857-35AC924CCD8D}"/>
              </a:ext>
            </a:extLst>
          </p:cNvPr>
          <p:cNvSpPr txBox="1"/>
          <p:nvPr/>
        </p:nvSpPr>
        <p:spPr bwMode="auto">
          <a:xfrm>
            <a:off x="1524178" y="5299093"/>
            <a:ext cx="223484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Bad Thing™</a:t>
            </a:r>
          </a:p>
        </p:txBody>
      </p:sp>
    </p:spTree>
    <p:extLst>
      <p:ext uri="{BB962C8B-B14F-4D97-AF65-F5344CB8AC3E}">
        <p14:creationId xmlns:p14="http://schemas.microsoft.com/office/powerpoint/2010/main" val="35207847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OMAN MOSAIC - DOG ON LEASH - CAVE CANEM - VIA TEMPORIS REPRO">
            <a:extLst>
              <a:ext uri="{FF2B5EF4-FFF2-40B4-BE49-F238E27FC236}">
                <a16:creationId xmlns:a16="http://schemas.microsoft.com/office/drawing/2014/main" id="{0BA4F8A5-D652-1E6D-8246-895EC9FA7E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800" y="0"/>
            <a:ext cx="7518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6085" name="Rectangle 2"/>
          <p:cNvSpPr>
            <a:spLocks noGrp="1" noChangeArrowheads="1"/>
          </p:cNvSpPr>
          <p:nvPr>
            <p:ph type="title"/>
          </p:nvPr>
        </p:nvSpPr>
        <p:spPr>
          <a:solidFill>
            <a:schemeClr val="tx2"/>
          </a:solidFill>
        </p:spPr>
        <p:txBody>
          <a:bodyPr/>
          <a:lstStyle/>
          <a:p>
            <a:r>
              <a:rPr lang="en-US" dirty="0"/>
              <a:t>Cave Canem</a:t>
            </a:r>
          </a:p>
        </p:txBody>
      </p:sp>
      <p:sp>
        <p:nvSpPr>
          <p:cNvPr id="46082" name="Footer Placeholder 3"/>
          <p:cNvSpPr>
            <a:spLocks noGrp="1"/>
          </p:cNvSpPr>
          <p:nvPr>
            <p:ph type="ftr" sz="quarter" idx="10"/>
          </p:nvPr>
        </p:nvSpPr>
        <p:spPr>
          <a:noFill/>
        </p:spPr>
        <p:txBody>
          <a:bodyPr/>
          <a:lstStyle/>
          <a:p>
            <a:r>
              <a:rPr lang="en-US" dirty="0"/>
              <a:t>Art of Multiprocessor Programming</a:t>
            </a:r>
          </a:p>
        </p:txBody>
      </p:sp>
      <p:sp>
        <p:nvSpPr>
          <p:cNvPr id="46083" name="Slide Number Placeholder 4"/>
          <p:cNvSpPr>
            <a:spLocks noGrp="1"/>
          </p:cNvSpPr>
          <p:nvPr>
            <p:ph type="sldNum" sz="quarter" idx="11"/>
          </p:nvPr>
        </p:nvSpPr>
        <p:spPr>
          <a:noFill/>
        </p:spPr>
        <p:txBody>
          <a:bodyPr/>
          <a:lstStyle/>
          <a:p>
            <a:fld id="{E5892AA2-3CF3-48E0-9D43-48ECE06BC6E3}" type="slidenum">
              <a:rPr lang="x-none" smtClean="0">
                <a:cs typeface="Arial" pitchFamily="34" charset="0"/>
              </a:rPr>
              <a:pPr/>
              <a:t>43</a:t>
            </a:fld>
            <a:endParaRPr lang="en-US" dirty="0">
              <a:cs typeface="Arial" pitchFamily="34" charset="0"/>
            </a:endParaRPr>
          </a:p>
        </p:txBody>
      </p:sp>
      <p:pic>
        <p:nvPicPr>
          <p:cNvPr id="46084" name="Picture 4" descr="magic"/>
          <p:cNvPicPr>
            <a:picLocks noChangeAspect="1" noChangeArrowheads="1"/>
          </p:cNvPicPr>
          <p:nvPr/>
        </p:nvPicPr>
        <p:blipFill>
          <a:blip r:embed="rId4" cstate="print"/>
          <a:srcRect/>
          <a:stretch>
            <a:fillRect/>
          </a:stretch>
        </p:blipFill>
        <p:spPr bwMode="auto">
          <a:xfrm>
            <a:off x="3016655" y="3089103"/>
            <a:ext cx="127000" cy="127000"/>
          </a:xfrm>
          <a:prstGeom prst="rect">
            <a:avLst/>
          </a:prstGeom>
          <a:noFill/>
          <a:ln w="9525">
            <a:noFill/>
            <a:miter lim="800000"/>
            <a:headEnd/>
            <a:tailEnd/>
          </a:ln>
        </p:spPr>
      </p:pic>
      <p:sp>
        <p:nvSpPr>
          <p:cNvPr id="2" name="TextBox 1">
            <a:extLst>
              <a:ext uri="{FF2B5EF4-FFF2-40B4-BE49-F238E27FC236}">
                <a16:creationId xmlns:a16="http://schemas.microsoft.com/office/drawing/2014/main" id="{463F8560-10EF-EA1C-9A2A-6900AF59410D}"/>
              </a:ext>
            </a:extLst>
          </p:cNvPr>
          <p:cNvSpPr txBox="1"/>
          <p:nvPr/>
        </p:nvSpPr>
        <p:spPr bwMode="auto">
          <a:xfrm>
            <a:off x="1403100" y="2073341"/>
            <a:ext cx="538160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This model is still a simplification</a:t>
            </a:r>
          </a:p>
        </p:txBody>
      </p:sp>
      <p:sp>
        <p:nvSpPr>
          <p:cNvPr id="3" name="TextBox 2">
            <a:extLst>
              <a:ext uri="{FF2B5EF4-FFF2-40B4-BE49-F238E27FC236}">
                <a16:creationId xmlns:a16="http://schemas.microsoft.com/office/drawing/2014/main" id="{D57BFB39-0B39-87C6-631D-113D6B0FEC16}"/>
              </a:ext>
            </a:extLst>
          </p:cNvPr>
          <p:cNvSpPr txBox="1"/>
          <p:nvPr/>
        </p:nvSpPr>
        <p:spPr bwMode="auto">
          <a:xfrm>
            <a:off x="2085979" y="2909621"/>
            <a:ext cx="469872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But not in any essential way</a:t>
            </a:r>
          </a:p>
        </p:txBody>
      </p:sp>
      <p:sp>
        <p:nvSpPr>
          <p:cNvPr id="4" name="TextBox 3">
            <a:extLst>
              <a:ext uri="{FF2B5EF4-FFF2-40B4-BE49-F238E27FC236}">
                <a16:creationId xmlns:a16="http://schemas.microsoft.com/office/drawing/2014/main" id="{ADF09162-EF2B-5728-8124-563779503C0B}"/>
              </a:ext>
            </a:extLst>
          </p:cNvPr>
          <p:cNvSpPr txBox="1"/>
          <p:nvPr/>
        </p:nvSpPr>
        <p:spPr bwMode="auto">
          <a:xfrm>
            <a:off x="2085979" y="3745901"/>
            <a:ext cx="434125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Illustrates basic principles</a:t>
            </a:r>
          </a:p>
        </p:txBody>
      </p:sp>
      <p:sp>
        <p:nvSpPr>
          <p:cNvPr id="5" name="TextBox 4">
            <a:extLst>
              <a:ext uri="{FF2B5EF4-FFF2-40B4-BE49-F238E27FC236}">
                <a16:creationId xmlns:a16="http://schemas.microsoft.com/office/drawing/2014/main" id="{F9038093-ECB7-9D2A-359F-45A7ED2E5E37}"/>
              </a:ext>
            </a:extLst>
          </p:cNvPr>
          <p:cNvSpPr txBox="1"/>
          <p:nvPr/>
        </p:nvSpPr>
        <p:spPr bwMode="auto">
          <a:xfrm>
            <a:off x="1403100" y="4582181"/>
            <a:ext cx="523116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There are many refinements …</a:t>
            </a:r>
          </a:p>
        </p:txBody>
      </p:sp>
    </p:spTree>
    <p:extLst>
      <p:ext uri="{BB962C8B-B14F-4D97-AF65-F5344CB8AC3E}">
        <p14:creationId xmlns:p14="http://schemas.microsoft.com/office/powerpoint/2010/main" val="2865873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a:lstStyle/>
          <a:p>
            <a:r>
              <a:rPr lang="en-US" dirty="0"/>
              <a:t>When a Cache Becomes Full…</a:t>
            </a:r>
          </a:p>
        </p:txBody>
      </p:sp>
      <p:sp>
        <p:nvSpPr>
          <p:cNvPr id="40962" name="Footer Placeholder 3"/>
          <p:cNvSpPr>
            <a:spLocks noGrp="1"/>
          </p:cNvSpPr>
          <p:nvPr>
            <p:ph type="ftr" sz="quarter" idx="10"/>
          </p:nvPr>
        </p:nvSpPr>
        <p:spPr>
          <a:noFill/>
        </p:spPr>
        <p:txBody>
          <a:bodyPr/>
          <a:lstStyle/>
          <a:p>
            <a:r>
              <a:rPr lang="en-US" dirty="0"/>
              <a:t>Art of Multiprocessor Programming</a:t>
            </a:r>
          </a:p>
        </p:txBody>
      </p:sp>
      <p:sp>
        <p:nvSpPr>
          <p:cNvPr id="40963" name="Slide Number Placeholder 4"/>
          <p:cNvSpPr>
            <a:spLocks noGrp="1"/>
          </p:cNvSpPr>
          <p:nvPr>
            <p:ph type="sldNum" sz="quarter" idx="11"/>
          </p:nvPr>
        </p:nvSpPr>
        <p:spPr>
          <a:noFill/>
        </p:spPr>
        <p:txBody>
          <a:bodyPr/>
          <a:lstStyle/>
          <a:p>
            <a:fld id="{60C47A25-7D94-4FC6-A9F6-2BB9891A9F2E}" type="slidenum">
              <a:rPr lang="x-none" smtClean="0"/>
              <a:pPr/>
              <a:t>44</a:t>
            </a:fld>
            <a:endParaRPr lang="en-US" dirty="0"/>
          </a:p>
        </p:txBody>
      </p:sp>
      <p:sp>
        <p:nvSpPr>
          <p:cNvPr id="2" name="TextBox 1">
            <a:extLst>
              <a:ext uri="{FF2B5EF4-FFF2-40B4-BE49-F238E27FC236}">
                <a16:creationId xmlns:a16="http://schemas.microsoft.com/office/drawing/2014/main" id="{69FB6D92-C1A8-54C7-048F-5CEA1203DDA3}"/>
              </a:ext>
            </a:extLst>
          </p:cNvPr>
          <p:cNvSpPr txBox="1"/>
          <p:nvPr/>
        </p:nvSpPr>
        <p:spPr bwMode="auto">
          <a:xfrm>
            <a:off x="807109" y="2073341"/>
            <a:ext cx="552266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Need to make room for new entry</a:t>
            </a:r>
          </a:p>
        </p:txBody>
      </p:sp>
      <p:sp>
        <p:nvSpPr>
          <p:cNvPr id="3" name="TextBox 2">
            <a:extLst>
              <a:ext uri="{FF2B5EF4-FFF2-40B4-BE49-F238E27FC236}">
                <a16:creationId xmlns:a16="http://schemas.microsoft.com/office/drawing/2014/main" id="{E1818EAD-7DB6-DB3B-5675-0CE312BBBE7F}"/>
              </a:ext>
            </a:extLst>
          </p:cNvPr>
          <p:cNvSpPr txBox="1"/>
          <p:nvPr/>
        </p:nvSpPr>
        <p:spPr bwMode="auto">
          <a:xfrm>
            <a:off x="807109" y="2909621"/>
            <a:ext cx="464101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By </a:t>
            </a:r>
            <a:r>
              <a:rPr lang="en-US" sz="2800" b="0" i="1" dirty="0">
                <a:solidFill>
                  <a:schemeClr val="bg1"/>
                </a:solidFill>
              </a:rPr>
              <a:t>evicting</a:t>
            </a:r>
            <a:r>
              <a:rPr lang="en-US" sz="2800" b="0" dirty="0">
                <a:solidFill>
                  <a:srgbClr val="FFFF00"/>
                </a:solidFill>
              </a:rPr>
              <a:t> an existing entry</a:t>
            </a:r>
          </a:p>
        </p:txBody>
      </p:sp>
      <p:sp>
        <p:nvSpPr>
          <p:cNvPr id="4" name="TextBox 3">
            <a:extLst>
              <a:ext uri="{FF2B5EF4-FFF2-40B4-BE49-F238E27FC236}">
                <a16:creationId xmlns:a16="http://schemas.microsoft.com/office/drawing/2014/main" id="{080BBC80-8E94-7245-FB28-B564BDEF8E25}"/>
              </a:ext>
            </a:extLst>
          </p:cNvPr>
          <p:cNvSpPr txBox="1"/>
          <p:nvPr/>
        </p:nvSpPr>
        <p:spPr bwMode="auto">
          <a:xfrm>
            <a:off x="807109" y="3745901"/>
            <a:ext cx="444544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Need a </a:t>
            </a:r>
            <a:r>
              <a:rPr lang="en-US" sz="2800" b="0" i="1" dirty="0">
                <a:solidFill>
                  <a:schemeClr val="bg1"/>
                </a:solidFill>
              </a:rPr>
              <a:t>replacement</a:t>
            </a:r>
            <a:r>
              <a:rPr lang="en-US" sz="2800" b="0" i="1" dirty="0">
                <a:solidFill>
                  <a:srgbClr val="FFFF00"/>
                </a:solidFill>
              </a:rPr>
              <a:t> policy</a:t>
            </a:r>
          </a:p>
        </p:txBody>
      </p:sp>
      <p:sp>
        <p:nvSpPr>
          <p:cNvPr id="5" name="TextBox 4">
            <a:extLst>
              <a:ext uri="{FF2B5EF4-FFF2-40B4-BE49-F238E27FC236}">
                <a16:creationId xmlns:a16="http://schemas.microsoft.com/office/drawing/2014/main" id="{E1532B90-45D9-6BF9-9EE7-3A2D520009DB}"/>
              </a:ext>
            </a:extLst>
          </p:cNvPr>
          <p:cNvSpPr txBox="1"/>
          <p:nvPr/>
        </p:nvSpPr>
        <p:spPr bwMode="auto">
          <a:xfrm>
            <a:off x="807109" y="4582181"/>
            <a:ext cx="765109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Usually some variation on “least recently used”</a:t>
            </a:r>
          </a:p>
        </p:txBody>
      </p:sp>
    </p:spTree>
    <p:extLst>
      <p:ext uri="{BB962C8B-B14F-4D97-AF65-F5344CB8AC3E}">
        <p14:creationId xmlns:p14="http://schemas.microsoft.com/office/powerpoint/2010/main" val="211515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dirty="0"/>
              <a:t>Fully Associative Cache</a:t>
            </a:r>
          </a:p>
        </p:txBody>
      </p:sp>
      <p:sp>
        <p:nvSpPr>
          <p:cNvPr id="41986" name="Footer Placeholder 3"/>
          <p:cNvSpPr>
            <a:spLocks noGrp="1"/>
          </p:cNvSpPr>
          <p:nvPr>
            <p:ph type="ftr" sz="quarter" idx="10"/>
          </p:nvPr>
        </p:nvSpPr>
        <p:spPr>
          <a:noFill/>
        </p:spPr>
        <p:txBody>
          <a:bodyPr/>
          <a:lstStyle/>
          <a:p>
            <a:r>
              <a:rPr lang="en-US" dirty="0"/>
              <a:t>Art of Multiprocessor Programming</a:t>
            </a:r>
          </a:p>
        </p:txBody>
      </p:sp>
      <p:sp>
        <p:nvSpPr>
          <p:cNvPr id="41987" name="Slide Number Placeholder 4"/>
          <p:cNvSpPr>
            <a:spLocks noGrp="1"/>
          </p:cNvSpPr>
          <p:nvPr>
            <p:ph type="sldNum" sz="quarter" idx="11"/>
          </p:nvPr>
        </p:nvSpPr>
        <p:spPr>
          <a:noFill/>
        </p:spPr>
        <p:txBody>
          <a:bodyPr/>
          <a:lstStyle/>
          <a:p>
            <a:fld id="{C08AAF47-4C11-4E11-8C5A-8B925E4CAC94}" type="slidenum">
              <a:rPr lang="x-none" smtClean="0"/>
              <a:pPr/>
              <a:t>45</a:t>
            </a:fld>
            <a:endParaRPr lang="en-US" dirty="0"/>
          </a:p>
        </p:txBody>
      </p:sp>
      <p:sp>
        <p:nvSpPr>
          <p:cNvPr id="41990" name="Freeform 4"/>
          <p:cNvSpPr>
            <a:spLocks/>
          </p:cNvSpPr>
          <p:nvPr/>
        </p:nvSpPr>
        <p:spPr bwMode="auto">
          <a:xfrm>
            <a:off x="3373438" y="4376738"/>
            <a:ext cx="2987675" cy="1633537"/>
          </a:xfrm>
          <a:custGeom>
            <a:avLst/>
            <a:gdLst>
              <a:gd name="T0" fmla="*/ 2147483647 w 1019"/>
              <a:gd name="T1" fmla="*/ 0 h 557"/>
              <a:gd name="T2" fmla="*/ 0 w 1019"/>
              <a:gd name="T3" fmla="*/ 2147483647 h 557"/>
              <a:gd name="T4" fmla="*/ 2147483647 w 1019"/>
              <a:gd name="T5" fmla="*/ 2147483647 h 557"/>
              <a:gd name="T6" fmla="*/ 2147483647 w 1019"/>
              <a:gd name="T7" fmla="*/ 2147483647 h 557"/>
              <a:gd name="T8" fmla="*/ 2147483647 w 1019"/>
              <a:gd name="T9" fmla="*/ 0 h 557"/>
              <a:gd name="T10" fmla="*/ 0 60000 65536"/>
              <a:gd name="T11" fmla="*/ 0 60000 65536"/>
              <a:gd name="T12" fmla="*/ 0 60000 65536"/>
              <a:gd name="T13" fmla="*/ 0 60000 65536"/>
              <a:gd name="T14" fmla="*/ 0 60000 65536"/>
              <a:gd name="T15" fmla="*/ 0 w 1019"/>
              <a:gd name="T16" fmla="*/ 0 h 557"/>
              <a:gd name="T17" fmla="*/ 1019 w 1019"/>
              <a:gd name="T18" fmla="*/ 557 h 557"/>
            </a:gdLst>
            <a:ahLst/>
            <a:cxnLst>
              <a:cxn ang="T10">
                <a:pos x="T0" y="T1"/>
              </a:cxn>
              <a:cxn ang="T11">
                <a:pos x="T2" y="T3"/>
              </a:cxn>
              <a:cxn ang="T12">
                <a:pos x="T4" y="T5"/>
              </a:cxn>
              <a:cxn ang="T13">
                <a:pos x="T6" y="T7"/>
              </a:cxn>
              <a:cxn ang="T14">
                <a:pos x="T8" y="T9"/>
              </a:cxn>
            </a:cxnLst>
            <a:rect l="T15" t="T16" r="T17" b="T18"/>
            <a:pathLst>
              <a:path w="1019" h="557">
                <a:moveTo>
                  <a:pt x="283" y="0"/>
                </a:moveTo>
                <a:lnTo>
                  <a:pt x="0" y="557"/>
                </a:lnTo>
                <a:lnTo>
                  <a:pt x="1019" y="557"/>
                </a:lnTo>
                <a:lnTo>
                  <a:pt x="831" y="19"/>
                </a:lnTo>
                <a:lnTo>
                  <a:pt x="283" y="0"/>
                </a:lnTo>
                <a:close/>
              </a:path>
            </a:pathLst>
          </a:custGeom>
          <a:noFill/>
          <a:ln w="76200">
            <a:solidFill>
              <a:srgbClr val="FF0066"/>
            </a:solidFill>
            <a:round/>
            <a:headEnd/>
            <a:tailEnd/>
          </a:ln>
        </p:spPr>
        <p:txBody>
          <a:bodyPr wrap="none" anchor="ctr"/>
          <a:lstStyle/>
          <a:p>
            <a:endParaRPr lang="en-US" dirty="0">
              <a:latin typeface="Arial" pitchFamily="34" charset="0"/>
            </a:endParaRPr>
          </a:p>
        </p:txBody>
      </p:sp>
      <p:grpSp>
        <p:nvGrpSpPr>
          <p:cNvPr id="41991" name="Group 7"/>
          <p:cNvGrpSpPr>
            <a:grpSpLocks/>
          </p:cNvGrpSpPr>
          <p:nvPr/>
        </p:nvGrpSpPr>
        <p:grpSpPr bwMode="auto">
          <a:xfrm>
            <a:off x="4876800" y="4406900"/>
            <a:ext cx="430213" cy="341313"/>
            <a:chOff x="2439" y="2860"/>
            <a:chExt cx="271" cy="215"/>
          </a:xfrm>
          <a:effectLst>
            <a:glow rad="101600">
              <a:schemeClr val="accent3">
                <a:satMod val="175000"/>
                <a:alpha val="40000"/>
              </a:schemeClr>
            </a:glow>
          </a:effectLst>
        </p:grpSpPr>
        <p:sp>
          <p:nvSpPr>
            <p:cNvPr id="42062" name="Oval 8"/>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42063" name="Oval 9"/>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1992" name="Group 10"/>
          <p:cNvGrpSpPr>
            <a:grpSpLocks/>
          </p:cNvGrpSpPr>
          <p:nvPr/>
        </p:nvGrpSpPr>
        <p:grpSpPr bwMode="auto">
          <a:xfrm>
            <a:off x="4759325" y="4976813"/>
            <a:ext cx="430213" cy="341312"/>
            <a:chOff x="2535" y="2956"/>
            <a:chExt cx="271" cy="215"/>
          </a:xfrm>
          <a:effectLst>
            <a:glow rad="101600">
              <a:schemeClr val="accent3">
                <a:satMod val="175000"/>
                <a:alpha val="40000"/>
              </a:schemeClr>
            </a:glow>
          </a:effectLst>
        </p:grpSpPr>
        <p:sp>
          <p:nvSpPr>
            <p:cNvPr id="42060" name="Oval 11"/>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61" name="Oval 12"/>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1993" name="Group 13"/>
          <p:cNvGrpSpPr>
            <a:grpSpLocks/>
          </p:cNvGrpSpPr>
          <p:nvPr/>
        </p:nvGrpSpPr>
        <p:grpSpPr bwMode="auto">
          <a:xfrm>
            <a:off x="4503738" y="4813300"/>
            <a:ext cx="430212" cy="341313"/>
            <a:chOff x="2439" y="2860"/>
            <a:chExt cx="271" cy="215"/>
          </a:xfrm>
          <a:effectLst>
            <a:glow rad="101600">
              <a:schemeClr val="accent3">
                <a:satMod val="175000"/>
                <a:alpha val="40000"/>
              </a:schemeClr>
            </a:glow>
          </a:effectLst>
        </p:grpSpPr>
        <p:sp>
          <p:nvSpPr>
            <p:cNvPr id="42058" name="Oval 14"/>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42059" name="Oval 15"/>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1994" name="Group 16"/>
          <p:cNvGrpSpPr>
            <a:grpSpLocks/>
          </p:cNvGrpSpPr>
          <p:nvPr/>
        </p:nvGrpSpPr>
        <p:grpSpPr bwMode="auto">
          <a:xfrm>
            <a:off x="4911725" y="5129213"/>
            <a:ext cx="430213" cy="341312"/>
            <a:chOff x="2535" y="2956"/>
            <a:chExt cx="271" cy="215"/>
          </a:xfrm>
          <a:effectLst>
            <a:glow rad="101600">
              <a:schemeClr val="accent3">
                <a:satMod val="175000"/>
                <a:alpha val="40000"/>
              </a:schemeClr>
            </a:glow>
          </a:effectLst>
        </p:grpSpPr>
        <p:sp>
          <p:nvSpPr>
            <p:cNvPr id="42056" name="Oval 17"/>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57" name="Oval 18"/>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1995" name="Group 19"/>
          <p:cNvGrpSpPr>
            <a:grpSpLocks/>
          </p:cNvGrpSpPr>
          <p:nvPr/>
        </p:nvGrpSpPr>
        <p:grpSpPr bwMode="auto">
          <a:xfrm>
            <a:off x="4675188" y="5041900"/>
            <a:ext cx="430212" cy="341313"/>
            <a:chOff x="2535" y="2956"/>
            <a:chExt cx="271" cy="215"/>
          </a:xfrm>
          <a:effectLst>
            <a:glow rad="101600">
              <a:schemeClr val="accent3">
                <a:satMod val="175000"/>
                <a:alpha val="40000"/>
              </a:schemeClr>
            </a:glow>
          </a:effectLst>
        </p:grpSpPr>
        <p:sp>
          <p:nvSpPr>
            <p:cNvPr id="42054" name="Oval 20"/>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55" name="Oval 21"/>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1996" name="Group 22"/>
          <p:cNvGrpSpPr>
            <a:grpSpLocks/>
          </p:cNvGrpSpPr>
          <p:nvPr/>
        </p:nvGrpSpPr>
        <p:grpSpPr bwMode="auto">
          <a:xfrm>
            <a:off x="4827588" y="5194300"/>
            <a:ext cx="430212" cy="341313"/>
            <a:chOff x="2535" y="2956"/>
            <a:chExt cx="271" cy="215"/>
          </a:xfrm>
          <a:effectLst>
            <a:glow rad="101600">
              <a:schemeClr val="accent3">
                <a:satMod val="175000"/>
                <a:alpha val="40000"/>
              </a:schemeClr>
            </a:glow>
          </a:effectLst>
        </p:grpSpPr>
        <p:sp>
          <p:nvSpPr>
            <p:cNvPr id="42052" name="Oval 23"/>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53" name="Oval 24"/>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1997" name="Group 25"/>
          <p:cNvGrpSpPr>
            <a:grpSpLocks/>
          </p:cNvGrpSpPr>
          <p:nvPr/>
        </p:nvGrpSpPr>
        <p:grpSpPr bwMode="auto">
          <a:xfrm>
            <a:off x="4979988" y="5346700"/>
            <a:ext cx="430212" cy="341313"/>
            <a:chOff x="2535" y="2956"/>
            <a:chExt cx="271" cy="215"/>
          </a:xfrm>
          <a:effectLst>
            <a:glow rad="101600">
              <a:schemeClr val="accent3">
                <a:satMod val="175000"/>
                <a:alpha val="40000"/>
              </a:schemeClr>
            </a:glow>
          </a:effectLst>
        </p:grpSpPr>
        <p:sp>
          <p:nvSpPr>
            <p:cNvPr id="42050" name="Oval 26"/>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51" name="Oval 27"/>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1998" name="Group 28"/>
          <p:cNvGrpSpPr>
            <a:grpSpLocks/>
          </p:cNvGrpSpPr>
          <p:nvPr/>
        </p:nvGrpSpPr>
        <p:grpSpPr bwMode="auto">
          <a:xfrm>
            <a:off x="4622800" y="4675188"/>
            <a:ext cx="430213" cy="341312"/>
            <a:chOff x="2535" y="2956"/>
            <a:chExt cx="271" cy="215"/>
          </a:xfrm>
          <a:effectLst>
            <a:glow rad="101600">
              <a:schemeClr val="accent3">
                <a:satMod val="175000"/>
                <a:alpha val="40000"/>
              </a:schemeClr>
            </a:glow>
          </a:effectLst>
        </p:grpSpPr>
        <p:sp>
          <p:nvSpPr>
            <p:cNvPr id="42048" name="Oval 29"/>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49" name="Oval 30"/>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1999" name="Group 31"/>
          <p:cNvGrpSpPr>
            <a:grpSpLocks/>
          </p:cNvGrpSpPr>
          <p:nvPr/>
        </p:nvGrpSpPr>
        <p:grpSpPr bwMode="auto">
          <a:xfrm>
            <a:off x="5045075" y="4721225"/>
            <a:ext cx="430213" cy="341313"/>
            <a:chOff x="2535" y="2956"/>
            <a:chExt cx="271" cy="215"/>
          </a:xfrm>
          <a:effectLst>
            <a:glow rad="101600">
              <a:schemeClr val="accent3">
                <a:satMod val="175000"/>
                <a:alpha val="40000"/>
              </a:schemeClr>
            </a:glow>
          </a:effectLst>
        </p:grpSpPr>
        <p:sp>
          <p:nvSpPr>
            <p:cNvPr id="42046" name="Oval 32"/>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47" name="Oval 33"/>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00" name="Group 34"/>
          <p:cNvGrpSpPr>
            <a:grpSpLocks/>
          </p:cNvGrpSpPr>
          <p:nvPr/>
        </p:nvGrpSpPr>
        <p:grpSpPr bwMode="auto">
          <a:xfrm>
            <a:off x="5137150" y="4964113"/>
            <a:ext cx="430213" cy="341312"/>
            <a:chOff x="2535" y="2956"/>
            <a:chExt cx="271" cy="215"/>
          </a:xfrm>
          <a:effectLst>
            <a:glow rad="101600">
              <a:schemeClr val="accent3">
                <a:satMod val="175000"/>
                <a:alpha val="40000"/>
              </a:schemeClr>
            </a:glow>
          </a:effectLst>
        </p:grpSpPr>
        <p:sp>
          <p:nvSpPr>
            <p:cNvPr id="42044" name="Oval 35"/>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45" name="Oval 36"/>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01" name="Group 37"/>
          <p:cNvGrpSpPr>
            <a:grpSpLocks/>
          </p:cNvGrpSpPr>
          <p:nvPr/>
        </p:nvGrpSpPr>
        <p:grpSpPr bwMode="auto">
          <a:xfrm>
            <a:off x="5394325" y="4651375"/>
            <a:ext cx="430213" cy="341313"/>
            <a:chOff x="2535" y="2956"/>
            <a:chExt cx="271" cy="215"/>
          </a:xfrm>
          <a:effectLst>
            <a:glow rad="101600">
              <a:schemeClr val="accent3">
                <a:satMod val="175000"/>
                <a:alpha val="40000"/>
              </a:schemeClr>
            </a:glow>
          </a:effectLst>
        </p:grpSpPr>
        <p:sp>
          <p:nvSpPr>
            <p:cNvPr id="42042" name="Oval 38"/>
            <p:cNvSpPr>
              <a:spLocks noChangeArrowheads="1"/>
            </p:cNvSpPr>
            <p:nvPr/>
          </p:nvSpPr>
          <p:spPr bwMode="auto">
            <a:xfrm>
              <a:off x="2535" y="2956"/>
              <a:ext cx="271" cy="215"/>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43" name="Oval 39"/>
            <p:cNvSpPr>
              <a:spLocks noChangeArrowheads="1"/>
            </p:cNvSpPr>
            <p:nvPr/>
          </p:nvSpPr>
          <p:spPr bwMode="auto">
            <a:xfrm>
              <a:off x="2689" y="2994"/>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02" name="Group 40"/>
          <p:cNvGrpSpPr>
            <a:grpSpLocks/>
          </p:cNvGrpSpPr>
          <p:nvPr/>
        </p:nvGrpSpPr>
        <p:grpSpPr bwMode="auto">
          <a:xfrm>
            <a:off x="5029200" y="4559300"/>
            <a:ext cx="430213" cy="341313"/>
            <a:chOff x="2439" y="2860"/>
            <a:chExt cx="271" cy="215"/>
          </a:xfrm>
          <a:effectLst>
            <a:glow rad="101600">
              <a:schemeClr val="accent3">
                <a:satMod val="175000"/>
                <a:alpha val="40000"/>
              </a:schemeClr>
            </a:glow>
          </a:effectLst>
        </p:grpSpPr>
        <p:sp>
          <p:nvSpPr>
            <p:cNvPr id="42040" name="Oval 41"/>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42041" name="Oval 42"/>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03" name="Group 43"/>
          <p:cNvGrpSpPr>
            <a:grpSpLocks/>
          </p:cNvGrpSpPr>
          <p:nvPr/>
        </p:nvGrpSpPr>
        <p:grpSpPr bwMode="auto">
          <a:xfrm>
            <a:off x="4537075" y="5162550"/>
            <a:ext cx="430213" cy="341313"/>
            <a:chOff x="2439" y="2860"/>
            <a:chExt cx="271" cy="215"/>
          </a:xfrm>
          <a:effectLst>
            <a:glow rad="101600">
              <a:schemeClr val="accent3">
                <a:satMod val="175000"/>
                <a:alpha val="40000"/>
              </a:schemeClr>
            </a:glow>
          </a:effectLst>
        </p:grpSpPr>
        <p:sp>
          <p:nvSpPr>
            <p:cNvPr id="42038" name="Oval 44"/>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42039" name="Oval 45"/>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04" name="Group 46"/>
          <p:cNvGrpSpPr>
            <a:grpSpLocks/>
          </p:cNvGrpSpPr>
          <p:nvPr/>
        </p:nvGrpSpPr>
        <p:grpSpPr bwMode="auto">
          <a:xfrm>
            <a:off x="5334000" y="4983163"/>
            <a:ext cx="430213" cy="341312"/>
            <a:chOff x="2439" y="2860"/>
            <a:chExt cx="271" cy="215"/>
          </a:xfrm>
          <a:effectLst>
            <a:glow rad="101600">
              <a:schemeClr val="accent3">
                <a:satMod val="175000"/>
                <a:alpha val="40000"/>
              </a:schemeClr>
            </a:glow>
          </a:effectLst>
        </p:grpSpPr>
        <p:sp>
          <p:nvSpPr>
            <p:cNvPr id="42036" name="Oval 47"/>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42037" name="Oval 48"/>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05" name="Group 49"/>
          <p:cNvGrpSpPr>
            <a:grpSpLocks/>
          </p:cNvGrpSpPr>
          <p:nvPr/>
        </p:nvGrpSpPr>
        <p:grpSpPr bwMode="auto">
          <a:xfrm>
            <a:off x="5561013" y="5362575"/>
            <a:ext cx="430212" cy="341313"/>
            <a:chOff x="2439" y="2860"/>
            <a:chExt cx="271" cy="215"/>
          </a:xfrm>
          <a:effectLst>
            <a:glow rad="101600">
              <a:schemeClr val="accent3">
                <a:satMod val="175000"/>
                <a:alpha val="40000"/>
              </a:schemeClr>
            </a:glow>
          </a:effectLst>
        </p:grpSpPr>
        <p:sp>
          <p:nvSpPr>
            <p:cNvPr id="42034" name="Oval 50"/>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42035" name="Oval 51"/>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06" name="Group 52"/>
          <p:cNvGrpSpPr>
            <a:grpSpLocks/>
          </p:cNvGrpSpPr>
          <p:nvPr/>
        </p:nvGrpSpPr>
        <p:grpSpPr bwMode="auto">
          <a:xfrm>
            <a:off x="4724400" y="5468938"/>
            <a:ext cx="430213" cy="341312"/>
            <a:chOff x="2439" y="2860"/>
            <a:chExt cx="271" cy="215"/>
          </a:xfrm>
          <a:effectLst>
            <a:glow rad="101600">
              <a:schemeClr val="accent3">
                <a:satMod val="175000"/>
                <a:alpha val="40000"/>
              </a:schemeClr>
            </a:glow>
          </a:effectLst>
        </p:grpSpPr>
        <p:sp>
          <p:nvSpPr>
            <p:cNvPr id="42032" name="Oval 53"/>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42033" name="Oval 54"/>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07" name="Group 55"/>
          <p:cNvGrpSpPr>
            <a:grpSpLocks/>
          </p:cNvGrpSpPr>
          <p:nvPr/>
        </p:nvGrpSpPr>
        <p:grpSpPr bwMode="auto">
          <a:xfrm>
            <a:off x="4038600" y="5395913"/>
            <a:ext cx="430213" cy="341312"/>
            <a:chOff x="2439" y="2860"/>
            <a:chExt cx="271" cy="215"/>
          </a:xfrm>
          <a:effectLst>
            <a:glow rad="101600">
              <a:schemeClr val="accent3">
                <a:satMod val="175000"/>
                <a:alpha val="40000"/>
              </a:schemeClr>
            </a:glow>
          </a:effectLst>
        </p:grpSpPr>
        <p:sp>
          <p:nvSpPr>
            <p:cNvPr id="42030" name="Oval 56"/>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42031" name="Oval 57"/>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08" name="Group 58"/>
          <p:cNvGrpSpPr>
            <a:grpSpLocks/>
          </p:cNvGrpSpPr>
          <p:nvPr/>
        </p:nvGrpSpPr>
        <p:grpSpPr bwMode="auto">
          <a:xfrm>
            <a:off x="2058988" y="4192588"/>
            <a:ext cx="1377950" cy="423862"/>
            <a:chOff x="1313" y="2496"/>
            <a:chExt cx="1252" cy="427"/>
          </a:xfrm>
          <a:effectLst>
            <a:glow rad="101600">
              <a:schemeClr val="accent3">
                <a:satMod val="175000"/>
                <a:alpha val="40000"/>
              </a:schemeClr>
            </a:glow>
          </a:effectLst>
        </p:grpSpPr>
        <p:sp>
          <p:nvSpPr>
            <p:cNvPr id="42026" name="Freeform 59"/>
            <p:cNvSpPr>
              <a:spLocks/>
            </p:cNvSpPr>
            <p:nvPr/>
          </p:nvSpPr>
          <p:spPr bwMode="auto">
            <a:xfrm>
              <a:off x="1945" y="2502"/>
              <a:ext cx="620" cy="421"/>
            </a:xfrm>
            <a:custGeom>
              <a:avLst/>
              <a:gdLst>
                <a:gd name="T0" fmla="*/ 775 w 348"/>
                <a:gd name="T1" fmla="*/ 3569 h 228"/>
                <a:gd name="T2" fmla="*/ 3930 w 348"/>
                <a:gd name="T3" fmla="*/ 0 h 228"/>
                <a:gd name="T4" fmla="*/ 11135 w 348"/>
                <a:gd name="T5" fmla="*/ 9035 h 228"/>
                <a:gd name="T6" fmla="*/ 6802 w 348"/>
                <a:gd name="T7" fmla="*/ 5244 h 228"/>
                <a:gd name="T8" fmla="*/ 8637 w 348"/>
                <a:gd name="T9" fmla="*/ 8091 h 228"/>
                <a:gd name="T10" fmla="*/ 4614 w 348"/>
                <a:gd name="T11" fmla="*/ 4998 h 228"/>
                <a:gd name="T12" fmla="*/ 7192 w 348"/>
                <a:gd name="T13" fmla="*/ 7624 h 228"/>
                <a:gd name="T14" fmla="*/ 0 w 348"/>
                <a:gd name="T15" fmla="*/ 4409 h 228"/>
                <a:gd name="T16" fmla="*/ 775 w 348"/>
                <a:gd name="T17" fmla="*/ 3569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27" name="Freeform 60"/>
            <p:cNvSpPr>
              <a:spLocks/>
            </p:cNvSpPr>
            <p:nvPr/>
          </p:nvSpPr>
          <p:spPr bwMode="auto">
            <a:xfrm>
              <a:off x="1313" y="2496"/>
              <a:ext cx="620" cy="427"/>
            </a:xfrm>
            <a:custGeom>
              <a:avLst/>
              <a:gdLst>
                <a:gd name="T0" fmla="*/ 10266 w 348"/>
                <a:gd name="T1" fmla="*/ 3483 h 231"/>
                <a:gd name="T2" fmla="*/ 7192 w 348"/>
                <a:gd name="T3" fmla="*/ 0 h 231"/>
                <a:gd name="T4" fmla="*/ 0 w 348"/>
                <a:gd name="T5" fmla="*/ 9209 h 231"/>
                <a:gd name="T6" fmla="*/ 4796 w 348"/>
                <a:gd name="T7" fmla="*/ 5396 h 231"/>
                <a:gd name="T8" fmla="*/ 2498 w 348"/>
                <a:gd name="T9" fmla="*/ 8268 h 231"/>
                <a:gd name="T10" fmla="*/ 6802 w 348"/>
                <a:gd name="T11" fmla="*/ 5268 h 231"/>
                <a:gd name="T12" fmla="*/ 4411 w 348"/>
                <a:gd name="T13" fmla="*/ 7900 h 231"/>
                <a:gd name="T14" fmla="*/ 11135 w 348"/>
                <a:gd name="T15" fmla="*/ 4555 h 231"/>
                <a:gd name="T16" fmla="*/ 10266 w 348"/>
                <a:gd name="T17" fmla="*/ 3483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28" name="Oval 61"/>
            <p:cNvSpPr>
              <a:spLocks noChangeArrowheads="1"/>
            </p:cNvSpPr>
            <p:nvPr/>
          </p:nvSpPr>
          <p:spPr bwMode="auto">
            <a:xfrm>
              <a:off x="1722" y="2579"/>
              <a:ext cx="391" cy="344"/>
            </a:xfrm>
            <a:prstGeom prst="ellipse">
              <a:avLst/>
            </a:prstGeom>
            <a:solidFill>
              <a:srgbClr val="00CC99"/>
            </a:solidFill>
            <a:ln w="38100">
              <a:solidFill>
                <a:schemeClr val="tx1"/>
              </a:solidFill>
              <a:round/>
              <a:headEnd/>
              <a:tailEnd/>
            </a:ln>
          </p:spPr>
          <p:txBody>
            <a:bodyPr wrap="none" anchor="ctr"/>
            <a:lstStyle/>
            <a:p>
              <a:endParaRPr lang="en-US" dirty="0">
                <a:latin typeface="Arial" pitchFamily="34" charset="0"/>
              </a:endParaRPr>
            </a:p>
          </p:txBody>
        </p:sp>
        <p:sp>
          <p:nvSpPr>
            <p:cNvPr id="42029" name="Oval 62"/>
            <p:cNvSpPr>
              <a:spLocks noChangeArrowheads="1"/>
            </p:cNvSpPr>
            <p:nvPr/>
          </p:nvSpPr>
          <p:spPr bwMode="auto">
            <a:xfrm>
              <a:off x="1945" y="2640"/>
              <a:ext cx="102" cy="96"/>
            </a:xfrm>
            <a:prstGeom prst="ellipse">
              <a:avLst/>
            </a:prstGeom>
            <a:solidFill>
              <a:schemeClr val="hlink"/>
            </a:solidFill>
            <a:ln w="19050">
              <a:solidFill>
                <a:schemeClr val="tx1"/>
              </a:solidFill>
              <a:round/>
              <a:headEnd/>
              <a:tailEnd/>
            </a:ln>
          </p:spPr>
          <p:txBody>
            <a:bodyPr wrap="none" anchor="ctr"/>
            <a:lstStyle/>
            <a:p>
              <a:endParaRPr lang="en-US" dirty="0">
                <a:latin typeface="Arial" pitchFamily="34" charset="0"/>
              </a:endParaRPr>
            </a:p>
          </p:txBody>
        </p:sp>
      </p:grpSp>
      <p:sp>
        <p:nvSpPr>
          <p:cNvPr id="42009" name="Freeform 68"/>
          <p:cNvSpPr>
            <a:spLocks/>
          </p:cNvSpPr>
          <p:nvPr/>
        </p:nvSpPr>
        <p:spPr bwMode="auto">
          <a:xfrm>
            <a:off x="1198563" y="4832350"/>
            <a:ext cx="2894012" cy="384175"/>
          </a:xfrm>
          <a:custGeom>
            <a:avLst/>
            <a:gdLst>
              <a:gd name="T0" fmla="*/ 0 w 1823"/>
              <a:gd name="T1" fmla="*/ 2147483647 h 242"/>
              <a:gd name="T2" fmla="*/ 2147483647 w 1823"/>
              <a:gd name="T3" fmla="*/ 2147483647 h 242"/>
              <a:gd name="T4" fmla="*/ 2147483647 w 1823"/>
              <a:gd name="T5" fmla="*/ 2147483647 h 242"/>
              <a:gd name="T6" fmla="*/ 0 60000 65536"/>
              <a:gd name="T7" fmla="*/ 0 60000 65536"/>
              <a:gd name="T8" fmla="*/ 0 60000 65536"/>
              <a:gd name="T9" fmla="*/ 0 w 1823"/>
              <a:gd name="T10" fmla="*/ 0 h 242"/>
              <a:gd name="T11" fmla="*/ 1823 w 1823"/>
              <a:gd name="T12" fmla="*/ 242 h 242"/>
            </a:gdLst>
            <a:ahLst/>
            <a:cxnLst>
              <a:cxn ang="T6">
                <a:pos x="T0" y="T1"/>
              </a:cxn>
              <a:cxn ang="T7">
                <a:pos x="T2" y="T3"/>
              </a:cxn>
              <a:cxn ang="T8">
                <a:pos x="T4" y="T5"/>
              </a:cxn>
            </a:cxnLst>
            <a:rect l="T9" t="T10" r="T11" b="T12"/>
            <a:pathLst>
              <a:path w="1823" h="242">
                <a:moveTo>
                  <a:pt x="0" y="204"/>
                </a:moveTo>
                <a:cubicBezTo>
                  <a:pt x="278" y="102"/>
                  <a:pt x="556" y="0"/>
                  <a:pt x="860" y="6"/>
                </a:cubicBezTo>
                <a:cubicBezTo>
                  <a:pt x="1164" y="12"/>
                  <a:pt x="1493" y="127"/>
                  <a:pt x="1823" y="242"/>
                </a:cubicBezTo>
              </a:path>
            </a:pathLst>
          </a:custGeom>
          <a:noFill/>
          <a:ln w="76200">
            <a:solidFill>
              <a:schemeClr val="bg1"/>
            </a:solidFill>
            <a:round/>
            <a:headEnd/>
            <a:tailEnd type="triangle" w="med" len="med"/>
          </a:ln>
        </p:spPr>
        <p:txBody>
          <a:bodyPr wrap="none" anchor="ctr"/>
          <a:lstStyle/>
          <a:p>
            <a:endParaRPr lang="en-US" dirty="0">
              <a:latin typeface="Arial" pitchFamily="34" charset="0"/>
            </a:endParaRPr>
          </a:p>
        </p:txBody>
      </p:sp>
      <p:sp>
        <p:nvSpPr>
          <p:cNvPr id="42010" name="Freeform 69"/>
          <p:cNvSpPr>
            <a:spLocks/>
          </p:cNvSpPr>
          <p:nvPr/>
        </p:nvSpPr>
        <p:spPr bwMode="auto">
          <a:xfrm>
            <a:off x="5905500" y="4570413"/>
            <a:ext cx="1993900" cy="631825"/>
          </a:xfrm>
          <a:custGeom>
            <a:avLst/>
            <a:gdLst>
              <a:gd name="T0" fmla="*/ 0 w 1256"/>
              <a:gd name="T1" fmla="*/ 2147483647 h 398"/>
              <a:gd name="T2" fmla="*/ 2147483647 w 1256"/>
              <a:gd name="T3" fmla="*/ 2147483647 h 398"/>
              <a:gd name="T4" fmla="*/ 2147483647 w 1256"/>
              <a:gd name="T5" fmla="*/ 2147483647 h 398"/>
              <a:gd name="T6" fmla="*/ 0 60000 65536"/>
              <a:gd name="T7" fmla="*/ 0 60000 65536"/>
              <a:gd name="T8" fmla="*/ 0 60000 65536"/>
              <a:gd name="T9" fmla="*/ 0 w 1256"/>
              <a:gd name="T10" fmla="*/ 0 h 398"/>
              <a:gd name="T11" fmla="*/ 1256 w 1256"/>
              <a:gd name="T12" fmla="*/ 398 h 398"/>
            </a:gdLst>
            <a:ahLst/>
            <a:cxnLst>
              <a:cxn ang="T6">
                <a:pos x="T0" y="T1"/>
              </a:cxn>
              <a:cxn ang="T7">
                <a:pos x="T2" y="T3"/>
              </a:cxn>
              <a:cxn ang="T8">
                <a:pos x="T4" y="T5"/>
              </a:cxn>
            </a:cxnLst>
            <a:rect l="T9" t="T10" r="T11" b="T12"/>
            <a:pathLst>
              <a:path w="1256" h="398">
                <a:moveTo>
                  <a:pt x="0" y="265"/>
                </a:moveTo>
                <a:cubicBezTo>
                  <a:pt x="85" y="228"/>
                  <a:pt x="303" y="0"/>
                  <a:pt x="512" y="22"/>
                </a:cubicBezTo>
                <a:cubicBezTo>
                  <a:pt x="721" y="44"/>
                  <a:pt x="1101" y="320"/>
                  <a:pt x="1256" y="398"/>
                </a:cubicBezTo>
              </a:path>
            </a:pathLst>
          </a:custGeom>
          <a:noFill/>
          <a:ln w="76200">
            <a:solidFill>
              <a:schemeClr val="bg1"/>
            </a:solidFill>
            <a:round/>
            <a:headEnd/>
            <a:tailEnd type="triangle" w="med" len="med"/>
          </a:ln>
        </p:spPr>
        <p:txBody>
          <a:bodyPr wrap="none" anchor="ctr"/>
          <a:lstStyle/>
          <a:p>
            <a:endParaRPr lang="en-US" dirty="0">
              <a:latin typeface="Arial" pitchFamily="34" charset="0"/>
            </a:endParaRPr>
          </a:p>
        </p:txBody>
      </p:sp>
      <p:grpSp>
        <p:nvGrpSpPr>
          <p:cNvPr id="42011" name="Group 70"/>
          <p:cNvGrpSpPr>
            <a:grpSpLocks/>
          </p:cNvGrpSpPr>
          <p:nvPr/>
        </p:nvGrpSpPr>
        <p:grpSpPr bwMode="auto">
          <a:xfrm>
            <a:off x="4811713" y="5064125"/>
            <a:ext cx="430212" cy="341313"/>
            <a:chOff x="2439" y="2860"/>
            <a:chExt cx="271" cy="215"/>
          </a:xfrm>
          <a:effectLst>
            <a:glow rad="101600">
              <a:schemeClr val="accent3">
                <a:satMod val="175000"/>
                <a:alpha val="40000"/>
              </a:schemeClr>
            </a:glow>
          </a:effectLst>
        </p:grpSpPr>
        <p:sp>
          <p:nvSpPr>
            <p:cNvPr id="42024" name="Oval 71"/>
            <p:cNvSpPr>
              <a:spLocks noChangeArrowheads="1"/>
            </p:cNvSpPr>
            <p:nvPr/>
          </p:nvSpPr>
          <p:spPr bwMode="auto">
            <a:xfrm>
              <a:off x="2439" y="2860"/>
              <a:ext cx="271" cy="215"/>
            </a:xfrm>
            <a:prstGeom prst="ellipse">
              <a:avLst/>
            </a:prstGeom>
            <a:solidFill>
              <a:srgbClr val="FF3300"/>
            </a:solidFill>
            <a:ln w="38100">
              <a:solidFill>
                <a:schemeClr val="tx1"/>
              </a:solidFill>
              <a:round/>
              <a:headEnd/>
              <a:tailEnd/>
            </a:ln>
          </p:spPr>
          <p:txBody>
            <a:bodyPr wrap="none" anchor="ctr"/>
            <a:lstStyle/>
            <a:p>
              <a:endParaRPr lang="en-US" dirty="0">
                <a:latin typeface="Arial" pitchFamily="34" charset="0"/>
              </a:endParaRPr>
            </a:p>
          </p:txBody>
        </p:sp>
        <p:sp>
          <p:nvSpPr>
            <p:cNvPr id="42025" name="Oval 72"/>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12" name="Group 73"/>
          <p:cNvGrpSpPr>
            <a:grpSpLocks/>
          </p:cNvGrpSpPr>
          <p:nvPr/>
        </p:nvGrpSpPr>
        <p:grpSpPr bwMode="auto">
          <a:xfrm>
            <a:off x="4273550" y="4632325"/>
            <a:ext cx="430213" cy="341313"/>
            <a:chOff x="2439" y="2860"/>
            <a:chExt cx="271" cy="215"/>
          </a:xfrm>
          <a:effectLst>
            <a:glow rad="101600">
              <a:schemeClr val="accent3">
                <a:satMod val="175000"/>
                <a:alpha val="40000"/>
              </a:schemeClr>
            </a:glow>
          </a:effectLst>
        </p:grpSpPr>
        <p:sp>
          <p:nvSpPr>
            <p:cNvPr id="42022" name="Oval 74"/>
            <p:cNvSpPr>
              <a:spLocks noChangeArrowheads="1"/>
            </p:cNvSpPr>
            <p:nvPr/>
          </p:nvSpPr>
          <p:spPr bwMode="auto">
            <a:xfrm>
              <a:off x="2439" y="2860"/>
              <a:ext cx="271" cy="215"/>
            </a:xfrm>
            <a:prstGeom prst="ellipse">
              <a:avLst/>
            </a:prstGeom>
            <a:solidFill>
              <a:srgbClr val="FF3300"/>
            </a:solidFill>
            <a:ln w="38100">
              <a:solidFill>
                <a:schemeClr val="tx1"/>
              </a:solidFill>
              <a:round/>
              <a:headEnd/>
              <a:tailEnd/>
            </a:ln>
          </p:spPr>
          <p:txBody>
            <a:bodyPr wrap="none" anchor="ctr"/>
            <a:lstStyle/>
            <a:p>
              <a:endParaRPr lang="en-US" dirty="0">
                <a:latin typeface="Arial" pitchFamily="34" charset="0"/>
              </a:endParaRPr>
            </a:p>
          </p:txBody>
        </p:sp>
        <p:sp>
          <p:nvSpPr>
            <p:cNvPr id="42023" name="Oval 75"/>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13" name="Group 76"/>
          <p:cNvGrpSpPr>
            <a:grpSpLocks/>
          </p:cNvGrpSpPr>
          <p:nvPr/>
        </p:nvGrpSpPr>
        <p:grpSpPr bwMode="auto">
          <a:xfrm>
            <a:off x="5456238" y="4556125"/>
            <a:ext cx="430212" cy="341313"/>
            <a:chOff x="2439" y="2860"/>
            <a:chExt cx="271" cy="215"/>
          </a:xfrm>
          <a:effectLst>
            <a:glow rad="101600">
              <a:schemeClr val="accent3">
                <a:satMod val="175000"/>
                <a:alpha val="40000"/>
              </a:schemeClr>
            </a:glow>
          </a:effectLst>
        </p:grpSpPr>
        <p:sp>
          <p:nvSpPr>
            <p:cNvPr id="42020" name="Oval 77"/>
            <p:cNvSpPr>
              <a:spLocks noChangeArrowheads="1"/>
            </p:cNvSpPr>
            <p:nvPr/>
          </p:nvSpPr>
          <p:spPr bwMode="auto">
            <a:xfrm>
              <a:off x="2439" y="2860"/>
              <a:ext cx="271" cy="215"/>
            </a:xfrm>
            <a:prstGeom prst="ellipse">
              <a:avLst/>
            </a:prstGeom>
            <a:solidFill>
              <a:srgbClr val="66FFFF"/>
            </a:solidFill>
            <a:ln w="38100">
              <a:solidFill>
                <a:schemeClr val="tx1"/>
              </a:solidFill>
              <a:round/>
              <a:headEnd/>
              <a:tailEnd/>
            </a:ln>
          </p:spPr>
          <p:txBody>
            <a:bodyPr wrap="none" anchor="ctr"/>
            <a:lstStyle/>
            <a:p>
              <a:endParaRPr lang="en-US" dirty="0">
                <a:latin typeface="Arial" pitchFamily="34" charset="0"/>
              </a:endParaRPr>
            </a:p>
          </p:txBody>
        </p:sp>
        <p:sp>
          <p:nvSpPr>
            <p:cNvPr id="42021" name="Oval 78"/>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14" name="Group 79"/>
          <p:cNvGrpSpPr>
            <a:grpSpLocks/>
          </p:cNvGrpSpPr>
          <p:nvPr/>
        </p:nvGrpSpPr>
        <p:grpSpPr bwMode="auto">
          <a:xfrm>
            <a:off x="4165600" y="4857750"/>
            <a:ext cx="430213" cy="341313"/>
            <a:chOff x="2439" y="2860"/>
            <a:chExt cx="271" cy="215"/>
          </a:xfrm>
          <a:effectLst>
            <a:glow rad="101600">
              <a:schemeClr val="accent3">
                <a:satMod val="175000"/>
                <a:alpha val="40000"/>
              </a:schemeClr>
            </a:glow>
          </a:effectLst>
        </p:grpSpPr>
        <p:sp>
          <p:nvSpPr>
            <p:cNvPr id="42018" name="Oval 80"/>
            <p:cNvSpPr>
              <a:spLocks noChangeArrowheads="1"/>
            </p:cNvSpPr>
            <p:nvPr/>
          </p:nvSpPr>
          <p:spPr bwMode="auto">
            <a:xfrm>
              <a:off x="2439" y="2860"/>
              <a:ext cx="271" cy="215"/>
            </a:xfrm>
            <a:prstGeom prst="ellipse">
              <a:avLst/>
            </a:pr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42019" name="Oval 81"/>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2015" name="Group 82"/>
          <p:cNvGrpSpPr>
            <a:grpSpLocks/>
          </p:cNvGrpSpPr>
          <p:nvPr/>
        </p:nvGrpSpPr>
        <p:grpSpPr bwMode="auto">
          <a:xfrm>
            <a:off x="5095875" y="5129213"/>
            <a:ext cx="430213" cy="341312"/>
            <a:chOff x="2439" y="2860"/>
            <a:chExt cx="271" cy="215"/>
          </a:xfrm>
          <a:effectLst>
            <a:glow rad="101600">
              <a:schemeClr val="accent3">
                <a:satMod val="175000"/>
                <a:alpha val="40000"/>
              </a:schemeClr>
            </a:glow>
          </a:effectLst>
        </p:grpSpPr>
        <p:sp>
          <p:nvSpPr>
            <p:cNvPr id="42016" name="Oval 83"/>
            <p:cNvSpPr>
              <a:spLocks noChangeArrowheads="1"/>
            </p:cNvSpPr>
            <p:nvPr/>
          </p:nvSpPr>
          <p:spPr bwMode="auto">
            <a:xfrm>
              <a:off x="2439" y="2860"/>
              <a:ext cx="271" cy="215"/>
            </a:xfrm>
            <a:prstGeom prst="ellipse">
              <a:avLst/>
            </a:pr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42017" name="Oval 84"/>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sp>
        <p:nvSpPr>
          <p:cNvPr id="2" name="TextBox 1">
            <a:extLst>
              <a:ext uri="{FF2B5EF4-FFF2-40B4-BE49-F238E27FC236}">
                <a16:creationId xmlns:a16="http://schemas.microsoft.com/office/drawing/2014/main" id="{45FA4E51-48E5-3B74-A747-D01C51823A24}"/>
              </a:ext>
            </a:extLst>
          </p:cNvPr>
          <p:cNvSpPr txBox="1"/>
          <p:nvPr/>
        </p:nvSpPr>
        <p:spPr bwMode="auto">
          <a:xfrm>
            <a:off x="1238373" y="1845338"/>
            <a:ext cx="6343403" cy="138499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Any line can be anywhere in the cache</a:t>
            </a:r>
          </a:p>
          <a:p>
            <a:pPr lvl="1" algn="l"/>
            <a:r>
              <a:rPr lang="en-US" sz="2800" b="0" i="1" dirty="0">
                <a:solidFill>
                  <a:srgbClr val="FFFF00"/>
                </a:solidFill>
              </a:rPr>
              <a:t>Advantage</a:t>
            </a:r>
            <a:r>
              <a:rPr lang="en-US" sz="2800" b="0" dirty="0">
                <a:solidFill>
                  <a:srgbClr val="FFFF00"/>
                </a:solidFill>
              </a:rPr>
              <a:t>: can replace any line</a:t>
            </a:r>
          </a:p>
          <a:p>
            <a:pPr lvl="1" algn="l"/>
            <a:r>
              <a:rPr lang="en-US" sz="2800" b="0" i="1" dirty="0">
                <a:solidFill>
                  <a:srgbClr val="FFFF00"/>
                </a:solidFill>
              </a:rPr>
              <a:t>Disadvantage</a:t>
            </a:r>
            <a:r>
              <a:rPr lang="en-US" sz="2800" b="0" dirty="0">
                <a:solidFill>
                  <a:srgbClr val="FFFF00"/>
                </a:solidFill>
              </a:rPr>
              <a:t>: hard to find lines</a:t>
            </a:r>
          </a:p>
        </p:txBody>
      </p:sp>
    </p:spTree>
    <p:extLst>
      <p:ext uri="{BB962C8B-B14F-4D97-AF65-F5344CB8AC3E}">
        <p14:creationId xmlns:p14="http://schemas.microsoft.com/office/powerpoint/2010/main" val="425022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p:cNvSpPr>
            <a:spLocks noGrp="1" noChangeArrowheads="1"/>
          </p:cNvSpPr>
          <p:nvPr>
            <p:ph type="title"/>
          </p:nvPr>
        </p:nvSpPr>
        <p:spPr/>
        <p:txBody>
          <a:bodyPr/>
          <a:lstStyle/>
          <a:p>
            <a:r>
              <a:rPr lang="en-US" dirty="0"/>
              <a:t>Direct Mapped Cache</a:t>
            </a:r>
          </a:p>
        </p:txBody>
      </p:sp>
      <p:sp>
        <p:nvSpPr>
          <p:cNvPr id="43013" name="Rectangle 3"/>
          <p:cNvSpPr>
            <a:spLocks noGrp="1" noChangeArrowheads="1"/>
          </p:cNvSpPr>
          <p:nvPr>
            <p:ph idx="1"/>
          </p:nvPr>
        </p:nvSpPr>
        <p:spPr>
          <a:xfrm>
            <a:off x="685800" y="1981200"/>
            <a:ext cx="7772400" cy="1687353"/>
          </a:xfrm>
          <a:ln w="76200">
            <a:solidFill>
              <a:srgbClr val="66CCFF"/>
            </a:solidFill>
          </a:ln>
        </p:spPr>
        <p:txBody>
          <a:bodyPr/>
          <a:lstStyle/>
          <a:p>
            <a:pPr marL="0" indent="0">
              <a:buNone/>
            </a:pPr>
            <a:r>
              <a:rPr lang="en-US" dirty="0"/>
              <a:t>Every address has exactly 1 slot</a:t>
            </a:r>
          </a:p>
          <a:p>
            <a:pPr marL="457200" lvl="1" indent="0">
              <a:buNone/>
            </a:pPr>
            <a:r>
              <a:rPr lang="en-US" i="1" dirty="0">
                <a:solidFill>
                  <a:schemeClr val="bg1"/>
                </a:solidFill>
              </a:rPr>
              <a:t>Advantage</a:t>
            </a:r>
            <a:r>
              <a:rPr lang="en-US" dirty="0"/>
              <a:t>: easy to find a line</a:t>
            </a:r>
          </a:p>
          <a:p>
            <a:pPr marL="457200" lvl="1" indent="0">
              <a:buNone/>
            </a:pPr>
            <a:r>
              <a:rPr lang="en-US" i="1" dirty="0">
                <a:solidFill>
                  <a:schemeClr val="bg1"/>
                </a:solidFill>
              </a:rPr>
              <a:t>Disadvantage</a:t>
            </a:r>
            <a:r>
              <a:rPr lang="en-US" dirty="0"/>
              <a:t>: must replace fixed line</a:t>
            </a:r>
          </a:p>
        </p:txBody>
      </p:sp>
      <p:sp>
        <p:nvSpPr>
          <p:cNvPr id="43010" name="Footer Placeholder 3"/>
          <p:cNvSpPr>
            <a:spLocks noGrp="1"/>
          </p:cNvSpPr>
          <p:nvPr>
            <p:ph type="ftr" sz="quarter" idx="10"/>
          </p:nvPr>
        </p:nvSpPr>
        <p:spPr>
          <a:noFill/>
        </p:spPr>
        <p:txBody>
          <a:bodyPr/>
          <a:lstStyle/>
          <a:p>
            <a:r>
              <a:rPr lang="en-US" dirty="0"/>
              <a:t>Art of Multiprocessor Programming</a:t>
            </a:r>
          </a:p>
        </p:txBody>
      </p:sp>
      <p:sp>
        <p:nvSpPr>
          <p:cNvPr id="43011" name="Slide Number Placeholder 4"/>
          <p:cNvSpPr>
            <a:spLocks noGrp="1"/>
          </p:cNvSpPr>
          <p:nvPr>
            <p:ph type="sldNum" sz="quarter" idx="11"/>
          </p:nvPr>
        </p:nvSpPr>
        <p:spPr>
          <a:noFill/>
        </p:spPr>
        <p:txBody>
          <a:bodyPr/>
          <a:lstStyle/>
          <a:p>
            <a:fld id="{0DCDA902-541A-40E3-8594-46A91586F754}" type="slidenum">
              <a:rPr lang="x-none" smtClean="0"/>
              <a:pPr/>
              <a:t>46</a:t>
            </a:fld>
            <a:endParaRPr lang="en-US" dirty="0"/>
          </a:p>
        </p:txBody>
      </p:sp>
      <p:sp>
        <p:nvSpPr>
          <p:cNvPr id="43014" name="Freeform 4"/>
          <p:cNvSpPr>
            <a:spLocks/>
          </p:cNvSpPr>
          <p:nvPr/>
        </p:nvSpPr>
        <p:spPr bwMode="auto">
          <a:xfrm>
            <a:off x="3373438" y="4376738"/>
            <a:ext cx="2987675" cy="1633537"/>
          </a:xfrm>
          <a:custGeom>
            <a:avLst/>
            <a:gdLst>
              <a:gd name="T0" fmla="*/ 2147483647 w 1019"/>
              <a:gd name="T1" fmla="*/ 0 h 557"/>
              <a:gd name="T2" fmla="*/ 0 w 1019"/>
              <a:gd name="T3" fmla="*/ 2147483647 h 557"/>
              <a:gd name="T4" fmla="*/ 2147483647 w 1019"/>
              <a:gd name="T5" fmla="*/ 2147483647 h 557"/>
              <a:gd name="T6" fmla="*/ 2147483647 w 1019"/>
              <a:gd name="T7" fmla="*/ 2147483647 h 557"/>
              <a:gd name="T8" fmla="*/ 2147483647 w 1019"/>
              <a:gd name="T9" fmla="*/ 0 h 557"/>
              <a:gd name="T10" fmla="*/ 0 60000 65536"/>
              <a:gd name="T11" fmla="*/ 0 60000 65536"/>
              <a:gd name="T12" fmla="*/ 0 60000 65536"/>
              <a:gd name="T13" fmla="*/ 0 60000 65536"/>
              <a:gd name="T14" fmla="*/ 0 60000 65536"/>
              <a:gd name="T15" fmla="*/ 0 w 1019"/>
              <a:gd name="T16" fmla="*/ 0 h 557"/>
              <a:gd name="T17" fmla="*/ 1019 w 1019"/>
              <a:gd name="T18" fmla="*/ 557 h 557"/>
            </a:gdLst>
            <a:ahLst/>
            <a:cxnLst>
              <a:cxn ang="T10">
                <a:pos x="T0" y="T1"/>
              </a:cxn>
              <a:cxn ang="T11">
                <a:pos x="T2" y="T3"/>
              </a:cxn>
              <a:cxn ang="T12">
                <a:pos x="T4" y="T5"/>
              </a:cxn>
              <a:cxn ang="T13">
                <a:pos x="T6" y="T7"/>
              </a:cxn>
              <a:cxn ang="T14">
                <a:pos x="T8" y="T9"/>
              </a:cxn>
            </a:cxnLst>
            <a:rect l="T15" t="T16" r="T17" b="T18"/>
            <a:pathLst>
              <a:path w="1019" h="557">
                <a:moveTo>
                  <a:pt x="283" y="0"/>
                </a:moveTo>
                <a:lnTo>
                  <a:pt x="0" y="557"/>
                </a:lnTo>
                <a:lnTo>
                  <a:pt x="1019" y="557"/>
                </a:lnTo>
                <a:lnTo>
                  <a:pt x="831" y="19"/>
                </a:lnTo>
                <a:lnTo>
                  <a:pt x="283" y="0"/>
                </a:lnTo>
                <a:close/>
              </a:path>
            </a:pathLst>
          </a:custGeom>
          <a:noFill/>
          <a:ln w="76200">
            <a:solidFill>
              <a:srgbClr val="FF0066"/>
            </a:solidFill>
            <a:round/>
            <a:headEnd/>
            <a:tailEnd/>
          </a:ln>
        </p:spPr>
        <p:txBody>
          <a:bodyPr wrap="none" anchor="ctr"/>
          <a:lstStyle/>
          <a:p>
            <a:endParaRPr lang="en-US" dirty="0">
              <a:latin typeface="Arial" pitchFamily="34" charset="0"/>
            </a:endParaRPr>
          </a:p>
        </p:txBody>
      </p:sp>
      <p:grpSp>
        <p:nvGrpSpPr>
          <p:cNvPr id="43015" name="Group 11"/>
          <p:cNvGrpSpPr>
            <a:grpSpLocks/>
          </p:cNvGrpSpPr>
          <p:nvPr/>
        </p:nvGrpSpPr>
        <p:grpSpPr bwMode="auto">
          <a:xfrm>
            <a:off x="5532438" y="5541963"/>
            <a:ext cx="430212" cy="341312"/>
            <a:chOff x="2439" y="2860"/>
            <a:chExt cx="271" cy="215"/>
          </a:xfrm>
          <a:effectLst>
            <a:glow rad="101600">
              <a:schemeClr val="accent3">
                <a:satMod val="175000"/>
                <a:alpha val="40000"/>
              </a:schemeClr>
            </a:glow>
          </a:effectLst>
        </p:grpSpPr>
        <p:sp>
          <p:nvSpPr>
            <p:cNvPr id="43047" name="Oval 12"/>
            <p:cNvSpPr>
              <a:spLocks noChangeArrowheads="1"/>
            </p:cNvSpPr>
            <p:nvPr/>
          </p:nvSpPr>
          <p:spPr bwMode="auto">
            <a:xfrm>
              <a:off x="2439" y="2860"/>
              <a:ext cx="271" cy="215"/>
            </a:xfrm>
            <a:prstGeom prst="ellipse">
              <a:avLst/>
            </a:prstGeom>
            <a:solidFill>
              <a:srgbClr val="00FF00"/>
            </a:solidFill>
            <a:ln w="38100">
              <a:solidFill>
                <a:schemeClr val="tx1"/>
              </a:solidFill>
              <a:round/>
              <a:headEnd/>
              <a:tailEnd/>
            </a:ln>
          </p:spPr>
          <p:txBody>
            <a:bodyPr wrap="none" anchor="ctr"/>
            <a:lstStyle/>
            <a:p>
              <a:endParaRPr lang="en-US" dirty="0">
                <a:latin typeface="Arial" pitchFamily="34" charset="0"/>
              </a:endParaRPr>
            </a:p>
          </p:txBody>
        </p:sp>
        <p:sp>
          <p:nvSpPr>
            <p:cNvPr id="43048" name="Oval 13"/>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3016" name="Group 41"/>
          <p:cNvGrpSpPr>
            <a:grpSpLocks/>
          </p:cNvGrpSpPr>
          <p:nvPr/>
        </p:nvGrpSpPr>
        <p:grpSpPr bwMode="auto">
          <a:xfrm>
            <a:off x="4730750" y="5543550"/>
            <a:ext cx="430213" cy="341313"/>
            <a:chOff x="2439" y="2860"/>
            <a:chExt cx="271" cy="215"/>
          </a:xfrm>
          <a:effectLst>
            <a:glow rad="101600">
              <a:schemeClr val="accent3">
                <a:satMod val="175000"/>
                <a:alpha val="40000"/>
              </a:schemeClr>
            </a:glow>
          </a:effectLst>
        </p:grpSpPr>
        <p:sp>
          <p:nvSpPr>
            <p:cNvPr id="43045" name="Oval 42"/>
            <p:cNvSpPr>
              <a:spLocks noChangeArrowheads="1"/>
            </p:cNvSpPr>
            <p:nvPr/>
          </p:nvSpPr>
          <p:spPr bwMode="auto">
            <a:xfrm>
              <a:off x="2439" y="2860"/>
              <a:ext cx="271" cy="215"/>
            </a:xfrm>
            <a:prstGeom prst="ellipse">
              <a:avLst/>
            </a:prstGeom>
            <a:solidFill>
              <a:srgbClr val="00FF00"/>
            </a:solidFill>
            <a:ln w="38100">
              <a:solidFill>
                <a:schemeClr val="tx1"/>
              </a:solidFill>
              <a:round/>
              <a:headEnd/>
              <a:tailEnd/>
            </a:ln>
          </p:spPr>
          <p:txBody>
            <a:bodyPr wrap="none" anchor="ctr"/>
            <a:lstStyle/>
            <a:p>
              <a:endParaRPr lang="en-US" dirty="0">
                <a:latin typeface="Arial" pitchFamily="34" charset="0"/>
              </a:endParaRPr>
            </a:p>
          </p:txBody>
        </p:sp>
        <p:sp>
          <p:nvSpPr>
            <p:cNvPr id="43046" name="Oval 43"/>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3017" name="Group 53"/>
          <p:cNvGrpSpPr>
            <a:grpSpLocks/>
          </p:cNvGrpSpPr>
          <p:nvPr/>
        </p:nvGrpSpPr>
        <p:grpSpPr bwMode="auto">
          <a:xfrm>
            <a:off x="3943350" y="5543550"/>
            <a:ext cx="430213" cy="341313"/>
            <a:chOff x="2439" y="2860"/>
            <a:chExt cx="271" cy="215"/>
          </a:xfrm>
          <a:effectLst>
            <a:glow rad="101600">
              <a:schemeClr val="accent3">
                <a:satMod val="175000"/>
                <a:alpha val="40000"/>
              </a:schemeClr>
            </a:glow>
          </a:effectLst>
        </p:grpSpPr>
        <p:sp>
          <p:nvSpPr>
            <p:cNvPr id="43043" name="Oval 54"/>
            <p:cNvSpPr>
              <a:spLocks noChangeArrowheads="1"/>
            </p:cNvSpPr>
            <p:nvPr/>
          </p:nvSpPr>
          <p:spPr bwMode="auto">
            <a:xfrm>
              <a:off x="2439" y="2860"/>
              <a:ext cx="271" cy="215"/>
            </a:xfrm>
            <a:prstGeom prst="ellipse">
              <a:avLst/>
            </a:prstGeom>
            <a:solidFill>
              <a:srgbClr val="009900"/>
            </a:solidFill>
            <a:ln w="38100">
              <a:solidFill>
                <a:schemeClr val="tx1"/>
              </a:solidFill>
              <a:round/>
              <a:headEnd/>
              <a:tailEnd/>
            </a:ln>
          </p:spPr>
          <p:txBody>
            <a:bodyPr wrap="none" anchor="ctr"/>
            <a:lstStyle/>
            <a:p>
              <a:endParaRPr lang="en-US" dirty="0">
                <a:latin typeface="Arial" pitchFamily="34" charset="0"/>
              </a:endParaRPr>
            </a:p>
          </p:txBody>
        </p:sp>
        <p:sp>
          <p:nvSpPr>
            <p:cNvPr id="43044" name="Oval 55"/>
            <p:cNvSpPr>
              <a:spLocks noChangeArrowheads="1"/>
            </p:cNvSpPr>
            <p:nvPr/>
          </p:nvSpPr>
          <p:spPr bwMode="auto">
            <a:xfrm>
              <a:off x="2593" y="28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3018" name="Group 56"/>
          <p:cNvGrpSpPr>
            <a:grpSpLocks/>
          </p:cNvGrpSpPr>
          <p:nvPr/>
        </p:nvGrpSpPr>
        <p:grpSpPr bwMode="auto">
          <a:xfrm>
            <a:off x="2058988" y="4192588"/>
            <a:ext cx="1377950" cy="423862"/>
            <a:chOff x="1313" y="2496"/>
            <a:chExt cx="1252" cy="427"/>
          </a:xfrm>
          <a:effectLst>
            <a:glow rad="101600">
              <a:schemeClr val="accent3">
                <a:satMod val="175000"/>
                <a:alpha val="40000"/>
              </a:schemeClr>
            </a:glow>
          </a:effectLst>
        </p:grpSpPr>
        <p:sp>
          <p:nvSpPr>
            <p:cNvPr id="43039" name="Freeform 57"/>
            <p:cNvSpPr>
              <a:spLocks/>
            </p:cNvSpPr>
            <p:nvPr/>
          </p:nvSpPr>
          <p:spPr bwMode="auto">
            <a:xfrm>
              <a:off x="1945" y="2502"/>
              <a:ext cx="620" cy="421"/>
            </a:xfrm>
            <a:custGeom>
              <a:avLst/>
              <a:gdLst>
                <a:gd name="T0" fmla="*/ 775 w 348"/>
                <a:gd name="T1" fmla="*/ 3569 h 228"/>
                <a:gd name="T2" fmla="*/ 3930 w 348"/>
                <a:gd name="T3" fmla="*/ 0 h 228"/>
                <a:gd name="T4" fmla="*/ 11135 w 348"/>
                <a:gd name="T5" fmla="*/ 9035 h 228"/>
                <a:gd name="T6" fmla="*/ 6802 w 348"/>
                <a:gd name="T7" fmla="*/ 5244 h 228"/>
                <a:gd name="T8" fmla="*/ 8637 w 348"/>
                <a:gd name="T9" fmla="*/ 8091 h 228"/>
                <a:gd name="T10" fmla="*/ 4614 w 348"/>
                <a:gd name="T11" fmla="*/ 4998 h 228"/>
                <a:gd name="T12" fmla="*/ 7192 w 348"/>
                <a:gd name="T13" fmla="*/ 7624 h 228"/>
                <a:gd name="T14" fmla="*/ 0 w 348"/>
                <a:gd name="T15" fmla="*/ 4409 h 228"/>
                <a:gd name="T16" fmla="*/ 775 w 348"/>
                <a:gd name="T17" fmla="*/ 3569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3040" name="Freeform 58"/>
            <p:cNvSpPr>
              <a:spLocks/>
            </p:cNvSpPr>
            <p:nvPr/>
          </p:nvSpPr>
          <p:spPr bwMode="auto">
            <a:xfrm>
              <a:off x="1313" y="2496"/>
              <a:ext cx="620" cy="427"/>
            </a:xfrm>
            <a:custGeom>
              <a:avLst/>
              <a:gdLst>
                <a:gd name="T0" fmla="*/ 10266 w 348"/>
                <a:gd name="T1" fmla="*/ 3483 h 231"/>
                <a:gd name="T2" fmla="*/ 7192 w 348"/>
                <a:gd name="T3" fmla="*/ 0 h 231"/>
                <a:gd name="T4" fmla="*/ 0 w 348"/>
                <a:gd name="T5" fmla="*/ 9209 h 231"/>
                <a:gd name="T6" fmla="*/ 4796 w 348"/>
                <a:gd name="T7" fmla="*/ 5396 h 231"/>
                <a:gd name="T8" fmla="*/ 2498 w 348"/>
                <a:gd name="T9" fmla="*/ 8268 h 231"/>
                <a:gd name="T10" fmla="*/ 6802 w 348"/>
                <a:gd name="T11" fmla="*/ 5268 h 231"/>
                <a:gd name="T12" fmla="*/ 4411 w 348"/>
                <a:gd name="T13" fmla="*/ 7900 h 231"/>
                <a:gd name="T14" fmla="*/ 11135 w 348"/>
                <a:gd name="T15" fmla="*/ 4555 h 231"/>
                <a:gd name="T16" fmla="*/ 10266 w 348"/>
                <a:gd name="T17" fmla="*/ 3483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3041" name="Oval 59"/>
            <p:cNvSpPr>
              <a:spLocks noChangeArrowheads="1"/>
            </p:cNvSpPr>
            <p:nvPr/>
          </p:nvSpPr>
          <p:spPr bwMode="auto">
            <a:xfrm>
              <a:off x="1722" y="2579"/>
              <a:ext cx="391" cy="344"/>
            </a:xfrm>
            <a:prstGeom prst="ellipse">
              <a:avLst/>
            </a:pr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3042" name="Oval 60"/>
            <p:cNvSpPr>
              <a:spLocks noChangeArrowheads="1"/>
            </p:cNvSpPr>
            <p:nvPr/>
          </p:nvSpPr>
          <p:spPr bwMode="auto">
            <a:xfrm>
              <a:off x="1945" y="2640"/>
              <a:ext cx="102" cy="96"/>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sp>
        <p:nvSpPr>
          <p:cNvPr id="43019" name="Freeform 61"/>
          <p:cNvSpPr>
            <a:spLocks/>
          </p:cNvSpPr>
          <p:nvPr/>
        </p:nvSpPr>
        <p:spPr bwMode="auto">
          <a:xfrm>
            <a:off x="1198563" y="4832350"/>
            <a:ext cx="2894012" cy="384175"/>
          </a:xfrm>
          <a:custGeom>
            <a:avLst/>
            <a:gdLst>
              <a:gd name="T0" fmla="*/ 0 w 1823"/>
              <a:gd name="T1" fmla="*/ 2147483647 h 242"/>
              <a:gd name="T2" fmla="*/ 2147483647 w 1823"/>
              <a:gd name="T3" fmla="*/ 2147483647 h 242"/>
              <a:gd name="T4" fmla="*/ 2147483647 w 1823"/>
              <a:gd name="T5" fmla="*/ 2147483647 h 242"/>
              <a:gd name="T6" fmla="*/ 0 60000 65536"/>
              <a:gd name="T7" fmla="*/ 0 60000 65536"/>
              <a:gd name="T8" fmla="*/ 0 60000 65536"/>
              <a:gd name="T9" fmla="*/ 0 w 1823"/>
              <a:gd name="T10" fmla="*/ 0 h 242"/>
              <a:gd name="T11" fmla="*/ 1823 w 1823"/>
              <a:gd name="T12" fmla="*/ 242 h 242"/>
            </a:gdLst>
            <a:ahLst/>
            <a:cxnLst>
              <a:cxn ang="T6">
                <a:pos x="T0" y="T1"/>
              </a:cxn>
              <a:cxn ang="T7">
                <a:pos x="T2" y="T3"/>
              </a:cxn>
              <a:cxn ang="T8">
                <a:pos x="T4" y="T5"/>
              </a:cxn>
            </a:cxnLst>
            <a:rect l="T9" t="T10" r="T11" b="T12"/>
            <a:pathLst>
              <a:path w="1823" h="242">
                <a:moveTo>
                  <a:pt x="0" y="204"/>
                </a:moveTo>
                <a:cubicBezTo>
                  <a:pt x="278" y="102"/>
                  <a:pt x="556" y="0"/>
                  <a:pt x="860" y="6"/>
                </a:cubicBezTo>
                <a:cubicBezTo>
                  <a:pt x="1164" y="12"/>
                  <a:pt x="1493" y="127"/>
                  <a:pt x="1823" y="242"/>
                </a:cubicBezTo>
              </a:path>
            </a:pathLst>
          </a:custGeom>
          <a:noFill/>
          <a:ln w="76200">
            <a:solidFill>
              <a:schemeClr val="bg1"/>
            </a:solidFill>
            <a:round/>
            <a:headEnd/>
            <a:tailEnd type="triangle" w="med" len="med"/>
          </a:ln>
        </p:spPr>
        <p:txBody>
          <a:bodyPr wrap="none" anchor="ctr"/>
          <a:lstStyle/>
          <a:p>
            <a:endParaRPr lang="en-US" dirty="0">
              <a:latin typeface="Arial" pitchFamily="34" charset="0"/>
            </a:endParaRPr>
          </a:p>
        </p:txBody>
      </p:sp>
      <p:grpSp>
        <p:nvGrpSpPr>
          <p:cNvPr id="43020" name="Group 65"/>
          <p:cNvGrpSpPr>
            <a:grpSpLocks/>
          </p:cNvGrpSpPr>
          <p:nvPr/>
        </p:nvGrpSpPr>
        <p:grpSpPr bwMode="auto">
          <a:xfrm>
            <a:off x="5484813" y="5062538"/>
            <a:ext cx="430212" cy="341312"/>
            <a:chOff x="2439" y="2860"/>
            <a:chExt cx="271" cy="215"/>
          </a:xfrm>
          <a:effectLst>
            <a:glow rad="101600">
              <a:schemeClr val="accent3">
                <a:satMod val="175000"/>
                <a:alpha val="40000"/>
              </a:schemeClr>
            </a:glow>
          </a:effectLst>
        </p:grpSpPr>
        <p:sp>
          <p:nvSpPr>
            <p:cNvPr id="43037" name="Oval 66"/>
            <p:cNvSpPr>
              <a:spLocks noChangeArrowheads="1"/>
            </p:cNvSpPr>
            <p:nvPr/>
          </p:nvSpPr>
          <p:spPr bwMode="auto">
            <a:xfrm>
              <a:off x="2439" y="2860"/>
              <a:ext cx="271" cy="215"/>
            </a:xfrm>
            <a:prstGeom prst="ellipse">
              <a:avLst/>
            </a:prstGeom>
            <a:solidFill>
              <a:srgbClr val="FF0066"/>
            </a:solidFill>
            <a:ln w="38100">
              <a:solidFill>
                <a:schemeClr val="tx1"/>
              </a:solidFill>
              <a:round/>
              <a:headEnd/>
              <a:tailEnd/>
            </a:ln>
          </p:spPr>
          <p:txBody>
            <a:bodyPr wrap="none" anchor="ctr"/>
            <a:lstStyle/>
            <a:p>
              <a:endParaRPr lang="en-US" dirty="0">
                <a:latin typeface="Arial" pitchFamily="34" charset="0"/>
              </a:endParaRPr>
            </a:p>
          </p:txBody>
        </p:sp>
        <p:sp>
          <p:nvSpPr>
            <p:cNvPr id="43038" name="Oval 67"/>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3021" name="Group 68"/>
          <p:cNvGrpSpPr>
            <a:grpSpLocks/>
          </p:cNvGrpSpPr>
          <p:nvPr/>
        </p:nvGrpSpPr>
        <p:grpSpPr bwMode="auto">
          <a:xfrm>
            <a:off x="4811713" y="5064125"/>
            <a:ext cx="430212" cy="341313"/>
            <a:chOff x="2439" y="2860"/>
            <a:chExt cx="271" cy="215"/>
          </a:xfrm>
          <a:effectLst>
            <a:glow rad="101600">
              <a:schemeClr val="accent3">
                <a:satMod val="175000"/>
                <a:alpha val="40000"/>
              </a:schemeClr>
            </a:glow>
          </a:effectLst>
        </p:grpSpPr>
        <p:sp>
          <p:nvSpPr>
            <p:cNvPr id="43035" name="Oval 69"/>
            <p:cNvSpPr>
              <a:spLocks noChangeArrowheads="1"/>
            </p:cNvSpPr>
            <p:nvPr/>
          </p:nvSpPr>
          <p:spPr bwMode="auto">
            <a:xfrm>
              <a:off x="2439" y="2860"/>
              <a:ext cx="271" cy="215"/>
            </a:xfrm>
            <a:prstGeom prst="ellipse">
              <a:avLst/>
            </a:prstGeom>
            <a:solidFill>
              <a:srgbClr val="FF3300"/>
            </a:solidFill>
            <a:ln w="38100">
              <a:solidFill>
                <a:schemeClr val="tx1"/>
              </a:solidFill>
              <a:round/>
              <a:headEnd/>
              <a:tailEnd/>
            </a:ln>
          </p:spPr>
          <p:txBody>
            <a:bodyPr wrap="none" anchor="ctr"/>
            <a:lstStyle/>
            <a:p>
              <a:endParaRPr lang="en-US" dirty="0">
                <a:latin typeface="Arial" pitchFamily="34" charset="0"/>
              </a:endParaRPr>
            </a:p>
          </p:txBody>
        </p:sp>
        <p:sp>
          <p:nvSpPr>
            <p:cNvPr id="43036" name="Oval 70"/>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3022" name="Group 71"/>
          <p:cNvGrpSpPr>
            <a:grpSpLocks/>
          </p:cNvGrpSpPr>
          <p:nvPr/>
        </p:nvGrpSpPr>
        <p:grpSpPr bwMode="auto">
          <a:xfrm>
            <a:off x="4110038" y="5064125"/>
            <a:ext cx="430212" cy="341313"/>
            <a:chOff x="2439" y="2860"/>
            <a:chExt cx="271" cy="215"/>
          </a:xfrm>
          <a:effectLst>
            <a:glow rad="101600">
              <a:schemeClr val="accent3">
                <a:satMod val="175000"/>
                <a:alpha val="40000"/>
              </a:schemeClr>
            </a:glow>
          </a:effectLst>
        </p:grpSpPr>
        <p:sp>
          <p:nvSpPr>
            <p:cNvPr id="43033" name="Oval 72"/>
            <p:cNvSpPr>
              <a:spLocks noChangeArrowheads="1"/>
            </p:cNvSpPr>
            <p:nvPr/>
          </p:nvSpPr>
          <p:spPr bwMode="auto">
            <a:xfrm>
              <a:off x="2439" y="2860"/>
              <a:ext cx="271" cy="215"/>
            </a:xfrm>
            <a:prstGeom prst="ellipse">
              <a:avLst/>
            </a:pr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3034" name="Oval 73"/>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3023" name="Group 75"/>
          <p:cNvGrpSpPr>
            <a:grpSpLocks/>
          </p:cNvGrpSpPr>
          <p:nvPr/>
        </p:nvGrpSpPr>
        <p:grpSpPr bwMode="auto">
          <a:xfrm>
            <a:off x="5456238" y="4556125"/>
            <a:ext cx="430212" cy="341313"/>
            <a:chOff x="2439" y="2860"/>
            <a:chExt cx="271" cy="215"/>
          </a:xfrm>
          <a:effectLst>
            <a:glow rad="101600">
              <a:schemeClr val="accent3">
                <a:satMod val="175000"/>
                <a:alpha val="40000"/>
              </a:schemeClr>
            </a:glow>
          </a:effectLst>
        </p:grpSpPr>
        <p:sp>
          <p:nvSpPr>
            <p:cNvPr id="43031" name="Oval 76"/>
            <p:cNvSpPr>
              <a:spLocks noChangeArrowheads="1"/>
            </p:cNvSpPr>
            <p:nvPr/>
          </p:nvSpPr>
          <p:spPr bwMode="auto">
            <a:xfrm>
              <a:off x="2439" y="2860"/>
              <a:ext cx="271" cy="215"/>
            </a:xfrm>
            <a:prstGeom prst="ellipse">
              <a:avLst/>
            </a:prstGeom>
            <a:solidFill>
              <a:srgbClr val="66FFFF"/>
            </a:solidFill>
            <a:ln w="38100">
              <a:solidFill>
                <a:schemeClr val="tx1"/>
              </a:solidFill>
              <a:round/>
              <a:headEnd/>
              <a:tailEnd/>
            </a:ln>
          </p:spPr>
          <p:txBody>
            <a:bodyPr wrap="none" anchor="ctr"/>
            <a:lstStyle/>
            <a:p>
              <a:endParaRPr lang="en-US" dirty="0">
                <a:latin typeface="Arial" pitchFamily="34" charset="0"/>
              </a:endParaRPr>
            </a:p>
          </p:txBody>
        </p:sp>
        <p:sp>
          <p:nvSpPr>
            <p:cNvPr id="43032" name="Oval 77"/>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3024" name="Group 78"/>
          <p:cNvGrpSpPr>
            <a:grpSpLocks/>
          </p:cNvGrpSpPr>
          <p:nvPr/>
        </p:nvGrpSpPr>
        <p:grpSpPr bwMode="auto">
          <a:xfrm>
            <a:off x="4868863" y="4557713"/>
            <a:ext cx="430212" cy="341312"/>
            <a:chOff x="2439" y="2860"/>
            <a:chExt cx="271" cy="215"/>
          </a:xfrm>
          <a:effectLst>
            <a:glow rad="101600">
              <a:schemeClr val="accent3">
                <a:satMod val="175000"/>
                <a:alpha val="40000"/>
              </a:schemeClr>
            </a:glow>
          </a:effectLst>
        </p:grpSpPr>
        <p:sp>
          <p:nvSpPr>
            <p:cNvPr id="43029" name="Oval 79"/>
            <p:cNvSpPr>
              <a:spLocks noChangeArrowheads="1"/>
            </p:cNvSpPr>
            <p:nvPr/>
          </p:nvSpPr>
          <p:spPr bwMode="auto">
            <a:xfrm>
              <a:off x="2439" y="2860"/>
              <a:ext cx="271" cy="215"/>
            </a:xfrm>
            <a:prstGeom prst="ellipse">
              <a:avLst/>
            </a:pr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43030" name="Oval 80"/>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3025" name="Group 81"/>
          <p:cNvGrpSpPr>
            <a:grpSpLocks/>
          </p:cNvGrpSpPr>
          <p:nvPr/>
        </p:nvGrpSpPr>
        <p:grpSpPr bwMode="auto">
          <a:xfrm>
            <a:off x="4224338" y="4557713"/>
            <a:ext cx="430212" cy="341312"/>
            <a:chOff x="2439" y="2860"/>
            <a:chExt cx="271" cy="215"/>
          </a:xfrm>
          <a:effectLst>
            <a:glow rad="101600">
              <a:schemeClr val="accent3">
                <a:satMod val="175000"/>
                <a:alpha val="40000"/>
              </a:schemeClr>
            </a:glow>
          </a:effectLst>
        </p:grpSpPr>
        <p:sp>
          <p:nvSpPr>
            <p:cNvPr id="43027" name="Oval 82"/>
            <p:cNvSpPr>
              <a:spLocks noChangeArrowheads="1"/>
            </p:cNvSpPr>
            <p:nvPr/>
          </p:nvSpPr>
          <p:spPr bwMode="auto">
            <a:xfrm>
              <a:off x="2439" y="2860"/>
              <a:ext cx="271" cy="215"/>
            </a:xfrm>
            <a:prstGeom prst="ellipse">
              <a:avLst/>
            </a:pr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43028" name="Oval 83"/>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sp>
        <p:nvSpPr>
          <p:cNvPr id="43026" name="Freeform 62"/>
          <p:cNvSpPr>
            <a:spLocks/>
          </p:cNvSpPr>
          <p:nvPr/>
        </p:nvSpPr>
        <p:spPr bwMode="auto">
          <a:xfrm>
            <a:off x="4497388" y="4179888"/>
            <a:ext cx="3402012" cy="1022350"/>
          </a:xfrm>
          <a:custGeom>
            <a:avLst/>
            <a:gdLst>
              <a:gd name="T0" fmla="*/ 0 w 2143"/>
              <a:gd name="T1" fmla="*/ 2147483647 h 644"/>
              <a:gd name="T2" fmla="*/ 2147483647 w 2143"/>
              <a:gd name="T3" fmla="*/ 2147483647 h 644"/>
              <a:gd name="T4" fmla="*/ 2147483647 w 2143"/>
              <a:gd name="T5" fmla="*/ 2147483647 h 644"/>
              <a:gd name="T6" fmla="*/ 0 60000 65536"/>
              <a:gd name="T7" fmla="*/ 0 60000 65536"/>
              <a:gd name="T8" fmla="*/ 0 60000 65536"/>
              <a:gd name="T9" fmla="*/ 0 w 2143"/>
              <a:gd name="T10" fmla="*/ 0 h 644"/>
              <a:gd name="T11" fmla="*/ 2143 w 2143"/>
              <a:gd name="T12" fmla="*/ 644 h 644"/>
            </a:gdLst>
            <a:ahLst/>
            <a:cxnLst>
              <a:cxn ang="T6">
                <a:pos x="T0" y="T1"/>
              </a:cxn>
              <a:cxn ang="T7">
                <a:pos x="T2" y="T3"/>
              </a:cxn>
              <a:cxn ang="T8">
                <a:pos x="T4" y="T5"/>
              </a:cxn>
            </a:cxnLst>
            <a:rect l="T9" t="T10" r="T11" b="T12"/>
            <a:pathLst>
              <a:path w="2143" h="644">
                <a:moveTo>
                  <a:pt x="0" y="521"/>
                </a:moveTo>
                <a:cubicBezTo>
                  <a:pt x="178" y="438"/>
                  <a:pt x="710" y="0"/>
                  <a:pt x="1067" y="20"/>
                </a:cubicBezTo>
                <a:cubicBezTo>
                  <a:pt x="1424" y="40"/>
                  <a:pt x="1919" y="514"/>
                  <a:pt x="2143" y="644"/>
                </a:cubicBezTo>
              </a:path>
            </a:pathLst>
          </a:custGeom>
          <a:noFill/>
          <a:ln w="76200">
            <a:solidFill>
              <a:schemeClr val="bg1"/>
            </a:solidFill>
            <a:round/>
            <a:headEnd/>
            <a:tailEnd type="triangle" w="med" len="med"/>
          </a:ln>
        </p:spPr>
        <p:txBody>
          <a:bodyPr wrap="none" anchor="ctr"/>
          <a:lstStyle/>
          <a:p>
            <a:endParaRPr lang="en-US" dirty="0">
              <a:latin typeface="Arial" pitchFamily="34" charset="0"/>
            </a:endParaRPr>
          </a:p>
        </p:txBody>
      </p:sp>
    </p:spTree>
    <p:extLst>
      <p:ext uri="{BB962C8B-B14F-4D97-AF65-F5344CB8AC3E}">
        <p14:creationId xmlns:p14="http://schemas.microsoft.com/office/powerpoint/2010/main" val="2169907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p:txBody>
          <a:bodyPr/>
          <a:lstStyle/>
          <a:p>
            <a:r>
              <a:rPr lang="en-US" i="1" dirty="0"/>
              <a:t>k</a:t>
            </a:r>
            <a:r>
              <a:rPr lang="en-US" dirty="0"/>
              <a:t>-way Set Associative Cache</a:t>
            </a:r>
          </a:p>
        </p:txBody>
      </p:sp>
      <p:sp>
        <p:nvSpPr>
          <p:cNvPr id="44037" name="Rectangle 3"/>
          <p:cNvSpPr>
            <a:spLocks noGrp="1" noChangeArrowheads="1"/>
          </p:cNvSpPr>
          <p:nvPr>
            <p:ph idx="1"/>
          </p:nvPr>
        </p:nvSpPr>
        <p:spPr>
          <a:xfrm>
            <a:off x="685800" y="1981200"/>
            <a:ext cx="7772400" cy="1757363"/>
          </a:xfrm>
          <a:ln w="76200">
            <a:solidFill>
              <a:srgbClr val="00B0F0"/>
            </a:solidFill>
          </a:ln>
        </p:spPr>
        <p:txBody>
          <a:bodyPr/>
          <a:lstStyle/>
          <a:p>
            <a:pPr marL="0" indent="0">
              <a:buNone/>
            </a:pPr>
            <a:r>
              <a:rPr lang="en-US" dirty="0"/>
              <a:t>Each slot holds </a:t>
            </a:r>
            <a:r>
              <a:rPr lang="en-US" i="1" dirty="0"/>
              <a:t>k</a:t>
            </a:r>
            <a:r>
              <a:rPr lang="en-US" dirty="0"/>
              <a:t> lines</a:t>
            </a:r>
          </a:p>
          <a:p>
            <a:pPr marL="457200" lvl="1" indent="0">
              <a:buNone/>
            </a:pPr>
            <a:r>
              <a:rPr lang="en-US" i="1" dirty="0">
                <a:solidFill>
                  <a:schemeClr val="bg1"/>
                </a:solidFill>
              </a:rPr>
              <a:t>Advantage</a:t>
            </a:r>
            <a:r>
              <a:rPr lang="en-US" dirty="0"/>
              <a:t>: pretty easy to find a line</a:t>
            </a:r>
          </a:p>
          <a:p>
            <a:pPr marL="457200" lvl="1" indent="0">
              <a:buNone/>
            </a:pPr>
            <a:r>
              <a:rPr lang="en-US" i="1" dirty="0">
                <a:solidFill>
                  <a:schemeClr val="bg1"/>
                </a:solidFill>
              </a:rPr>
              <a:t>Advantage</a:t>
            </a:r>
            <a:r>
              <a:rPr lang="en-US" dirty="0"/>
              <a:t>: some choice in replacing line</a:t>
            </a:r>
          </a:p>
        </p:txBody>
      </p:sp>
      <p:sp>
        <p:nvSpPr>
          <p:cNvPr id="44034" name="Footer Placeholder 3"/>
          <p:cNvSpPr>
            <a:spLocks noGrp="1"/>
          </p:cNvSpPr>
          <p:nvPr>
            <p:ph type="ftr" sz="quarter" idx="10"/>
          </p:nvPr>
        </p:nvSpPr>
        <p:spPr>
          <a:noFill/>
        </p:spPr>
        <p:txBody>
          <a:bodyPr/>
          <a:lstStyle/>
          <a:p>
            <a:r>
              <a:rPr lang="en-US" dirty="0"/>
              <a:t>Art of Multiprocessor Programming</a:t>
            </a:r>
          </a:p>
        </p:txBody>
      </p:sp>
      <p:sp>
        <p:nvSpPr>
          <p:cNvPr id="44035" name="Slide Number Placeholder 4"/>
          <p:cNvSpPr>
            <a:spLocks noGrp="1"/>
          </p:cNvSpPr>
          <p:nvPr>
            <p:ph type="sldNum" sz="quarter" idx="11"/>
          </p:nvPr>
        </p:nvSpPr>
        <p:spPr>
          <a:noFill/>
        </p:spPr>
        <p:txBody>
          <a:bodyPr/>
          <a:lstStyle/>
          <a:p>
            <a:fld id="{030A1544-7B11-41BF-AB7A-F202443BF777}" type="slidenum">
              <a:rPr lang="x-none" smtClean="0"/>
              <a:pPr/>
              <a:t>47</a:t>
            </a:fld>
            <a:endParaRPr lang="en-US" dirty="0"/>
          </a:p>
        </p:txBody>
      </p:sp>
      <p:sp>
        <p:nvSpPr>
          <p:cNvPr id="44038" name="Freeform 4"/>
          <p:cNvSpPr>
            <a:spLocks/>
          </p:cNvSpPr>
          <p:nvPr/>
        </p:nvSpPr>
        <p:spPr bwMode="auto">
          <a:xfrm>
            <a:off x="3373438" y="4376738"/>
            <a:ext cx="2987675" cy="1633537"/>
          </a:xfrm>
          <a:custGeom>
            <a:avLst/>
            <a:gdLst>
              <a:gd name="T0" fmla="*/ 2147483647 w 1019"/>
              <a:gd name="T1" fmla="*/ 0 h 557"/>
              <a:gd name="T2" fmla="*/ 0 w 1019"/>
              <a:gd name="T3" fmla="*/ 2147483647 h 557"/>
              <a:gd name="T4" fmla="*/ 2147483647 w 1019"/>
              <a:gd name="T5" fmla="*/ 2147483647 h 557"/>
              <a:gd name="T6" fmla="*/ 2147483647 w 1019"/>
              <a:gd name="T7" fmla="*/ 2147483647 h 557"/>
              <a:gd name="T8" fmla="*/ 2147483647 w 1019"/>
              <a:gd name="T9" fmla="*/ 0 h 557"/>
              <a:gd name="T10" fmla="*/ 0 60000 65536"/>
              <a:gd name="T11" fmla="*/ 0 60000 65536"/>
              <a:gd name="T12" fmla="*/ 0 60000 65536"/>
              <a:gd name="T13" fmla="*/ 0 60000 65536"/>
              <a:gd name="T14" fmla="*/ 0 60000 65536"/>
              <a:gd name="T15" fmla="*/ 0 w 1019"/>
              <a:gd name="T16" fmla="*/ 0 h 557"/>
              <a:gd name="T17" fmla="*/ 1019 w 1019"/>
              <a:gd name="T18" fmla="*/ 557 h 557"/>
            </a:gdLst>
            <a:ahLst/>
            <a:cxnLst>
              <a:cxn ang="T10">
                <a:pos x="T0" y="T1"/>
              </a:cxn>
              <a:cxn ang="T11">
                <a:pos x="T2" y="T3"/>
              </a:cxn>
              <a:cxn ang="T12">
                <a:pos x="T4" y="T5"/>
              </a:cxn>
              <a:cxn ang="T13">
                <a:pos x="T6" y="T7"/>
              </a:cxn>
              <a:cxn ang="T14">
                <a:pos x="T8" y="T9"/>
              </a:cxn>
            </a:cxnLst>
            <a:rect l="T15" t="T16" r="T17" b="T18"/>
            <a:pathLst>
              <a:path w="1019" h="557">
                <a:moveTo>
                  <a:pt x="283" y="0"/>
                </a:moveTo>
                <a:lnTo>
                  <a:pt x="0" y="557"/>
                </a:lnTo>
                <a:lnTo>
                  <a:pt x="1019" y="557"/>
                </a:lnTo>
                <a:lnTo>
                  <a:pt x="831" y="19"/>
                </a:lnTo>
                <a:lnTo>
                  <a:pt x="283" y="0"/>
                </a:lnTo>
                <a:close/>
              </a:path>
            </a:pathLst>
          </a:custGeom>
          <a:noFill/>
          <a:ln w="76200">
            <a:solidFill>
              <a:srgbClr val="FF0066"/>
            </a:solidFill>
            <a:round/>
            <a:headEnd/>
            <a:tailEnd/>
          </a:ln>
        </p:spPr>
        <p:txBody>
          <a:bodyPr wrap="none" anchor="ctr"/>
          <a:lstStyle/>
          <a:p>
            <a:endParaRPr lang="en-US" dirty="0">
              <a:latin typeface="Arial" pitchFamily="34" charset="0"/>
            </a:endParaRPr>
          </a:p>
        </p:txBody>
      </p:sp>
      <p:grpSp>
        <p:nvGrpSpPr>
          <p:cNvPr id="44039" name="Group 14"/>
          <p:cNvGrpSpPr>
            <a:grpSpLocks/>
          </p:cNvGrpSpPr>
          <p:nvPr/>
        </p:nvGrpSpPr>
        <p:grpSpPr bwMode="auto">
          <a:xfrm>
            <a:off x="2058988" y="4192588"/>
            <a:ext cx="1377950" cy="423862"/>
            <a:chOff x="1313" y="2496"/>
            <a:chExt cx="1252" cy="427"/>
          </a:xfrm>
          <a:effectLst>
            <a:glow rad="101600">
              <a:schemeClr val="accent3">
                <a:satMod val="175000"/>
                <a:alpha val="40000"/>
              </a:schemeClr>
            </a:glow>
          </a:effectLst>
        </p:grpSpPr>
        <p:sp>
          <p:nvSpPr>
            <p:cNvPr id="44090" name="Freeform 15"/>
            <p:cNvSpPr>
              <a:spLocks/>
            </p:cNvSpPr>
            <p:nvPr/>
          </p:nvSpPr>
          <p:spPr bwMode="auto">
            <a:xfrm>
              <a:off x="1945" y="2502"/>
              <a:ext cx="620" cy="421"/>
            </a:xfrm>
            <a:custGeom>
              <a:avLst/>
              <a:gdLst>
                <a:gd name="T0" fmla="*/ 775 w 348"/>
                <a:gd name="T1" fmla="*/ 3569 h 228"/>
                <a:gd name="T2" fmla="*/ 3930 w 348"/>
                <a:gd name="T3" fmla="*/ 0 h 228"/>
                <a:gd name="T4" fmla="*/ 11135 w 348"/>
                <a:gd name="T5" fmla="*/ 9035 h 228"/>
                <a:gd name="T6" fmla="*/ 6802 w 348"/>
                <a:gd name="T7" fmla="*/ 5244 h 228"/>
                <a:gd name="T8" fmla="*/ 8637 w 348"/>
                <a:gd name="T9" fmla="*/ 8091 h 228"/>
                <a:gd name="T10" fmla="*/ 4614 w 348"/>
                <a:gd name="T11" fmla="*/ 4998 h 228"/>
                <a:gd name="T12" fmla="*/ 7192 w 348"/>
                <a:gd name="T13" fmla="*/ 7624 h 228"/>
                <a:gd name="T14" fmla="*/ 0 w 348"/>
                <a:gd name="T15" fmla="*/ 4409 h 228"/>
                <a:gd name="T16" fmla="*/ 775 w 348"/>
                <a:gd name="T17" fmla="*/ 3569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28"/>
                <a:gd name="T29" fmla="*/ 348 w 348"/>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28">
                  <a:moveTo>
                    <a:pt x="24" y="90"/>
                  </a:moveTo>
                  <a:lnTo>
                    <a:pt x="123" y="0"/>
                  </a:lnTo>
                  <a:lnTo>
                    <a:pt x="348" y="228"/>
                  </a:lnTo>
                  <a:lnTo>
                    <a:pt x="213" y="132"/>
                  </a:lnTo>
                  <a:lnTo>
                    <a:pt x="270" y="204"/>
                  </a:lnTo>
                  <a:lnTo>
                    <a:pt x="144" y="126"/>
                  </a:lnTo>
                  <a:lnTo>
                    <a:pt x="225" y="192"/>
                  </a:lnTo>
                  <a:lnTo>
                    <a:pt x="0" y="111"/>
                  </a:lnTo>
                  <a:lnTo>
                    <a:pt x="24" y="90"/>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4091" name="Freeform 16"/>
            <p:cNvSpPr>
              <a:spLocks/>
            </p:cNvSpPr>
            <p:nvPr/>
          </p:nvSpPr>
          <p:spPr bwMode="auto">
            <a:xfrm>
              <a:off x="1313" y="2496"/>
              <a:ext cx="620" cy="427"/>
            </a:xfrm>
            <a:custGeom>
              <a:avLst/>
              <a:gdLst>
                <a:gd name="T0" fmla="*/ 10266 w 348"/>
                <a:gd name="T1" fmla="*/ 3483 h 231"/>
                <a:gd name="T2" fmla="*/ 7192 w 348"/>
                <a:gd name="T3" fmla="*/ 0 h 231"/>
                <a:gd name="T4" fmla="*/ 0 w 348"/>
                <a:gd name="T5" fmla="*/ 9209 h 231"/>
                <a:gd name="T6" fmla="*/ 4796 w 348"/>
                <a:gd name="T7" fmla="*/ 5396 h 231"/>
                <a:gd name="T8" fmla="*/ 2498 w 348"/>
                <a:gd name="T9" fmla="*/ 8268 h 231"/>
                <a:gd name="T10" fmla="*/ 6802 w 348"/>
                <a:gd name="T11" fmla="*/ 5268 h 231"/>
                <a:gd name="T12" fmla="*/ 4411 w 348"/>
                <a:gd name="T13" fmla="*/ 7900 h 231"/>
                <a:gd name="T14" fmla="*/ 11135 w 348"/>
                <a:gd name="T15" fmla="*/ 4555 h 231"/>
                <a:gd name="T16" fmla="*/ 10266 w 348"/>
                <a:gd name="T17" fmla="*/ 3483 h 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8"/>
                <a:gd name="T28" fmla="*/ 0 h 231"/>
                <a:gd name="T29" fmla="*/ 348 w 348"/>
                <a:gd name="T30" fmla="*/ 231 h 2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8" h="231">
                  <a:moveTo>
                    <a:pt x="321" y="87"/>
                  </a:moveTo>
                  <a:lnTo>
                    <a:pt x="225" y="0"/>
                  </a:lnTo>
                  <a:lnTo>
                    <a:pt x="0" y="231"/>
                  </a:lnTo>
                  <a:lnTo>
                    <a:pt x="150" y="135"/>
                  </a:lnTo>
                  <a:lnTo>
                    <a:pt x="78" y="207"/>
                  </a:lnTo>
                  <a:lnTo>
                    <a:pt x="213" y="132"/>
                  </a:lnTo>
                  <a:lnTo>
                    <a:pt x="138" y="198"/>
                  </a:lnTo>
                  <a:lnTo>
                    <a:pt x="348" y="114"/>
                  </a:lnTo>
                  <a:lnTo>
                    <a:pt x="321" y="87"/>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4092" name="Oval 17"/>
            <p:cNvSpPr>
              <a:spLocks noChangeArrowheads="1"/>
            </p:cNvSpPr>
            <p:nvPr/>
          </p:nvSpPr>
          <p:spPr bwMode="auto">
            <a:xfrm>
              <a:off x="1722" y="2579"/>
              <a:ext cx="391" cy="344"/>
            </a:xfrm>
            <a:prstGeom prst="ellipse">
              <a:avLst/>
            </a:pr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4093" name="Oval 18"/>
            <p:cNvSpPr>
              <a:spLocks noChangeArrowheads="1"/>
            </p:cNvSpPr>
            <p:nvPr/>
          </p:nvSpPr>
          <p:spPr bwMode="auto">
            <a:xfrm>
              <a:off x="1945" y="2640"/>
              <a:ext cx="102" cy="96"/>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sp>
        <p:nvSpPr>
          <p:cNvPr id="44040" name="Freeform 19"/>
          <p:cNvSpPr>
            <a:spLocks/>
          </p:cNvSpPr>
          <p:nvPr/>
        </p:nvSpPr>
        <p:spPr bwMode="auto">
          <a:xfrm>
            <a:off x="1198563" y="4832350"/>
            <a:ext cx="2894012" cy="384175"/>
          </a:xfrm>
          <a:custGeom>
            <a:avLst/>
            <a:gdLst>
              <a:gd name="T0" fmla="*/ 0 w 1823"/>
              <a:gd name="T1" fmla="*/ 2147483647 h 242"/>
              <a:gd name="T2" fmla="*/ 2147483647 w 1823"/>
              <a:gd name="T3" fmla="*/ 2147483647 h 242"/>
              <a:gd name="T4" fmla="*/ 2147483647 w 1823"/>
              <a:gd name="T5" fmla="*/ 2147483647 h 242"/>
              <a:gd name="T6" fmla="*/ 0 60000 65536"/>
              <a:gd name="T7" fmla="*/ 0 60000 65536"/>
              <a:gd name="T8" fmla="*/ 0 60000 65536"/>
              <a:gd name="T9" fmla="*/ 0 w 1823"/>
              <a:gd name="T10" fmla="*/ 0 h 242"/>
              <a:gd name="T11" fmla="*/ 1823 w 1823"/>
              <a:gd name="T12" fmla="*/ 242 h 242"/>
            </a:gdLst>
            <a:ahLst/>
            <a:cxnLst>
              <a:cxn ang="T6">
                <a:pos x="T0" y="T1"/>
              </a:cxn>
              <a:cxn ang="T7">
                <a:pos x="T2" y="T3"/>
              </a:cxn>
              <a:cxn ang="T8">
                <a:pos x="T4" y="T5"/>
              </a:cxn>
            </a:cxnLst>
            <a:rect l="T9" t="T10" r="T11" b="T12"/>
            <a:pathLst>
              <a:path w="1823" h="242">
                <a:moveTo>
                  <a:pt x="0" y="204"/>
                </a:moveTo>
                <a:cubicBezTo>
                  <a:pt x="278" y="102"/>
                  <a:pt x="556" y="0"/>
                  <a:pt x="860" y="6"/>
                </a:cubicBezTo>
                <a:cubicBezTo>
                  <a:pt x="1164" y="12"/>
                  <a:pt x="1493" y="127"/>
                  <a:pt x="1823" y="242"/>
                </a:cubicBezTo>
              </a:path>
            </a:pathLst>
          </a:custGeom>
          <a:noFill/>
          <a:ln w="76200">
            <a:solidFill>
              <a:schemeClr val="bg1"/>
            </a:solidFill>
            <a:round/>
            <a:headEnd/>
            <a:tailEnd type="triangle" w="med" len="med"/>
          </a:ln>
        </p:spPr>
        <p:txBody>
          <a:bodyPr wrap="none" anchor="ctr"/>
          <a:lstStyle/>
          <a:p>
            <a:endParaRPr lang="en-US" dirty="0">
              <a:latin typeface="Arial" pitchFamily="34" charset="0"/>
            </a:endParaRPr>
          </a:p>
        </p:txBody>
      </p:sp>
      <p:grpSp>
        <p:nvGrpSpPr>
          <p:cNvPr id="44041" name="Group 23"/>
          <p:cNvGrpSpPr>
            <a:grpSpLocks/>
          </p:cNvGrpSpPr>
          <p:nvPr/>
        </p:nvGrpSpPr>
        <p:grpSpPr bwMode="auto">
          <a:xfrm>
            <a:off x="5216525" y="5319713"/>
            <a:ext cx="430213" cy="341312"/>
            <a:chOff x="2439" y="2860"/>
            <a:chExt cx="271" cy="215"/>
          </a:xfrm>
          <a:effectLst>
            <a:glow rad="101600">
              <a:schemeClr val="accent3">
                <a:satMod val="175000"/>
                <a:alpha val="40000"/>
              </a:schemeClr>
            </a:glow>
          </a:effectLst>
        </p:grpSpPr>
        <p:sp>
          <p:nvSpPr>
            <p:cNvPr id="44088" name="Oval 24"/>
            <p:cNvSpPr>
              <a:spLocks noChangeArrowheads="1"/>
            </p:cNvSpPr>
            <p:nvPr/>
          </p:nvSpPr>
          <p:spPr bwMode="auto">
            <a:xfrm>
              <a:off x="2439" y="2860"/>
              <a:ext cx="271" cy="215"/>
            </a:xfrm>
            <a:prstGeom prst="ellipse">
              <a:avLst/>
            </a:prstGeom>
            <a:solidFill>
              <a:srgbClr val="FF3300"/>
            </a:solidFill>
            <a:ln w="38100">
              <a:solidFill>
                <a:schemeClr val="tx1"/>
              </a:solidFill>
              <a:round/>
              <a:headEnd/>
              <a:tailEnd/>
            </a:ln>
          </p:spPr>
          <p:txBody>
            <a:bodyPr wrap="none" anchor="ctr"/>
            <a:lstStyle/>
            <a:p>
              <a:endParaRPr lang="en-US" dirty="0">
                <a:latin typeface="Arial" pitchFamily="34" charset="0"/>
              </a:endParaRPr>
            </a:p>
          </p:txBody>
        </p:sp>
        <p:sp>
          <p:nvSpPr>
            <p:cNvPr id="44089" name="Oval 25"/>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42" name="Group 26"/>
          <p:cNvGrpSpPr>
            <a:grpSpLocks/>
          </p:cNvGrpSpPr>
          <p:nvPr/>
        </p:nvGrpSpPr>
        <p:grpSpPr bwMode="auto">
          <a:xfrm>
            <a:off x="4054475" y="5289550"/>
            <a:ext cx="430213" cy="341313"/>
            <a:chOff x="2439" y="2860"/>
            <a:chExt cx="271" cy="215"/>
          </a:xfrm>
          <a:effectLst>
            <a:glow rad="101600">
              <a:schemeClr val="accent3">
                <a:satMod val="175000"/>
                <a:alpha val="40000"/>
              </a:schemeClr>
            </a:glow>
          </a:effectLst>
        </p:grpSpPr>
        <p:sp>
          <p:nvSpPr>
            <p:cNvPr id="44086" name="Oval 27"/>
            <p:cNvSpPr>
              <a:spLocks noChangeArrowheads="1"/>
            </p:cNvSpPr>
            <p:nvPr/>
          </p:nvSpPr>
          <p:spPr bwMode="auto">
            <a:xfrm>
              <a:off x="2439" y="2860"/>
              <a:ext cx="271" cy="215"/>
            </a:xfrm>
            <a:prstGeom prst="ellipse">
              <a:avLst/>
            </a:pr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4087" name="Oval 28"/>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43" name="Group 32"/>
          <p:cNvGrpSpPr>
            <a:grpSpLocks/>
          </p:cNvGrpSpPr>
          <p:nvPr/>
        </p:nvGrpSpPr>
        <p:grpSpPr bwMode="auto">
          <a:xfrm>
            <a:off x="5199063" y="4589463"/>
            <a:ext cx="430212" cy="341312"/>
            <a:chOff x="2439" y="2860"/>
            <a:chExt cx="271" cy="215"/>
          </a:xfrm>
          <a:effectLst>
            <a:glow rad="101600">
              <a:schemeClr val="accent3">
                <a:satMod val="175000"/>
                <a:alpha val="40000"/>
              </a:schemeClr>
            </a:glow>
          </a:effectLst>
        </p:grpSpPr>
        <p:sp>
          <p:nvSpPr>
            <p:cNvPr id="44084" name="Oval 33"/>
            <p:cNvSpPr>
              <a:spLocks noChangeArrowheads="1"/>
            </p:cNvSpPr>
            <p:nvPr/>
          </p:nvSpPr>
          <p:spPr bwMode="auto">
            <a:xfrm>
              <a:off x="2439" y="2860"/>
              <a:ext cx="271" cy="215"/>
            </a:xfrm>
            <a:prstGeom prst="ellipse">
              <a:avLst/>
            </a:pr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44085" name="Oval 34"/>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44" name="Group 35"/>
          <p:cNvGrpSpPr>
            <a:grpSpLocks/>
          </p:cNvGrpSpPr>
          <p:nvPr/>
        </p:nvGrpSpPr>
        <p:grpSpPr bwMode="auto">
          <a:xfrm>
            <a:off x="4224338" y="4557713"/>
            <a:ext cx="430212" cy="341312"/>
            <a:chOff x="2439" y="2860"/>
            <a:chExt cx="271" cy="215"/>
          </a:xfrm>
          <a:effectLst>
            <a:glow rad="101600">
              <a:schemeClr val="accent3">
                <a:satMod val="175000"/>
                <a:alpha val="40000"/>
              </a:schemeClr>
            </a:glow>
          </a:effectLst>
        </p:grpSpPr>
        <p:sp>
          <p:nvSpPr>
            <p:cNvPr id="44082" name="Oval 36"/>
            <p:cNvSpPr>
              <a:spLocks noChangeArrowheads="1"/>
            </p:cNvSpPr>
            <p:nvPr/>
          </p:nvSpPr>
          <p:spPr bwMode="auto">
            <a:xfrm>
              <a:off x="2439" y="2860"/>
              <a:ext cx="271" cy="215"/>
            </a:xfrm>
            <a:prstGeom prst="ellipse">
              <a:avLst/>
            </a:pr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44083" name="Oval 37"/>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45" name="Group 39"/>
          <p:cNvGrpSpPr>
            <a:grpSpLocks/>
          </p:cNvGrpSpPr>
          <p:nvPr/>
        </p:nvGrpSpPr>
        <p:grpSpPr bwMode="auto">
          <a:xfrm>
            <a:off x="5222875" y="4398963"/>
            <a:ext cx="430213" cy="341312"/>
            <a:chOff x="2439" y="2860"/>
            <a:chExt cx="271" cy="215"/>
          </a:xfrm>
          <a:effectLst>
            <a:glow rad="101600">
              <a:schemeClr val="accent3">
                <a:satMod val="175000"/>
                <a:alpha val="40000"/>
              </a:schemeClr>
            </a:glow>
          </a:effectLst>
        </p:grpSpPr>
        <p:sp>
          <p:nvSpPr>
            <p:cNvPr id="44080" name="Oval 40"/>
            <p:cNvSpPr>
              <a:spLocks noChangeArrowheads="1"/>
            </p:cNvSpPr>
            <p:nvPr/>
          </p:nvSpPr>
          <p:spPr bwMode="auto">
            <a:xfrm>
              <a:off x="2439" y="2860"/>
              <a:ext cx="271" cy="215"/>
            </a:xfrm>
            <a:prstGeom prst="ellipse">
              <a:avLst/>
            </a:pr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44081" name="Oval 41"/>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46" name="Group 42"/>
          <p:cNvGrpSpPr>
            <a:grpSpLocks/>
          </p:cNvGrpSpPr>
          <p:nvPr/>
        </p:nvGrpSpPr>
        <p:grpSpPr bwMode="auto">
          <a:xfrm>
            <a:off x="5246688" y="4208463"/>
            <a:ext cx="430212" cy="341312"/>
            <a:chOff x="2439" y="2860"/>
            <a:chExt cx="271" cy="215"/>
          </a:xfrm>
          <a:effectLst>
            <a:glow rad="101600">
              <a:schemeClr val="accent3">
                <a:satMod val="175000"/>
                <a:alpha val="40000"/>
              </a:schemeClr>
            </a:glow>
          </a:effectLst>
        </p:grpSpPr>
        <p:sp>
          <p:nvSpPr>
            <p:cNvPr id="44078" name="Oval 43"/>
            <p:cNvSpPr>
              <a:spLocks noChangeArrowheads="1"/>
            </p:cNvSpPr>
            <p:nvPr/>
          </p:nvSpPr>
          <p:spPr bwMode="auto">
            <a:xfrm>
              <a:off x="2439" y="2860"/>
              <a:ext cx="271" cy="215"/>
            </a:xfrm>
            <a:prstGeom prst="ellipse">
              <a:avLst/>
            </a:pr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44079" name="Oval 44"/>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47" name="Group 45"/>
          <p:cNvGrpSpPr>
            <a:grpSpLocks/>
          </p:cNvGrpSpPr>
          <p:nvPr/>
        </p:nvGrpSpPr>
        <p:grpSpPr bwMode="auto">
          <a:xfrm>
            <a:off x="5375275" y="4587875"/>
            <a:ext cx="430213" cy="341313"/>
            <a:chOff x="2439" y="2860"/>
            <a:chExt cx="271" cy="215"/>
          </a:xfrm>
          <a:effectLst>
            <a:glow rad="101600">
              <a:schemeClr val="accent3">
                <a:satMod val="175000"/>
                <a:alpha val="40000"/>
              </a:schemeClr>
            </a:glow>
          </a:effectLst>
        </p:grpSpPr>
        <p:sp>
          <p:nvSpPr>
            <p:cNvPr id="44076" name="Oval 46"/>
            <p:cNvSpPr>
              <a:spLocks noChangeArrowheads="1"/>
            </p:cNvSpPr>
            <p:nvPr/>
          </p:nvSpPr>
          <p:spPr bwMode="auto">
            <a:xfrm>
              <a:off x="2439" y="2860"/>
              <a:ext cx="271" cy="215"/>
            </a:xfrm>
            <a:prstGeom prst="ellipse">
              <a:avLst/>
            </a:pr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44077" name="Oval 47"/>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48" name="Group 48"/>
          <p:cNvGrpSpPr>
            <a:grpSpLocks/>
          </p:cNvGrpSpPr>
          <p:nvPr/>
        </p:nvGrpSpPr>
        <p:grpSpPr bwMode="auto">
          <a:xfrm>
            <a:off x="4376738" y="4710113"/>
            <a:ext cx="430212" cy="341312"/>
            <a:chOff x="2439" y="2860"/>
            <a:chExt cx="271" cy="215"/>
          </a:xfrm>
          <a:effectLst>
            <a:glow rad="101600">
              <a:schemeClr val="accent3">
                <a:satMod val="175000"/>
                <a:alpha val="40000"/>
              </a:schemeClr>
            </a:glow>
          </a:effectLst>
        </p:grpSpPr>
        <p:sp>
          <p:nvSpPr>
            <p:cNvPr id="44074" name="Oval 49"/>
            <p:cNvSpPr>
              <a:spLocks noChangeArrowheads="1"/>
            </p:cNvSpPr>
            <p:nvPr/>
          </p:nvSpPr>
          <p:spPr bwMode="auto">
            <a:xfrm>
              <a:off x="2439" y="2860"/>
              <a:ext cx="271" cy="215"/>
            </a:xfrm>
            <a:prstGeom prst="ellipse">
              <a:avLst/>
            </a:pr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44075" name="Oval 50"/>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49" name="Group 51"/>
          <p:cNvGrpSpPr>
            <a:grpSpLocks/>
          </p:cNvGrpSpPr>
          <p:nvPr/>
        </p:nvGrpSpPr>
        <p:grpSpPr bwMode="auto">
          <a:xfrm>
            <a:off x="4438650" y="4471988"/>
            <a:ext cx="430213" cy="341312"/>
            <a:chOff x="2439" y="2860"/>
            <a:chExt cx="271" cy="215"/>
          </a:xfrm>
          <a:effectLst>
            <a:glow rad="101600">
              <a:schemeClr val="accent3">
                <a:satMod val="175000"/>
                <a:alpha val="40000"/>
              </a:schemeClr>
            </a:glow>
          </a:effectLst>
        </p:grpSpPr>
        <p:sp>
          <p:nvSpPr>
            <p:cNvPr id="44072" name="Oval 52"/>
            <p:cNvSpPr>
              <a:spLocks noChangeArrowheads="1"/>
            </p:cNvSpPr>
            <p:nvPr/>
          </p:nvSpPr>
          <p:spPr bwMode="auto">
            <a:xfrm>
              <a:off x="2439" y="2860"/>
              <a:ext cx="271" cy="215"/>
            </a:xfrm>
            <a:prstGeom prst="ellipse">
              <a:avLst/>
            </a:pr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44073" name="Oval 53"/>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50" name="Group 54"/>
          <p:cNvGrpSpPr>
            <a:grpSpLocks/>
          </p:cNvGrpSpPr>
          <p:nvPr/>
        </p:nvGrpSpPr>
        <p:grpSpPr bwMode="auto">
          <a:xfrm>
            <a:off x="4186238" y="4279900"/>
            <a:ext cx="430212" cy="341313"/>
            <a:chOff x="2439" y="2860"/>
            <a:chExt cx="271" cy="215"/>
          </a:xfrm>
          <a:effectLst>
            <a:glow rad="101600">
              <a:schemeClr val="accent3">
                <a:satMod val="175000"/>
                <a:alpha val="40000"/>
              </a:schemeClr>
            </a:glow>
          </a:effectLst>
        </p:grpSpPr>
        <p:sp>
          <p:nvSpPr>
            <p:cNvPr id="44070" name="Oval 55"/>
            <p:cNvSpPr>
              <a:spLocks noChangeArrowheads="1"/>
            </p:cNvSpPr>
            <p:nvPr/>
          </p:nvSpPr>
          <p:spPr bwMode="auto">
            <a:xfrm>
              <a:off x="2439" y="2860"/>
              <a:ext cx="271" cy="215"/>
            </a:xfrm>
            <a:prstGeom prst="ellipse">
              <a:avLst/>
            </a:pr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44071" name="Oval 56"/>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51" name="Group 57"/>
          <p:cNvGrpSpPr>
            <a:grpSpLocks/>
          </p:cNvGrpSpPr>
          <p:nvPr/>
        </p:nvGrpSpPr>
        <p:grpSpPr bwMode="auto">
          <a:xfrm>
            <a:off x="4206875" y="5441950"/>
            <a:ext cx="430213" cy="341313"/>
            <a:chOff x="2439" y="2860"/>
            <a:chExt cx="271" cy="215"/>
          </a:xfrm>
          <a:effectLst>
            <a:glow rad="101600">
              <a:schemeClr val="accent3">
                <a:satMod val="175000"/>
                <a:alpha val="40000"/>
              </a:schemeClr>
            </a:glow>
          </a:effectLst>
        </p:grpSpPr>
        <p:sp>
          <p:nvSpPr>
            <p:cNvPr id="44068" name="Oval 58"/>
            <p:cNvSpPr>
              <a:spLocks noChangeArrowheads="1"/>
            </p:cNvSpPr>
            <p:nvPr/>
          </p:nvSpPr>
          <p:spPr bwMode="auto">
            <a:xfrm>
              <a:off x="2439" y="2860"/>
              <a:ext cx="271" cy="215"/>
            </a:xfrm>
            <a:prstGeom prst="ellipse">
              <a:avLst/>
            </a:pr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4069" name="Oval 59"/>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52" name="Group 60"/>
          <p:cNvGrpSpPr>
            <a:grpSpLocks/>
          </p:cNvGrpSpPr>
          <p:nvPr/>
        </p:nvGrpSpPr>
        <p:grpSpPr bwMode="auto">
          <a:xfrm>
            <a:off x="3924300" y="5384800"/>
            <a:ext cx="430213" cy="341313"/>
            <a:chOff x="2439" y="2860"/>
            <a:chExt cx="271" cy="215"/>
          </a:xfrm>
          <a:effectLst>
            <a:glow rad="101600">
              <a:schemeClr val="accent3">
                <a:satMod val="175000"/>
                <a:alpha val="40000"/>
              </a:schemeClr>
            </a:glow>
          </a:effectLst>
        </p:grpSpPr>
        <p:sp>
          <p:nvSpPr>
            <p:cNvPr id="44066" name="Oval 61"/>
            <p:cNvSpPr>
              <a:spLocks noChangeArrowheads="1"/>
            </p:cNvSpPr>
            <p:nvPr/>
          </p:nvSpPr>
          <p:spPr bwMode="auto">
            <a:xfrm>
              <a:off x="2439" y="2860"/>
              <a:ext cx="271" cy="215"/>
            </a:xfrm>
            <a:prstGeom prst="ellipse">
              <a:avLst/>
            </a:pr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4067" name="Oval 62"/>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53" name="Group 63"/>
          <p:cNvGrpSpPr>
            <a:grpSpLocks/>
          </p:cNvGrpSpPr>
          <p:nvPr/>
        </p:nvGrpSpPr>
        <p:grpSpPr bwMode="auto">
          <a:xfrm>
            <a:off x="4017963" y="4968875"/>
            <a:ext cx="430212" cy="341313"/>
            <a:chOff x="2439" y="2860"/>
            <a:chExt cx="271" cy="215"/>
          </a:xfrm>
          <a:effectLst>
            <a:glow rad="101600">
              <a:schemeClr val="accent3">
                <a:satMod val="175000"/>
                <a:alpha val="40000"/>
              </a:schemeClr>
            </a:glow>
          </a:effectLst>
        </p:grpSpPr>
        <p:sp>
          <p:nvSpPr>
            <p:cNvPr id="44064" name="Oval 64"/>
            <p:cNvSpPr>
              <a:spLocks noChangeArrowheads="1"/>
            </p:cNvSpPr>
            <p:nvPr/>
          </p:nvSpPr>
          <p:spPr bwMode="auto">
            <a:xfrm>
              <a:off x="2439" y="2860"/>
              <a:ext cx="271" cy="215"/>
            </a:xfrm>
            <a:prstGeom prst="ellipse">
              <a:avLst/>
            </a:prstGeom>
            <a:solidFill>
              <a:srgbClr val="FF9900"/>
            </a:solidFill>
            <a:ln w="38100">
              <a:solidFill>
                <a:schemeClr val="tx1"/>
              </a:solidFill>
              <a:round/>
              <a:headEnd/>
              <a:tailEnd/>
            </a:ln>
          </p:spPr>
          <p:txBody>
            <a:bodyPr wrap="none" anchor="ctr"/>
            <a:lstStyle/>
            <a:p>
              <a:endParaRPr lang="en-US" dirty="0">
                <a:latin typeface="Arial" pitchFamily="34" charset="0"/>
              </a:endParaRPr>
            </a:p>
          </p:txBody>
        </p:sp>
        <p:sp>
          <p:nvSpPr>
            <p:cNvPr id="44065" name="Oval 65"/>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54" name="Group 66"/>
          <p:cNvGrpSpPr>
            <a:grpSpLocks/>
          </p:cNvGrpSpPr>
          <p:nvPr/>
        </p:nvGrpSpPr>
        <p:grpSpPr bwMode="auto">
          <a:xfrm>
            <a:off x="5368925" y="5472113"/>
            <a:ext cx="430213" cy="341312"/>
            <a:chOff x="2439" y="2860"/>
            <a:chExt cx="271" cy="215"/>
          </a:xfrm>
          <a:effectLst>
            <a:glow rad="101600">
              <a:schemeClr val="accent3">
                <a:satMod val="175000"/>
                <a:alpha val="40000"/>
              </a:schemeClr>
            </a:glow>
          </a:effectLst>
        </p:grpSpPr>
        <p:sp>
          <p:nvSpPr>
            <p:cNvPr id="44062" name="Oval 67"/>
            <p:cNvSpPr>
              <a:spLocks noChangeArrowheads="1"/>
            </p:cNvSpPr>
            <p:nvPr/>
          </p:nvSpPr>
          <p:spPr bwMode="auto">
            <a:xfrm>
              <a:off x="2439" y="2860"/>
              <a:ext cx="271" cy="215"/>
            </a:xfrm>
            <a:prstGeom prst="ellipse">
              <a:avLst/>
            </a:prstGeom>
            <a:solidFill>
              <a:srgbClr val="FF3300"/>
            </a:solidFill>
            <a:ln w="38100">
              <a:solidFill>
                <a:schemeClr val="tx1"/>
              </a:solidFill>
              <a:round/>
              <a:headEnd/>
              <a:tailEnd/>
            </a:ln>
          </p:spPr>
          <p:txBody>
            <a:bodyPr wrap="none" anchor="ctr"/>
            <a:lstStyle/>
            <a:p>
              <a:endParaRPr lang="en-US" dirty="0">
                <a:latin typeface="Arial" pitchFamily="34" charset="0"/>
              </a:endParaRPr>
            </a:p>
          </p:txBody>
        </p:sp>
        <p:sp>
          <p:nvSpPr>
            <p:cNvPr id="44063" name="Oval 68"/>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55" name="Group 69"/>
          <p:cNvGrpSpPr>
            <a:grpSpLocks/>
          </p:cNvGrpSpPr>
          <p:nvPr/>
        </p:nvGrpSpPr>
        <p:grpSpPr bwMode="auto">
          <a:xfrm>
            <a:off x="5521325" y="5624513"/>
            <a:ext cx="430213" cy="341312"/>
            <a:chOff x="2439" y="2860"/>
            <a:chExt cx="271" cy="215"/>
          </a:xfrm>
          <a:effectLst>
            <a:glow rad="101600">
              <a:schemeClr val="accent3">
                <a:satMod val="175000"/>
                <a:alpha val="40000"/>
              </a:schemeClr>
            </a:glow>
          </a:effectLst>
        </p:grpSpPr>
        <p:sp>
          <p:nvSpPr>
            <p:cNvPr id="44060" name="Oval 70"/>
            <p:cNvSpPr>
              <a:spLocks noChangeArrowheads="1"/>
            </p:cNvSpPr>
            <p:nvPr/>
          </p:nvSpPr>
          <p:spPr bwMode="auto">
            <a:xfrm>
              <a:off x="2439" y="2860"/>
              <a:ext cx="271" cy="215"/>
            </a:xfrm>
            <a:prstGeom prst="ellipse">
              <a:avLst/>
            </a:prstGeom>
            <a:solidFill>
              <a:srgbClr val="FF3300"/>
            </a:solidFill>
            <a:ln w="38100">
              <a:solidFill>
                <a:schemeClr val="tx1"/>
              </a:solidFill>
              <a:round/>
              <a:headEnd/>
              <a:tailEnd/>
            </a:ln>
          </p:spPr>
          <p:txBody>
            <a:bodyPr wrap="none" anchor="ctr"/>
            <a:lstStyle/>
            <a:p>
              <a:endParaRPr lang="en-US" dirty="0">
                <a:latin typeface="Arial" pitchFamily="34" charset="0"/>
              </a:endParaRPr>
            </a:p>
          </p:txBody>
        </p:sp>
        <p:sp>
          <p:nvSpPr>
            <p:cNvPr id="44061" name="Oval 71"/>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grpSp>
        <p:nvGrpSpPr>
          <p:cNvPr id="44056" name="Group 72"/>
          <p:cNvGrpSpPr>
            <a:grpSpLocks/>
          </p:cNvGrpSpPr>
          <p:nvPr/>
        </p:nvGrpSpPr>
        <p:grpSpPr bwMode="auto">
          <a:xfrm>
            <a:off x="5583238" y="5386388"/>
            <a:ext cx="430212" cy="341312"/>
            <a:chOff x="2439" y="2860"/>
            <a:chExt cx="271" cy="215"/>
          </a:xfrm>
          <a:effectLst>
            <a:glow rad="101600">
              <a:schemeClr val="accent3">
                <a:satMod val="175000"/>
                <a:alpha val="40000"/>
              </a:schemeClr>
            </a:glow>
          </a:effectLst>
        </p:grpSpPr>
        <p:sp>
          <p:nvSpPr>
            <p:cNvPr id="44058" name="Oval 73"/>
            <p:cNvSpPr>
              <a:spLocks noChangeArrowheads="1"/>
            </p:cNvSpPr>
            <p:nvPr/>
          </p:nvSpPr>
          <p:spPr bwMode="auto">
            <a:xfrm>
              <a:off x="2439" y="2860"/>
              <a:ext cx="271" cy="215"/>
            </a:xfrm>
            <a:prstGeom prst="ellipse">
              <a:avLst/>
            </a:prstGeom>
            <a:solidFill>
              <a:srgbClr val="FF3300"/>
            </a:solidFill>
            <a:ln w="38100">
              <a:solidFill>
                <a:schemeClr val="tx1"/>
              </a:solidFill>
              <a:round/>
              <a:headEnd/>
              <a:tailEnd/>
            </a:ln>
          </p:spPr>
          <p:txBody>
            <a:bodyPr wrap="none" anchor="ctr"/>
            <a:lstStyle/>
            <a:p>
              <a:endParaRPr lang="en-US" dirty="0">
                <a:latin typeface="Arial" pitchFamily="34" charset="0"/>
              </a:endParaRPr>
            </a:p>
          </p:txBody>
        </p:sp>
        <p:sp>
          <p:nvSpPr>
            <p:cNvPr id="44059" name="Oval 74"/>
            <p:cNvSpPr>
              <a:spLocks noChangeArrowheads="1"/>
            </p:cNvSpPr>
            <p:nvPr/>
          </p:nvSpPr>
          <p:spPr bwMode="auto">
            <a:xfrm>
              <a:off x="2593" y="2898"/>
              <a:ext cx="71" cy="60"/>
            </a:xfrm>
            <a:prstGeom prst="ellipse">
              <a:avLst/>
            </a:prstGeom>
            <a:solidFill>
              <a:schemeClr val="bg1"/>
            </a:solidFill>
            <a:ln w="19050">
              <a:solidFill>
                <a:schemeClr val="tx1"/>
              </a:solidFill>
              <a:round/>
              <a:headEnd/>
              <a:tailEnd/>
            </a:ln>
          </p:spPr>
          <p:txBody>
            <a:bodyPr wrap="none" anchor="ctr"/>
            <a:lstStyle/>
            <a:p>
              <a:endParaRPr lang="en-US" dirty="0">
                <a:latin typeface="Arial" pitchFamily="34" charset="0"/>
              </a:endParaRPr>
            </a:p>
          </p:txBody>
        </p:sp>
      </p:grpSp>
      <p:sp>
        <p:nvSpPr>
          <p:cNvPr id="44057" name="Freeform 38"/>
          <p:cNvSpPr>
            <a:spLocks/>
          </p:cNvSpPr>
          <p:nvPr/>
        </p:nvSpPr>
        <p:spPr bwMode="auto">
          <a:xfrm>
            <a:off x="4497388" y="4179888"/>
            <a:ext cx="3402012" cy="1022350"/>
          </a:xfrm>
          <a:custGeom>
            <a:avLst/>
            <a:gdLst>
              <a:gd name="T0" fmla="*/ 0 w 2143"/>
              <a:gd name="T1" fmla="*/ 2147483647 h 644"/>
              <a:gd name="T2" fmla="*/ 2147483647 w 2143"/>
              <a:gd name="T3" fmla="*/ 2147483647 h 644"/>
              <a:gd name="T4" fmla="*/ 2147483647 w 2143"/>
              <a:gd name="T5" fmla="*/ 2147483647 h 644"/>
              <a:gd name="T6" fmla="*/ 0 60000 65536"/>
              <a:gd name="T7" fmla="*/ 0 60000 65536"/>
              <a:gd name="T8" fmla="*/ 0 60000 65536"/>
              <a:gd name="T9" fmla="*/ 0 w 2143"/>
              <a:gd name="T10" fmla="*/ 0 h 644"/>
              <a:gd name="T11" fmla="*/ 2143 w 2143"/>
              <a:gd name="T12" fmla="*/ 644 h 644"/>
            </a:gdLst>
            <a:ahLst/>
            <a:cxnLst>
              <a:cxn ang="T6">
                <a:pos x="T0" y="T1"/>
              </a:cxn>
              <a:cxn ang="T7">
                <a:pos x="T2" y="T3"/>
              </a:cxn>
              <a:cxn ang="T8">
                <a:pos x="T4" y="T5"/>
              </a:cxn>
            </a:cxnLst>
            <a:rect l="T9" t="T10" r="T11" b="T12"/>
            <a:pathLst>
              <a:path w="2143" h="644">
                <a:moveTo>
                  <a:pt x="0" y="521"/>
                </a:moveTo>
                <a:cubicBezTo>
                  <a:pt x="178" y="438"/>
                  <a:pt x="710" y="0"/>
                  <a:pt x="1067" y="20"/>
                </a:cubicBezTo>
                <a:cubicBezTo>
                  <a:pt x="1424" y="40"/>
                  <a:pt x="1919" y="514"/>
                  <a:pt x="2143" y="644"/>
                </a:cubicBezTo>
              </a:path>
            </a:pathLst>
          </a:custGeom>
          <a:noFill/>
          <a:ln w="76200">
            <a:solidFill>
              <a:schemeClr val="bg1"/>
            </a:solidFill>
            <a:round/>
            <a:headEnd/>
            <a:tailEnd type="triangle" w="med" len="med"/>
          </a:ln>
        </p:spPr>
        <p:txBody>
          <a:bodyPr wrap="none" anchor="ctr"/>
          <a:lstStyle/>
          <a:p>
            <a:endParaRPr lang="en-US" dirty="0">
              <a:latin typeface="Arial" pitchFamily="34" charset="0"/>
            </a:endParaRPr>
          </a:p>
        </p:txBody>
      </p:sp>
    </p:spTree>
    <p:extLst>
      <p:ext uri="{BB962C8B-B14F-4D97-AF65-F5344CB8AC3E}">
        <p14:creationId xmlns:p14="http://schemas.microsoft.com/office/powerpoint/2010/main" val="6871347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a:lstStyle/>
          <a:p>
            <a:r>
              <a:rPr lang="en-US" dirty="0"/>
              <a:t>Cache Coherence</a:t>
            </a:r>
          </a:p>
        </p:txBody>
      </p:sp>
      <p:sp>
        <p:nvSpPr>
          <p:cNvPr id="46082" name="Footer Placeholder 3"/>
          <p:cNvSpPr>
            <a:spLocks noGrp="1"/>
          </p:cNvSpPr>
          <p:nvPr>
            <p:ph type="ftr" sz="quarter" idx="10"/>
          </p:nvPr>
        </p:nvSpPr>
        <p:spPr>
          <a:noFill/>
        </p:spPr>
        <p:txBody>
          <a:bodyPr/>
          <a:lstStyle/>
          <a:p>
            <a:pPr marL="285750" indent="-285750">
              <a:buFont typeface="Arial" panose="020B0604020202020204" pitchFamily="34" charset="0"/>
              <a:buChar char="•"/>
            </a:pPr>
            <a:r>
              <a:rPr lang="en-US" dirty="0"/>
              <a:t>Art of Multiprocessor Programming</a:t>
            </a:r>
          </a:p>
        </p:txBody>
      </p:sp>
      <p:sp>
        <p:nvSpPr>
          <p:cNvPr id="46083" name="Slide Number Placeholder 4"/>
          <p:cNvSpPr>
            <a:spLocks noGrp="1"/>
          </p:cNvSpPr>
          <p:nvPr>
            <p:ph type="sldNum" sz="quarter" idx="11"/>
          </p:nvPr>
        </p:nvSpPr>
        <p:spPr>
          <a:noFill/>
        </p:spPr>
        <p:txBody>
          <a:bodyPr/>
          <a:lstStyle/>
          <a:p>
            <a:pPr marL="285750" indent="-285750">
              <a:buFont typeface="Arial" panose="020B0604020202020204" pitchFamily="34" charset="0"/>
              <a:buChar char="•"/>
            </a:pPr>
            <a:fld id="{4C657A6C-44C2-4181-B63B-06FFF3A1C81D}" type="slidenum">
              <a:rPr lang="x-none" smtClean="0"/>
              <a:pPr marL="285750" indent="-285750">
                <a:buFont typeface="Arial" panose="020B0604020202020204" pitchFamily="34" charset="0"/>
                <a:buChar char="•"/>
              </a:pPr>
              <a:t>48</a:t>
            </a:fld>
            <a:endParaRPr lang="en-US" dirty="0"/>
          </a:p>
        </p:txBody>
      </p:sp>
      <p:sp>
        <p:nvSpPr>
          <p:cNvPr id="2" name="TextBox 1">
            <a:extLst>
              <a:ext uri="{FF2B5EF4-FFF2-40B4-BE49-F238E27FC236}">
                <a16:creationId xmlns:a16="http://schemas.microsoft.com/office/drawing/2014/main" id="{36FFDD1C-A4FC-FDBB-80BD-C1B5B0DA8C66}"/>
              </a:ext>
            </a:extLst>
          </p:cNvPr>
          <p:cNvSpPr txBox="1"/>
          <p:nvPr/>
        </p:nvSpPr>
        <p:spPr bwMode="auto">
          <a:xfrm>
            <a:off x="987358" y="1849292"/>
            <a:ext cx="592123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 and B separately cache address x</a:t>
            </a:r>
          </a:p>
        </p:txBody>
      </p:sp>
      <p:sp>
        <p:nvSpPr>
          <p:cNvPr id="3" name="TextBox 2">
            <a:extLst>
              <a:ext uri="{FF2B5EF4-FFF2-40B4-BE49-F238E27FC236}">
                <a16:creationId xmlns:a16="http://schemas.microsoft.com/office/drawing/2014/main" id="{F8C7AAED-0915-CEFE-CD64-9849CC53FA2C}"/>
              </a:ext>
            </a:extLst>
          </p:cNvPr>
          <p:cNvSpPr txBox="1"/>
          <p:nvPr/>
        </p:nvSpPr>
        <p:spPr bwMode="auto">
          <a:xfrm>
            <a:off x="1833664" y="2689652"/>
            <a:ext cx="212051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 writes to x</a:t>
            </a:r>
          </a:p>
        </p:txBody>
      </p:sp>
      <p:sp>
        <p:nvSpPr>
          <p:cNvPr id="4" name="TextBox 3">
            <a:extLst>
              <a:ext uri="{FF2B5EF4-FFF2-40B4-BE49-F238E27FC236}">
                <a16:creationId xmlns:a16="http://schemas.microsoft.com/office/drawing/2014/main" id="{4B309D01-921F-8BC6-E71E-DB4C5C6C9F77}"/>
              </a:ext>
            </a:extLst>
          </p:cNvPr>
          <p:cNvSpPr txBox="1"/>
          <p:nvPr/>
        </p:nvSpPr>
        <p:spPr bwMode="auto">
          <a:xfrm>
            <a:off x="1833664" y="3530012"/>
            <a:ext cx="411946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A updates its </a:t>
            </a:r>
            <a:r>
              <a:rPr lang="en-US" sz="2800" b="0" i="1" dirty="0">
                <a:solidFill>
                  <a:schemeClr val="bg1"/>
                </a:solidFill>
              </a:rPr>
              <a:t>own</a:t>
            </a:r>
            <a:r>
              <a:rPr lang="en-US" sz="2800" b="0" dirty="0">
                <a:solidFill>
                  <a:srgbClr val="FFFF00"/>
                </a:solidFill>
              </a:rPr>
              <a:t> cache</a:t>
            </a:r>
          </a:p>
        </p:txBody>
      </p:sp>
      <p:sp>
        <p:nvSpPr>
          <p:cNvPr id="5" name="TextBox 4">
            <a:extLst>
              <a:ext uri="{FF2B5EF4-FFF2-40B4-BE49-F238E27FC236}">
                <a16:creationId xmlns:a16="http://schemas.microsoft.com/office/drawing/2014/main" id="{87374FE3-1DB0-CE7F-FC0C-D7526A40AC05}"/>
              </a:ext>
            </a:extLst>
          </p:cNvPr>
          <p:cNvSpPr txBox="1"/>
          <p:nvPr/>
        </p:nvSpPr>
        <p:spPr bwMode="auto">
          <a:xfrm>
            <a:off x="987359" y="4370372"/>
            <a:ext cx="358464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How does B find out?</a:t>
            </a:r>
          </a:p>
        </p:txBody>
      </p:sp>
      <p:sp>
        <p:nvSpPr>
          <p:cNvPr id="6" name="TextBox 5">
            <a:extLst>
              <a:ext uri="{FF2B5EF4-FFF2-40B4-BE49-F238E27FC236}">
                <a16:creationId xmlns:a16="http://schemas.microsoft.com/office/drawing/2014/main" id="{7A69D685-5622-143E-F8DC-99EB06236263}"/>
              </a:ext>
            </a:extLst>
          </p:cNvPr>
          <p:cNvSpPr txBox="1"/>
          <p:nvPr/>
        </p:nvSpPr>
        <p:spPr bwMode="auto">
          <a:xfrm>
            <a:off x="987358" y="5210732"/>
            <a:ext cx="735552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Many cache coherence protocols in literature</a:t>
            </a:r>
          </a:p>
        </p:txBody>
      </p:sp>
    </p:spTree>
    <p:extLst>
      <p:ext uri="{BB962C8B-B14F-4D97-AF65-F5344CB8AC3E}">
        <p14:creationId xmlns:p14="http://schemas.microsoft.com/office/powerpoint/2010/main" val="275625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2"/>
          <p:cNvSpPr>
            <a:spLocks noGrp="1" noChangeArrowheads="1"/>
          </p:cNvSpPr>
          <p:nvPr>
            <p:ph type="title"/>
          </p:nvPr>
        </p:nvSpPr>
        <p:spPr/>
        <p:txBody>
          <a:bodyPr/>
          <a:lstStyle/>
          <a:p>
            <a:r>
              <a:rPr lang="en-US" dirty="0"/>
              <a:t>MESI</a:t>
            </a:r>
          </a:p>
        </p:txBody>
      </p:sp>
      <p:sp>
        <p:nvSpPr>
          <p:cNvPr id="50178" name="Footer Placeholder 3"/>
          <p:cNvSpPr>
            <a:spLocks noGrp="1"/>
          </p:cNvSpPr>
          <p:nvPr>
            <p:ph type="ftr" sz="quarter" idx="10"/>
          </p:nvPr>
        </p:nvSpPr>
        <p:spPr>
          <a:noFill/>
        </p:spPr>
        <p:txBody>
          <a:bodyPr/>
          <a:lstStyle/>
          <a:p>
            <a:r>
              <a:rPr lang="en-US" dirty="0"/>
              <a:t>Art of Multiprocessor Programming</a:t>
            </a:r>
          </a:p>
        </p:txBody>
      </p:sp>
      <p:sp>
        <p:nvSpPr>
          <p:cNvPr id="50179" name="Slide Number Placeholder 4"/>
          <p:cNvSpPr>
            <a:spLocks noGrp="1"/>
          </p:cNvSpPr>
          <p:nvPr>
            <p:ph type="sldNum" sz="quarter" idx="11"/>
          </p:nvPr>
        </p:nvSpPr>
        <p:spPr>
          <a:noFill/>
        </p:spPr>
        <p:txBody>
          <a:bodyPr/>
          <a:lstStyle/>
          <a:p>
            <a:fld id="{B6452538-2D7D-4366-95D6-816889FC4106}" type="slidenum">
              <a:rPr lang="x-none" smtClean="0"/>
              <a:pPr/>
              <a:t>49</a:t>
            </a:fld>
            <a:endParaRPr lang="en-US" dirty="0"/>
          </a:p>
        </p:txBody>
      </p:sp>
      <p:sp>
        <p:nvSpPr>
          <p:cNvPr id="2" name="TextBox 1">
            <a:extLst>
              <a:ext uri="{FF2B5EF4-FFF2-40B4-BE49-F238E27FC236}">
                <a16:creationId xmlns:a16="http://schemas.microsoft.com/office/drawing/2014/main" id="{92B10A8D-BA8B-182D-C880-0072D1BF244B}"/>
              </a:ext>
            </a:extLst>
          </p:cNvPr>
          <p:cNvSpPr txBox="1"/>
          <p:nvPr/>
        </p:nvSpPr>
        <p:spPr bwMode="auto">
          <a:xfrm>
            <a:off x="1055872" y="1023755"/>
            <a:ext cx="1662635"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chemeClr val="bg1"/>
                </a:solidFill>
              </a:rPr>
              <a:t>M</a:t>
            </a:r>
            <a:r>
              <a:rPr lang="en-US" sz="2800" b="0" dirty="0">
                <a:solidFill>
                  <a:srgbClr val="FFFF00"/>
                </a:solidFill>
              </a:rPr>
              <a:t>odified</a:t>
            </a:r>
          </a:p>
        </p:txBody>
      </p:sp>
      <p:sp>
        <p:nvSpPr>
          <p:cNvPr id="3" name="TextBox 2">
            <a:extLst>
              <a:ext uri="{FF2B5EF4-FFF2-40B4-BE49-F238E27FC236}">
                <a16:creationId xmlns:a16="http://schemas.microsoft.com/office/drawing/2014/main" id="{C48DE787-8F9A-2728-F1B3-4774011638F8}"/>
              </a:ext>
            </a:extLst>
          </p:cNvPr>
          <p:cNvSpPr txBox="1"/>
          <p:nvPr/>
        </p:nvSpPr>
        <p:spPr bwMode="auto">
          <a:xfrm>
            <a:off x="1707626" y="1752600"/>
            <a:ext cx="7032254" cy="480131"/>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Data modified, must write back to memory</a:t>
            </a:r>
          </a:p>
        </p:txBody>
      </p:sp>
      <p:sp>
        <p:nvSpPr>
          <p:cNvPr id="4" name="TextBox 3">
            <a:extLst>
              <a:ext uri="{FF2B5EF4-FFF2-40B4-BE49-F238E27FC236}">
                <a16:creationId xmlns:a16="http://schemas.microsoft.com/office/drawing/2014/main" id="{66A18E0E-875C-E450-6871-AA6770B3AB5B}"/>
              </a:ext>
            </a:extLst>
          </p:cNvPr>
          <p:cNvSpPr txBox="1"/>
          <p:nvPr/>
        </p:nvSpPr>
        <p:spPr bwMode="auto">
          <a:xfrm>
            <a:off x="1055872" y="2431804"/>
            <a:ext cx="1843774" cy="480131"/>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chemeClr val="bg1"/>
                </a:solidFill>
              </a:rPr>
              <a:t>E</a:t>
            </a:r>
            <a:r>
              <a:rPr lang="en-US" sz="2800" b="0" dirty="0">
                <a:solidFill>
                  <a:srgbClr val="FFFF00"/>
                </a:solidFill>
              </a:rPr>
              <a:t>xclusive</a:t>
            </a:r>
          </a:p>
        </p:txBody>
      </p:sp>
      <p:sp>
        <p:nvSpPr>
          <p:cNvPr id="5" name="TextBox 4">
            <a:extLst>
              <a:ext uri="{FF2B5EF4-FFF2-40B4-BE49-F238E27FC236}">
                <a16:creationId xmlns:a16="http://schemas.microsoft.com/office/drawing/2014/main" id="{F237F245-79F6-ECAB-51BD-F28FA510A433}"/>
              </a:ext>
            </a:extLst>
          </p:cNvPr>
          <p:cNvSpPr txBox="1"/>
          <p:nvPr/>
        </p:nvSpPr>
        <p:spPr bwMode="auto">
          <a:xfrm>
            <a:off x="1707626" y="3056452"/>
            <a:ext cx="5120328" cy="480131"/>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Not modified, I have only copy</a:t>
            </a:r>
          </a:p>
        </p:txBody>
      </p:sp>
      <p:sp>
        <p:nvSpPr>
          <p:cNvPr id="6" name="TextBox 5">
            <a:extLst>
              <a:ext uri="{FF2B5EF4-FFF2-40B4-BE49-F238E27FC236}">
                <a16:creationId xmlns:a16="http://schemas.microsoft.com/office/drawing/2014/main" id="{4A453CEE-FB46-9F4F-7FEC-FC4013125B0F}"/>
              </a:ext>
            </a:extLst>
          </p:cNvPr>
          <p:cNvSpPr txBox="1"/>
          <p:nvPr/>
        </p:nvSpPr>
        <p:spPr bwMode="auto">
          <a:xfrm>
            <a:off x="1055872" y="3735656"/>
            <a:ext cx="1450198" cy="480131"/>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chemeClr val="bg1"/>
                </a:solidFill>
              </a:rPr>
              <a:t>S</a:t>
            </a:r>
            <a:r>
              <a:rPr lang="en-US" sz="2800" b="0" dirty="0">
                <a:solidFill>
                  <a:srgbClr val="FFFF00"/>
                </a:solidFill>
              </a:rPr>
              <a:t>hared</a:t>
            </a:r>
          </a:p>
        </p:txBody>
      </p:sp>
      <p:sp>
        <p:nvSpPr>
          <p:cNvPr id="7" name="TextBox 6">
            <a:extLst>
              <a:ext uri="{FF2B5EF4-FFF2-40B4-BE49-F238E27FC236}">
                <a16:creationId xmlns:a16="http://schemas.microsoft.com/office/drawing/2014/main" id="{8AA42A30-9316-B554-582D-C8B9EFB256ED}"/>
              </a:ext>
            </a:extLst>
          </p:cNvPr>
          <p:cNvSpPr txBox="1"/>
          <p:nvPr/>
        </p:nvSpPr>
        <p:spPr bwMode="auto">
          <a:xfrm>
            <a:off x="1707625" y="4360304"/>
            <a:ext cx="6773637"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Not modified, may be cached elsewhere</a:t>
            </a:r>
          </a:p>
        </p:txBody>
      </p:sp>
      <p:sp>
        <p:nvSpPr>
          <p:cNvPr id="8" name="TextBox 7">
            <a:extLst>
              <a:ext uri="{FF2B5EF4-FFF2-40B4-BE49-F238E27FC236}">
                <a16:creationId xmlns:a16="http://schemas.microsoft.com/office/drawing/2014/main" id="{87387AC8-091C-C03B-5357-05E0B3B01FE4}"/>
              </a:ext>
            </a:extLst>
          </p:cNvPr>
          <p:cNvSpPr txBox="1"/>
          <p:nvPr/>
        </p:nvSpPr>
        <p:spPr bwMode="auto">
          <a:xfrm>
            <a:off x="1055872" y="5049251"/>
            <a:ext cx="1322798" cy="480131"/>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chemeClr val="bg1"/>
                </a:solidFill>
              </a:rPr>
              <a:t>I</a:t>
            </a:r>
            <a:r>
              <a:rPr lang="en-US" sz="2800" b="0" dirty="0">
                <a:solidFill>
                  <a:srgbClr val="FFFF00"/>
                </a:solidFill>
              </a:rPr>
              <a:t>nvalid</a:t>
            </a:r>
          </a:p>
        </p:txBody>
      </p:sp>
      <p:sp>
        <p:nvSpPr>
          <p:cNvPr id="9" name="TextBox 8">
            <a:extLst>
              <a:ext uri="{FF2B5EF4-FFF2-40B4-BE49-F238E27FC236}">
                <a16:creationId xmlns:a16="http://schemas.microsoft.com/office/drawing/2014/main" id="{677EED6B-427C-9966-0F76-CCF8094FA838}"/>
              </a:ext>
            </a:extLst>
          </p:cNvPr>
          <p:cNvSpPr txBox="1"/>
          <p:nvPr/>
        </p:nvSpPr>
        <p:spPr bwMode="auto">
          <a:xfrm>
            <a:off x="1707625" y="5738201"/>
            <a:ext cx="5397419" cy="480131"/>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Cache contents not meaningful</a:t>
            </a:r>
          </a:p>
        </p:txBody>
      </p:sp>
    </p:spTree>
    <p:extLst>
      <p:ext uri="{BB962C8B-B14F-4D97-AF65-F5344CB8AC3E}">
        <p14:creationId xmlns:p14="http://schemas.microsoft.com/office/powerpoint/2010/main" val="102674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5"/>
          <p:cNvSpPr>
            <a:spLocks noGrp="1" noChangeArrowheads="1"/>
          </p:cNvSpPr>
          <p:nvPr>
            <p:ph type="title"/>
          </p:nvPr>
        </p:nvSpPr>
        <p:spPr/>
        <p:txBody>
          <a:bodyPr/>
          <a:lstStyle/>
          <a:p>
            <a:r>
              <a:rPr lang="en-US" sz="4000" dirty="0"/>
              <a:t>Processor Issues Load Request</a:t>
            </a:r>
          </a:p>
        </p:txBody>
      </p:sp>
      <p:sp>
        <p:nvSpPr>
          <p:cNvPr id="51202" name="Footer Placeholder 3"/>
          <p:cNvSpPr>
            <a:spLocks noGrp="1"/>
          </p:cNvSpPr>
          <p:nvPr>
            <p:ph type="ftr" sz="quarter" idx="10"/>
          </p:nvPr>
        </p:nvSpPr>
        <p:spPr>
          <a:noFill/>
        </p:spPr>
        <p:txBody>
          <a:bodyPr/>
          <a:lstStyle/>
          <a:p>
            <a:r>
              <a:rPr lang="en-US" dirty="0"/>
              <a:t>Art of Multiprocessor Programming</a:t>
            </a:r>
          </a:p>
        </p:txBody>
      </p:sp>
      <p:sp>
        <p:nvSpPr>
          <p:cNvPr id="51203" name="Slide Number Placeholder 4"/>
          <p:cNvSpPr>
            <a:spLocks noGrp="1"/>
          </p:cNvSpPr>
          <p:nvPr>
            <p:ph type="sldNum" sz="quarter" idx="11"/>
          </p:nvPr>
        </p:nvSpPr>
        <p:spPr>
          <a:noFill/>
        </p:spPr>
        <p:txBody>
          <a:bodyPr/>
          <a:lstStyle/>
          <a:p>
            <a:fld id="{0BBB089E-7413-4A48-A54C-D0D5F8B2E4C0}" type="slidenum">
              <a:rPr lang="x-none" smtClean="0"/>
              <a:pPr/>
              <a:t>50</a:t>
            </a:fld>
            <a:endParaRPr lang="en-US" dirty="0"/>
          </a:p>
        </p:txBody>
      </p:sp>
      <p:pic>
        <p:nvPicPr>
          <p:cNvPr id="512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sp>
        <p:nvSpPr>
          <p:cNvPr id="51205" name="AutoShape 3"/>
          <p:cNvSpPr>
            <a:spLocks noChangeArrowheads="1"/>
          </p:cNvSpPr>
          <p:nvPr/>
        </p:nvSpPr>
        <p:spPr bwMode="auto">
          <a:xfrm>
            <a:off x="1192213" y="4292600"/>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1130500" name="AutoShape 4"/>
          <p:cNvSpPr>
            <a:spLocks noChangeArrowheads="1"/>
          </p:cNvSpPr>
          <p:nvPr/>
        </p:nvSpPr>
        <p:spPr bwMode="auto">
          <a:xfrm>
            <a:off x="395288" y="1258888"/>
            <a:ext cx="1941512" cy="1187450"/>
          </a:xfrm>
          <a:prstGeom prst="cloudCallout">
            <a:avLst>
              <a:gd name="adj1" fmla="val 65861"/>
              <a:gd name="adj2" fmla="val 43315"/>
            </a:avLst>
          </a:prstGeom>
          <a:solidFill>
            <a:schemeClr val="tx2">
              <a:alpha val="30196"/>
            </a:schemeClr>
          </a:solidFill>
          <a:ln w="38100">
            <a:solidFill>
              <a:srgbClr val="FFFF00"/>
            </a:solidFill>
            <a:round/>
            <a:headEnd/>
            <a:tailEnd/>
          </a:ln>
        </p:spPr>
        <p:txBody>
          <a:bodyPr anchor="ctr"/>
          <a:lstStyle/>
          <a:p>
            <a:pPr algn="ctr"/>
            <a:endParaRPr lang="en-US" sz="3600" b="0" dirty="0">
              <a:solidFill>
                <a:srgbClr val="FFFF00"/>
              </a:solidFill>
              <a:latin typeface="Arial" pitchFamily="34" charset="0"/>
            </a:endParaRPr>
          </a:p>
        </p:txBody>
      </p:sp>
      <p:grpSp>
        <p:nvGrpSpPr>
          <p:cNvPr id="51208" name="Group 6"/>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51238" name="Rectangle 7"/>
            <p:cNvSpPr>
              <a:spLocks noChangeArrowheads="1"/>
            </p:cNvSpPr>
            <p:nvPr/>
          </p:nvSpPr>
          <p:spPr bwMode="auto">
            <a:xfrm>
              <a:off x="2592" y="3312"/>
              <a:ext cx="528" cy="144"/>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1239" name="Freeform 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grpSp>
          <p:nvGrpSpPr>
            <p:cNvPr id="51240" name="Group 9"/>
            <p:cNvGrpSpPr>
              <a:grpSpLocks/>
            </p:cNvGrpSpPr>
            <p:nvPr/>
          </p:nvGrpSpPr>
          <p:grpSpPr bwMode="auto">
            <a:xfrm>
              <a:off x="3072" y="2832"/>
              <a:ext cx="136" cy="632"/>
              <a:chOff x="3072" y="2832"/>
              <a:chExt cx="136" cy="632"/>
            </a:xfrm>
          </p:grpSpPr>
          <p:sp>
            <p:nvSpPr>
              <p:cNvPr id="51245" name="Freeform 1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46" name="Freeform 11"/>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47" name="Freeform 12"/>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1241" name="Group 13"/>
            <p:cNvGrpSpPr>
              <a:grpSpLocks/>
            </p:cNvGrpSpPr>
            <p:nvPr/>
          </p:nvGrpSpPr>
          <p:grpSpPr bwMode="auto">
            <a:xfrm flipH="1">
              <a:off x="2496" y="2832"/>
              <a:ext cx="136" cy="632"/>
              <a:chOff x="3072" y="2832"/>
              <a:chExt cx="136" cy="632"/>
            </a:xfrm>
          </p:grpSpPr>
          <p:sp>
            <p:nvSpPr>
              <p:cNvPr id="51242" name="Freeform 1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43" name="Freeform 15"/>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44" name="Freeform 16"/>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51209" name="Group 17"/>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51229" name="Rectangle 18"/>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1230" name="Freeform 1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31" name="Freeform 2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32" name="Freeform 2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33" name="Freeform 2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51234" name="Freeform 2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51235" name="Freeform 2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36" name="Freeform 2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37" name="Freeform 2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1210" name="Group 27"/>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51220" name="Rectangle 28"/>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1221" name="Freeform 2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22" name="Freeform 3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23" name="Freeform 3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24" name="Freeform 3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1225" name="Freeform 3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1226" name="Freeform 3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27" name="Freeform 3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1228" name="Freeform 3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130533" name="AutoShape 37"/>
          <p:cNvSpPr>
            <a:spLocks noChangeArrowheads="1"/>
          </p:cNvSpPr>
          <p:nvPr/>
        </p:nvSpPr>
        <p:spPr bwMode="auto">
          <a:xfrm>
            <a:off x="1182688" y="4298950"/>
            <a:ext cx="6626225" cy="641350"/>
          </a:xfrm>
          <a:prstGeom prst="leftRightArrow">
            <a:avLst>
              <a:gd name="adj1" fmla="val 40102"/>
              <a:gd name="adj2" fmla="val 81458"/>
            </a:avLst>
          </a:prstGeom>
          <a:solidFill>
            <a:srgbClr val="FF33CC"/>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51212" name="Rectangle 38"/>
          <p:cNvSpPr>
            <a:spLocks noChangeArrowheads="1"/>
          </p:cNvSpPr>
          <p:nvPr/>
        </p:nvSpPr>
        <p:spPr bwMode="auto">
          <a:xfrm>
            <a:off x="19192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1213" name="Rectangle 39"/>
          <p:cNvSpPr>
            <a:spLocks noChangeArrowheads="1"/>
          </p:cNvSpPr>
          <p:nvPr/>
        </p:nvSpPr>
        <p:spPr bwMode="auto">
          <a:xfrm>
            <a:off x="1747838" y="5262563"/>
            <a:ext cx="5567362" cy="8810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rPr>
              <a:t>memory</a:t>
            </a:r>
          </a:p>
        </p:txBody>
      </p:sp>
      <p:sp>
        <p:nvSpPr>
          <p:cNvPr id="51214" name="AutoShape 40"/>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51215" name="Rectangle 41"/>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1216" name="Rectangle 42"/>
          <p:cNvSpPr>
            <a:spLocks noChangeArrowheads="1"/>
          </p:cNvSpPr>
          <p:nvPr/>
        </p:nvSpPr>
        <p:spPr bwMode="auto">
          <a:xfrm>
            <a:off x="379253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1217" name="Rectangle 43"/>
          <p:cNvSpPr>
            <a:spLocks noChangeArrowheads="1"/>
          </p:cNvSpPr>
          <p:nvPr/>
        </p:nvSpPr>
        <p:spPr bwMode="auto">
          <a:xfrm>
            <a:off x="5630863" y="5470525"/>
            <a:ext cx="1411287" cy="465138"/>
          </a:xfrm>
          <a:prstGeom prst="rect">
            <a:avLst/>
          </a:prstGeom>
          <a:solidFill>
            <a:schemeClr val="accent2"/>
          </a:solidFill>
          <a:ln w="38100" cmpd="dbl">
            <a:solidFill>
              <a:schemeClr val="tx1"/>
            </a:solidFill>
            <a:miter lim="800000"/>
            <a:headEnd/>
            <a:tailEnd/>
          </a:ln>
          <a:effectLst>
            <a:glow rad="101600">
              <a:schemeClr val="accent3">
                <a:satMod val="175000"/>
                <a:alpha val="40000"/>
              </a:schemeClr>
            </a:glow>
          </a:effectLst>
        </p:spPr>
        <p:txBody>
          <a:bodyPr wrap="none" anchor="ctr"/>
          <a:lstStyle/>
          <a:p>
            <a:pPr algn="ctr"/>
            <a:r>
              <a:rPr lang="en-US" sz="2800" b="0" dirty="0">
                <a:solidFill>
                  <a:schemeClr val="bg1"/>
                </a:solidFill>
                <a:latin typeface="Arial" pitchFamily="34" charset="0"/>
              </a:rPr>
              <a:t>data</a:t>
            </a:r>
          </a:p>
        </p:txBody>
      </p:sp>
      <p:sp>
        <p:nvSpPr>
          <p:cNvPr id="1130540" name="AutoShape 44"/>
          <p:cNvSpPr>
            <a:spLocks noChangeArrowheads="1"/>
          </p:cNvSpPr>
          <p:nvPr/>
        </p:nvSpPr>
        <p:spPr bwMode="auto">
          <a:xfrm>
            <a:off x="2246313" y="3657600"/>
            <a:ext cx="465137" cy="882650"/>
          </a:xfrm>
          <a:prstGeom prst="upDownArrow">
            <a:avLst>
              <a:gd name="adj1" fmla="val 50000"/>
              <a:gd name="adj2" fmla="val 37952"/>
            </a:avLst>
          </a:prstGeom>
          <a:solidFill>
            <a:srgbClr val="FF33CC"/>
          </a:solidFill>
          <a:ln w="38100">
            <a:solidFill>
              <a:schemeClr val="tx1"/>
            </a:solidFill>
            <a:miter lim="800000"/>
            <a:headEnd/>
            <a:tailEnd/>
          </a:ln>
          <a:effectLst>
            <a:glow rad="101600">
              <a:schemeClr val="accent3">
                <a:satMod val="175000"/>
                <a:alpha val="40000"/>
              </a:schemeClr>
            </a:glow>
          </a:effectLst>
        </p:spPr>
        <p:txBody>
          <a:bodyPr wrap="none" anchor="ctr"/>
          <a:lstStyle/>
          <a:p>
            <a:pPr algn="r"/>
            <a:endParaRPr lang="en-US" b="0" dirty="0">
              <a:latin typeface="Arial" pitchFamily="34" charset="0"/>
            </a:endParaRPr>
          </a:p>
        </p:txBody>
      </p:sp>
      <p:sp>
        <p:nvSpPr>
          <p:cNvPr id="1130541" name="Rectangle 45"/>
          <p:cNvSpPr>
            <a:spLocks noChangeArrowheads="1"/>
          </p:cNvSpPr>
          <p:nvPr/>
        </p:nvSpPr>
        <p:spPr bwMode="auto">
          <a:xfrm>
            <a:off x="857250" y="1574800"/>
            <a:ext cx="1033463" cy="457200"/>
          </a:xfrm>
          <a:prstGeom prst="rect">
            <a:avLst/>
          </a:prstGeom>
          <a:noFill/>
          <a:ln w="9525">
            <a:noFill/>
            <a:miter lim="800000"/>
            <a:headEnd/>
            <a:tailEnd/>
          </a:ln>
        </p:spPr>
        <p:txBody>
          <a:bodyPr wrap="none">
            <a:spAutoFit/>
          </a:bodyPr>
          <a:lstStyle/>
          <a:p>
            <a:pPr algn="ctr"/>
            <a:r>
              <a:rPr lang="en-US" sz="2400" b="0" dirty="0">
                <a:solidFill>
                  <a:srgbClr val="FFFF00"/>
                </a:solidFill>
                <a:latin typeface="Arial" pitchFamily="34" charset="0"/>
              </a:rPr>
              <a:t>load x</a:t>
            </a:r>
          </a:p>
        </p:txBody>
      </p:sp>
    </p:spTree>
    <p:extLst>
      <p:ext uri="{BB962C8B-B14F-4D97-AF65-F5344CB8AC3E}">
        <p14:creationId xmlns:p14="http://schemas.microsoft.com/office/powerpoint/2010/main" val="369751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30500"/>
                                        </p:tgtEl>
                                        <p:attrNameLst>
                                          <p:attrName>style.visibility</p:attrName>
                                        </p:attrNameLst>
                                      </p:cBhvr>
                                      <p:to>
                                        <p:strVal val="visible"/>
                                      </p:to>
                                    </p:set>
                                    <p:animEffect transition="in" filter="blinds(horizontal)">
                                      <p:cBhvr>
                                        <p:cTn id="7" dur="500"/>
                                        <p:tgtEl>
                                          <p:spTgt spid="113050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30541"/>
                                        </p:tgtEl>
                                        <p:attrNameLst>
                                          <p:attrName>style.visibility</p:attrName>
                                        </p:attrNameLst>
                                      </p:cBhvr>
                                      <p:to>
                                        <p:strVal val="visible"/>
                                      </p:to>
                                    </p:set>
                                    <p:animEffect transition="in" filter="blinds(horizontal)">
                                      <p:cBhvr>
                                        <p:cTn id="10" dur="500"/>
                                        <p:tgtEl>
                                          <p:spTgt spid="113054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130540"/>
                                        </p:tgtEl>
                                        <p:attrNameLst>
                                          <p:attrName>style.visibility</p:attrName>
                                        </p:attrNameLst>
                                      </p:cBhvr>
                                      <p:to>
                                        <p:strVal val="visible"/>
                                      </p:to>
                                    </p:set>
                                    <p:animEffect transition="in" filter="blinds(horizontal)">
                                      <p:cBhvr>
                                        <p:cTn id="13" dur="500"/>
                                        <p:tgtEl>
                                          <p:spTgt spid="113054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130533"/>
                                        </p:tgtEl>
                                        <p:attrNameLst>
                                          <p:attrName>style.visibility</p:attrName>
                                        </p:attrNameLst>
                                      </p:cBhvr>
                                      <p:to>
                                        <p:strVal val="visible"/>
                                      </p:to>
                                    </p:set>
                                    <p:animEffect transition="in" filter="blinds(horizontal)">
                                      <p:cBhvr>
                                        <p:cTn id="16" dur="500"/>
                                        <p:tgtEl>
                                          <p:spTgt spid="1130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500" grpId="0" animBg="1"/>
      <p:bldP spid="1130533" grpId="0" animBg="1"/>
      <p:bldP spid="1130540" grpId="0" animBg="1"/>
      <p:bldP spid="113054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Rectangle 5"/>
          <p:cNvSpPr>
            <a:spLocks noGrp="1" noChangeArrowheads="1"/>
          </p:cNvSpPr>
          <p:nvPr>
            <p:ph type="title"/>
          </p:nvPr>
        </p:nvSpPr>
        <p:spPr/>
        <p:txBody>
          <a:bodyPr/>
          <a:lstStyle/>
          <a:p>
            <a:r>
              <a:rPr lang="en-US" dirty="0"/>
              <a:t>Memory Responds</a:t>
            </a:r>
          </a:p>
        </p:txBody>
      </p:sp>
      <p:sp>
        <p:nvSpPr>
          <p:cNvPr id="52226" name="Footer Placeholder 3"/>
          <p:cNvSpPr>
            <a:spLocks noGrp="1"/>
          </p:cNvSpPr>
          <p:nvPr>
            <p:ph type="ftr" sz="quarter" idx="10"/>
          </p:nvPr>
        </p:nvSpPr>
        <p:spPr>
          <a:noFill/>
        </p:spPr>
        <p:txBody>
          <a:bodyPr/>
          <a:lstStyle/>
          <a:p>
            <a:r>
              <a:rPr lang="en-US" dirty="0"/>
              <a:t>Art of Multiprocessor Programming</a:t>
            </a:r>
          </a:p>
        </p:txBody>
      </p:sp>
      <p:sp>
        <p:nvSpPr>
          <p:cNvPr id="52227" name="Slide Number Placeholder 4"/>
          <p:cNvSpPr>
            <a:spLocks noGrp="1"/>
          </p:cNvSpPr>
          <p:nvPr>
            <p:ph type="sldNum" sz="quarter" idx="11"/>
          </p:nvPr>
        </p:nvSpPr>
        <p:spPr>
          <a:noFill/>
        </p:spPr>
        <p:txBody>
          <a:bodyPr/>
          <a:lstStyle/>
          <a:p>
            <a:fld id="{B399A7B6-6ACF-417A-BB7F-5D89E46348C7}" type="slidenum">
              <a:rPr lang="x-none" smtClean="0"/>
              <a:pPr/>
              <a:t>51</a:t>
            </a:fld>
            <a:endParaRPr lang="en-US" dirty="0"/>
          </a:p>
        </p:txBody>
      </p:sp>
      <p:pic>
        <p:nvPicPr>
          <p:cNvPr id="52228"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sp>
        <p:nvSpPr>
          <p:cNvPr id="52229" name="Rectangle 3"/>
          <p:cNvSpPr>
            <a:spLocks noChangeArrowheads="1"/>
          </p:cNvSpPr>
          <p:nvPr/>
        </p:nvSpPr>
        <p:spPr bwMode="auto">
          <a:xfrm>
            <a:off x="1808163" y="3863975"/>
            <a:ext cx="1203325" cy="385763"/>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2230" name="AutoShape 4"/>
          <p:cNvSpPr>
            <a:spLocks noChangeArrowheads="1"/>
          </p:cNvSpPr>
          <p:nvPr/>
        </p:nvSpPr>
        <p:spPr bwMode="auto">
          <a:xfrm>
            <a:off x="117633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r"/>
            <a:r>
              <a:rPr lang="en-US" sz="2000" b="0" dirty="0">
                <a:solidFill>
                  <a:schemeClr val="tx2"/>
                </a:solidFill>
                <a:latin typeface="Arial" pitchFamily="34" charset="0"/>
              </a:rPr>
              <a:t>Bus</a:t>
            </a:r>
          </a:p>
        </p:txBody>
      </p:sp>
      <p:grpSp>
        <p:nvGrpSpPr>
          <p:cNvPr id="52232" name="Group 6"/>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52264" name="Rectangle 7"/>
            <p:cNvSpPr>
              <a:spLocks noChangeArrowheads="1"/>
            </p:cNvSpPr>
            <p:nvPr/>
          </p:nvSpPr>
          <p:spPr bwMode="auto">
            <a:xfrm>
              <a:off x="2592" y="3312"/>
              <a:ext cx="528" cy="144"/>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2265" name="Freeform 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grpSp>
          <p:nvGrpSpPr>
            <p:cNvPr id="52266" name="Group 9"/>
            <p:cNvGrpSpPr>
              <a:grpSpLocks/>
            </p:cNvGrpSpPr>
            <p:nvPr/>
          </p:nvGrpSpPr>
          <p:grpSpPr bwMode="auto">
            <a:xfrm>
              <a:off x="3072" y="2832"/>
              <a:ext cx="136" cy="632"/>
              <a:chOff x="3072" y="2832"/>
              <a:chExt cx="136" cy="632"/>
            </a:xfrm>
          </p:grpSpPr>
          <p:sp>
            <p:nvSpPr>
              <p:cNvPr id="52271" name="Freeform 1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72" name="Freeform 11"/>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73" name="Freeform 12"/>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2267" name="Group 13"/>
            <p:cNvGrpSpPr>
              <a:grpSpLocks/>
            </p:cNvGrpSpPr>
            <p:nvPr/>
          </p:nvGrpSpPr>
          <p:grpSpPr bwMode="auto">
            <a:xfrm flipH="1">
              <a:off x="2496" y="2832"/>
              <a:ext cx="136" cy="632"/>
              <a:chOff x="3072" y="2832"/>
              <a:chExt cx="136" cy="632"/>
            </a:xfrm>
          </p:grpSpPr>
          <p:sp>
            <p:nvSpPr>
              <p:cNvPr id="52268" name="Freeform 1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69" name="Freeform 15"/>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70" name="Freeform 16"/>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52233" name="Group 17"/>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52255" name="Rectangle 18"/>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2256" name="Freeform 1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57" name="Freeform 2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58" name="Freeform 2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59" name="Freeform 2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52260" name="Freeform 2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52261" name="Freeform 2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62" name="Freeform 2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63" name="Freeform 2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2234" name="Group 27"/>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52246" name="Rectangle 28"/>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2247" name="Freeform 2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48" name="Freeform 3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49" name="Freeform 3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50" name="Freeform 3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2251" name="Freeform 3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2252" name="Freeform 3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53" name="Freeform 3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2254" name="Freeform 3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132581" name="AutoShape 37"/>
          <p:cNvSpPr>
            <a:spLocks noChangeArrowheads="1"/>
          </p:cNvSpPr>
          <p:nvPr/>
        </p:nvSpPr>
        <p:spPr bwMode="auto">
          <a:xfrm>
            <a:off x="1182688" y="4298950"/>
            <a:ext cx="6626225" cy="641350"/>
          </a:xfrm>
          <a:prstGeom prst="leftRightArrow">
            <a:avLst>
              <a:gd name="adj1" fmla="val 40102"/>
              <a:gd name="adj2" fmla="val 81458"/>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52236" name="Rectangle 38"/>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rPr>
              <a:t>memory</a:t>
            </a:r>
          </a:p>
        </p:txBody>
      </p:sp>
      <p:sp>
        <p:nvSpPr>
          <p:cNvPr id="52237"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52238" name="Rectangle 40"/>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2239" name="Rectangle 41"/>
          <p:cNvSpPr>
            <a:spLocks noChangeArrowheads="1"/>
          </p:cNvSpPr>
          <p:nvPr/>
        </p:nvSpPr>
        <p:spPr bwMode="auto">
          <a:xfrm>
            <a:off x="379253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2240" name="Rectangle 42"/>
          <p:cNvSpPr>
            <a:spLocks noChangeArrowheads="1"/>
          </p:cNvSpPr>
          <p:nvPr/>
        </p:nvSpPr>
        <p:spPr bwMode="auto">
          <a:xfrm>
            <a:off x="5905500" y="5483225"/>
            <a:ext cx="1203325" cy="385763"/>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52244" name="AutoShape 44"/>
          <p:cNvSpPr>
            <a:spLocks noChangeArrowheads="1"/>
          </p:cNvSpPr>
          <p:nvPr/>
        </p:nvSpPr>
        <p:spPr bwMode="auto">
          <a:xfrm>
            <a:off x="131763" y="4865688"/>
            <a:ext cx="1941512" cy="1187450"/>
          </a:xfrm>
          <a:prstGeom prst="cloudCallout">
            <a:avLst>
              <a:gd name="adj1" fmla="val 65861"/>
              <a:gd name="adj2" fmla="val 43315"/>
            </a:avLst>
          </a:prstGeom>
          <a:solidFill>
            <a:schemeClr val="tx2">
              <a:alpha val="30196"/>
            </a:schemeClr>
          </a:solidFill>
          <a:ln w="38100">
            <a:solidFill>
              <a:schemeClr val="bg1"/>
            </a:solidFill>
            <a:round/>
            <a:headEnd/>
            <a:tailEnd/>
          </a:ln>
        </p:spPr>
        <p:txBody>
          <a:bodyPr anchor="ctr"/>
          <a:lstStyle/>
          <a:p>
            <a:pPr algn="ctr"/>
            <a:r>
              <a:rPr lang="en-US" sz="2800" b="0" dirty="0">
                <a:solidFill>
                  <a:srgbClr val="FFFF00"/>
                </a:solidFill>
                <a:latin typeface="Arial" pitchFamily="34" charset="0"/>
              </a:rPr>
              <a:t>Got it!</a:t>
            </a:r>
          </a:p>
        </p:txBody>
      </p:sp>
      <p:sp>
        <p:nvSpPr>
          <p:cNvPr id="1132590" name="Rectangle 46"/>
          <p:cNvSpPr>
            <a:spLocks noChangeArrowheads="1"/>
          </p:cNvSpPr>
          <p:nvPr/>
        </p:nvSpPr>
        <p:spPr bwMode="auto">
          <a:xfrm>
            <a:off x="5930900" y="5476875"/>
            <a:ext cx="1203325" cy="385763"/>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1132593" name="Oval 49"/>
          <p:cNvSpPr>
            <a:spLocks noChangeArrowheads="1"/>
          </p:cNvSpPr>
          <p:nvPr/>
        </p:nvSpPr>
        <p:spPr bwMode="auto">
          <a:xfrm>
            <a:off x="1020763" y="3746500"/>
            <a:ext cx="660400" cy="660400"/>
          </a:xfrm>
          <a:prstGeom prst="ellipse">
            <a:avLst/>
          </a:prstGeom>
          <a:noFill/>
          <a:ln w="38100">
            <a:solidFill>
              <a:srgbClr val="FFFF00"/>
            </a:solidFill>
            <a:round/>
            <a:headEnd/>
            <a:tailEnd/>
          </a:ln>
          <a:effectLst/>
        </p:spPr>
        <p:txBody>
          <a:bodyPr wrap="none" anchor="ctr"/>
          <a:lstStyle/>
          <a:p>
            <a:pPr algn="ctr"/>
            <a:r>
              <a:rPr lang="en-US" dirty="0">
                <a:solidFill>
                  <a:srgbClr val="FFFF00"/>
                </a:solidFill>
                <a:latin typeface="Arial" pitchFamily="34" charset="0"/>
              </a:rPr>
              <a:t>E</a:t>
            </a:r>
          </a:p>
        </p:txBody>
      </p:sp>
    </p:spTree>
    <p:extLst>
      <p:ext uri="{BB962C8B-B14F-4D97-AF65-F5344CB8AC3E}">
        <p14:creationId xmlns:p14="http://schemas.microsoft.com/office/powerpoint/2010/main" val="411903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132581"/>
                                        </p:tgtEl>
                                        <p:attrNameLst>
                                          <p:attrName>style.visibility</p:attrName>
                                        </p:attrNameLst>
                                      </p:cBhvr>
                                      <p:to>
                                        <p:strVal val="visible"/>
                                      </p:to>
                                    </p:set>
                                    <p:animEffect transition="in" filter="blinds(horizontal)">
                                      <p:cBhvr>
                                        <p:cTn id="7" dur="500"/>
                                        <p:tgtEl>
                                          <p:spTgt spid="1132581"/>
                                        </p:tgtEl>
                                      </p:cBhvr>
                                    </p:animEffect>
                                  </p:childTnLst>
                                </p:cTn>
                              </p:par>
                            </p:childTnLst>
                          </p:cTn>
                        </p:par>
                        <p:par>
                          <p:cTn id="8" fill="hold">
                            <p:stCondLst>
                              <p:cond delay="500"/>
                            </p:stCondLst>
                            <p:childTnLst>
                              <p:par>
                                <p:cTn id="9" presetID="0" presetClass="path" presetSubtype="0" accel="50000" decel="50000" fill="hold" grpId="0" nodeType="afterEffect">
                                  <p:stCondLst>
                                    <p:cond delay="0"/>
                                  </p:stCondLst>
                                  <p:childTnLst>
                                    <p:animMotion origin="layout" path="M -0.05139 0.03422 L -0.45139 -0.23445 " pathEditMode="relative" rAng="0" ptsTypes="AA">
                                      <p:cBhvr>
                                        <p:cTn id="10" dur="2000" fill="hold"/>
                                        <p:tgtEl>
                                          <p:spTgt spid="1132590"/>
                                        </p:tgtEl>
                                        <p:attrNameLst>
                                          <p:attrName>ppt_x</p:attrName>
                                          <p:attrName>ppt_y</p:attrName>
                                        </p:attrNameLst>
                                      </p:cBhvr>
                                      <p:rCtr x="-20000" y="-13400"/>
                                    </p:animMotion>
                                  </p:childTnLst>
                                </p:cTn>
                              </p:par>
                            </p:childTnLst>
                          </p:cTn>
                        </p:par>
                        <p:par>
                          <p:cTn id="11" fill="hold">
                            <p:stCondLst>
                              <p:cond delay="2500"/>
                            </p:stCondLst>
                            <p:childTnLst>
                              <p:par>
                                <p:cTn id="12" presetID="3" presetClass="entr" presetSubtype="10" fill="hold" grpId="0" nodeType="afterEffect">
                                  <p:stCondLst>
                                    <p:cond delay="0"/>
                                  </p:stCondLst>
                                  <p:childTnLst>
                                    <p:set>
                                      <p:cBhvr>
                                        <p:cTn id="13" dur="1" fill="hold">
                                          <p:stCondLst>
                                            <p:cond delay="0"/>
                                          </p:stCondLst>
                                        </p:cTn>
                                        <p:tgtEl>
                                          <p:spTgt spid="1132593"/>
                                        </p:tgtEl>
                                        <p:attrNameLst>
                                          <p:attrName>style.visibility</p:attrName>
                                        </p:attrNameLst>
                                      </p:cBhvr>
                                      <p:to>
                                        <p:strVal val="visible"/>
                                      </p:to>
                                    </p:set>
                                    <p:animEffect transition="in" filter="blinds(horizontal)">
                                      <p:cBhvr>
                                        <p:cTn id="14" dur="500"/>
                                        <p:tgtEl>
                                          <p:spTgt spid="1132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2581" grpId="0" animBg="1"/>
      <p:bldP spid="1132590" grpId="0" animBg="1"/>
      <p:bldP spid="113259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Rectangle 4"/>
          <p:cNvSpPr>
            <a:spLocks noGrp="1" noChangeArrowheads="1"/>
          </p:cNvSpPr>
          <p:nvPr>
            <p:ph type="title"/>
          </p:nvPr>
        </p:nvSpPr>
        <p:spPr/>
        <p:txBody>
          <a:bodyPr/>
          <a:lstStyle/>
          <a:p>
            <a:r>
              <a:rPr lang="en-US" sz="4000" dirty="0"/>
              <a:t>Processor Issues Load Request</a:t>
            </a:r>
          </a:p>
        </p:txBody>
      </p:sp>
      <p:sp>
        <p:nvSpPr>
          <p:cNvPr id="53250" name="Footer Placeholder 3"/>
          <p:cNvSpPr>
            <a:spLocks noGrp="1"/>
          </p:cNvSpPr>
          <p:nvPr>
            <p:ph type="ftr" sz="quarter" idx="10"/>
          </p:nvPr>
        </p:nvSpPr>
        <p:spPr>
          <a:noFill/>
        </p:spPr>
        <p:txBody>
          <a:bodyPr/>
          <a:lstStyle/>
          <a:p>
            <a:r>
              <a:rPr lang="en-US" dirty="0"/>
              <a:t>Art of Multiprocessor Programming</a:t>
            </a:r>
          </a:p>
        </p:txBody>
      </p:sp>
      <p:sp>
        <p:nvSpPr>
          <p:cNvPr id="53251" name="Slide Number Placeholder 4"/>
          <p:cNvSpPr>
            <a:spLocks noGrp="1"/>
          </p:cNvSpPr>
          <p:nvPr>
            <p:ph type="sldNum" sz="quarter" idx="11"/>
          </p:nvPr>
        </p:nvSpPr>
        <p:spPr>
          <a:noFill/>
        </p:spPr>
        <p:txBody>
          <a:bodyPr/>
          <a:lstStyle/>
          <a:p>
            <a:fld id="{2CE2ACB9-C2BC-4B08-AA9A-3A6AD896A366}" type="slidenum">
              <a:rPr lang="x-none" smtClean="0"/>
              <a:pPr/>
              <a:t>52</a:t>
            </a:fld>
            <a:endParaRPr lang="en-US" dirty="0"/>
          </a:p>
        </p:txBody>
      </p:sp>
      <p:pic>
        <p:nvPicPr>
          <p:cNvPr id="53252"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sp>
        <p:nvSpPr>
          <p:cNvPr id="53253" name="AutoShape 3"/>
          <p:cNvSpPr>
            <a:spLocks noChangeArrowheads="1"/>
          </p:cNvSpPr>
          <p:nvPr/>
        </p:nvSpPr>
        <p:spPr bwMode="auto">
          <a:xfrm>
            <a:off x="1192213"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grpSp>
        <p:nvGrpSpPr>
          <p:cNvPr id="53255" name="Group 5"/>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53287" name="Rectangle 6"/>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3288" name="Freeform 7"/>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89" name="Freeform 8"/>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90" name="Freeform 9"/>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91" name="Freeform 10"/>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3292" name="Freeform 11"/>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3293" name="Freeform 12"/>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94" name="Freeform 13"/>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95" name="Freeform 14"/>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3256" name="Group 15"/>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53278" name="Rectangle 16"/>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3279" name="Freeform 17"/>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80" name="Freeform 18"/>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81" name="Freeform 19"/>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82" name="Freeform 20"/>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3283" name="Freeform 21"/>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3284" name="Freeform 22"/>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85" name="Freeform 23"/>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86" name="Freeform 24"/>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134617" name="AutoShape 25"/>
          <p:cNvSpPr>
            <a:spLocks noChangeArrowheads="1"/>
          </p:cNvSpPr>
          <p:nvPr/>
        </p:nvSpPr>
        <p:spPr bwMode="auto">
          <a:xfrm>
            <a:off x="1182688" y="4298950"/>
            <a:ext cx="6626225" cy="641350"/>
          </a:xfrm>
          <a:prstGeom prst="leftRightArrow">
            <a:avLst>
              <a:gd name="adj1" fmla="val 40102"/>
              <a:gd name="adj2" fmla="val 81458"/>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53258" name="Rectangle 26"/>
          <p:cNvSpPr>
            <a:spLocks noChangeArrowheads="1"/>
          </p:cNvSpPr>
          <p:nvPr/>
        </p:nvSpPr>
        <p:spPr bwMode="auto">
          <a:xfrm>
            <a:off x="1747838" y="5262563"/>
            <a:ext cx="5567362" cy="8810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rPr>
              <a:t>memory</a:t>
            </a:r>
          </a:p>
        </p:txBody>
      </p:sp>
      <p:sp>
        <p:nvSpPr>
          <p:cNvPr id="53259" name="AutoShape 27"/>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53260" name="Rectangle 2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3261" name="Rectangle 29"/>
          <p:cNvSpPr>
            <a:spLocks noChangeArrowheads="1"/>
          </p:cNvSpPr>
          <p:nvPr/>
        </p:nvSpPr>
        <p:spPr bwMode="auto">
          <a:xfrm>
            <a:off x="379253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grpSp>
        <p:nvGrpSpPr>
          <p:cNvPr id="53262" name="Group 30"/>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53268" name="Rectangle 31"/>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3269" name="Freeform 32"/>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grpSp>
          <p:nvGrpSpPr>
            <p:cNvPr id="53270" name="Group 33"/>
            <p:cNvGrpSpPr>
              <a:grpSpLocks/>
            </p:cNvGrpSpPr>
            <p:nvPr/>
          </p:nvGrpSpPr>
          <p:grpSpPr bwMode="auto">
            <a:xfrm>
              <a:off x="3072" y="2832"/>
              <a:ext cx="136" cy="632"/>
              <a:chOff x="3072" y="2832"/>
              <a:chExt cx="136" cy="632"/>
            </a:xfrm>
          </p:grpSpPr>
          <p:sp>
            <p:nvSpPr>
              <p:cNvPr id="53275" name="Freeform 3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76" name="Freeform 35"/>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77" name="Freeform 36"/>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3271" name="Group 37"/>
            <p:cNvGrpSpPr>
              <a:grpSpLocks/>
            </p:cNvGrpSpPr>
            <p:nvPr/>
          </p:nvGrpSpPr>
          <p:grpSpPr bwMode="auto">
            <a:xfrm flipH="1">
              <a:off x="2496" y="2832"/>
              <a:ext cx="136" cy="632"/>
              <a:chOff x="3072" y="2832"/>
              <a:chExt cx="136" cy="632"/>
            </a:xfrm>
          </p:grpSpPr>
          <p:sp>
            <p:nvSpPr>
              <p:cNvPr id="53272" name="Freeform 3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73" name="Freeform 3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274" name="Freeform 4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sp>
        <p:nvSpPr>
          <p:cNvPr id="53263" name="Rectangle 41"/>
          <p:cNvSpPr>
            <a:spLocks noChangeArrowheads="1"/>
          </p:cNvSpPr>
          <p:nvPr/>
        </p:nvSpPr>
        <p:spPr bwMode="auto">
          <a:xfrm>
            <a:off x="1919288" y="3887788"/>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1134634" name="AutoShape 42"/>
          <p:cNvSpPr>
            <a:spLocks noChangeArrowheads="1"/>
          </p:cNvSpPr>
          <p:nvPr/>
        </p:nvSpPr>
        <p:spPr bwMode="auto">
          <a:xfrm>
            <a:off x="4119563" y="3657600"/>
            <a:ext cx="465137" cy="882650"/>
          </a:xfrm>
          <a:prstGeom prst="upDownArrow">
            <a:avLst>
              <a:gd name="adj1" fmla="val 50000"/>
              <a:gd name="adj2" fmla="val 37952"/>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r"/>
            <a:endParaRPr lang="en-US" b="0" dirty="0">
              <a:latin typeface="Arial" pitchFamily="34" charset="0"/>
            </a:endParaRPr>
          </a:p>
        </p:txBody>
      </p:sp>
      <p:sp>
        <p:nvSpPr>
          <p:cNvPr id="53265" name="Rectangle 43"/>
          <p:cNvSpPr>
            <a:spLocks noChangeArrowheads="1"/>
          </p:cNvSpPr>
          <p:nvPr/>
        </p:nvSpPr>
        <p:spPr bwMode="auto">
          <a:xfrm>
            <a:off x="5930900" y="5476875"/>
            <a:ext cx="1203325" cy="385763"/>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1134637" name="AutoShape 45"/>
          <p:cNvSpPr>
            <a:spLocks noChangeArrowheads="1"/>
          </p:cNvSpPr>
          <p:nvPr/>
        </p:nvSpPr>
        <p:spPr bwMode="auto">
          <a:xfrm>
            <a:off x="1919288" y="1290638"/>
            <a:ext cx="1941512" cy="1187450"/>
          </a:xfrm>
          <a:prstGeom prst="cloudCallout">
            <a:avLst>
              <a:gd name="adj1" fmla="val 65861"/>
              <a:gd name="adj2" fmla="val 43315"/>
            </a:avLst>
          </a:prstGeom>
          <a:solidFill>
            <a:schemeClr val="tx2">
              <a:alpha val="30196"/>
            </a:schemeClr>
          </a:solidFill>
          <a:ln w="38100">
            <a:solidFill>
              <a:schemeClr val="bg1"/>
            </a:solidFill>
            <a:round/>
            <a:headEnd/>
            <a:tailEnd/>
          </a:ln>
        </p:spPr>
        <p:txBody>
          <a:bodyPr anchor="ctr"/>
          <a:lstStyle/>
          <a:p>
            <a:pPr algn="ctr"/>
            <a:r>
              <a:rPr lang="en-US" sz="2800" b="0" dirty="0">
                <a:solidFill>
                  <a:srgbClr val="FFFF00"/>
                </a:solidFill>
                <a:latin typeface="Arial" pitchFamily="34" charset="0"/>
              </a:rPr>
              <a:t>Load x</a:t>
            </a:r>
          </a:p>
        </p:txBody>
      </p:sp>
      <p:sp>
        <p:nvSpPr>
          <p:cNvPr id="3" name="Oval 49">
            <a:extLst>
              <a:ext uri="{FF2B5EF4-FFF2-40B4-BE49-F238E27FC236}">
                <a16:creationId xmlns:a16="http://schemas.microsoft.com/office/drawing/2014/main" id="{886274FB-BB18-5880-C178-0FD394342BB2}"/>
              </a:ext>
            </a:extLst>
          </p:cNvPr>
          <p:cNvSpPr>
            <a:spLocks noChangeArrowheads="1"/>
          </p:cNvSpPr>
          <p:nvPr/>
        </p:nvSpPr>
        <p:spPr bwMode="auto">
          <a:xfrm>
            <a:off x="1020763" y="3746500"/>
            <a:ext cx="660400" cy="660400"/>
          </a:xfrm>
          <a:prstGeom prst="ellipse">
            <a:avLst/>
          </a:prstGeom>
          <a:noFill/>
          <a:ln w="38100">
            <a:solidFill>
              <a:srgbClr val="FFFF00"/>
            </a:solidFill>
            <a:round/>
            <a:headEnd/>
            <a:tailEnd/>
          </a:ln>
          <a:effectLst/>
        </p:spPr>
        <p:txBody>
          <a:bodyPr wrap="none" anchor="ctr"/>
          <a:lstStyle/>
          <a:p>
            <a:pPr algn="ctr"/>
            <a:r>
              <a:rPr lang="en-US" dirty="0">
                <a:solidFill>
                  <a:srgbClr val="FFFF00"/>
                </a:solidFill>
                <a:latin typeface="Arial" pitchFamily="34" charset="0"/>
              </a:rPr>
              <a:t>E</a:t>
            </a:r>
          </a:p>
        </p:txBody>
      </p:sp>
    </p:spTree>
    <p:extLst>
      <p:ext uri="{BB962C8B-B14F-4D97-AF65-F5344CB8AC3E}">
        <p14:creationId xmlns:p14="http://schemas.microsoft.com/office/powerpoint/2010/main" val="420598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34637"/>
                                        </p:tgtEl>
                                        <p:attrNameLst>
                                          <p:attrName>style.visibility</p:attrName>
                                        </p:attrNameLst>
                                      </p:cBhvr>
                                      <p:to>
                                        <p:strVal val="visible"/>
                                      </p:to>
                                    </p:set>
                                    <p:animEffect transition="in" filter="blinds(horizontal)">
                                      <p:cBhvr>
                                        <p:cTn id="7" dur="500"/>
                                        <p:tgtEl>
                                          <p:spTgt spid="1134637"/>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134634"/>
                                        </p:tgtEl>
                                        <p:attrNameLst>
                                          <p:attrName>style.visibility</p:attrName>
                                        </p:attrNameLst>
                                      </p:cBhvr>
                                      <p:to>
                                        <p:strVal val="visible"/>
                                      </p:to>
                                    </p:set>
                                    <p:animEffect transition="in" filter="blinds(horizontal)">
                                      <p:cBhvr>
                                        <p:cTn id="11" dur="500"/>
                                        <p:tgtEl>
                                          <p:spTgt spid="1134634"/>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1134617"/>
                                        </p:tgtEl>
                                        <p:attrNameLst>
                                          <p:attrName>style.visibility</p:attrName>
                                        </p:attrNameLst>
                                      </p:cBhvr>
                                      <p:to>
                                        <p:strVal val="visible"/>
                                      </p:to>
                                    </p:set>
                                    <p:animEffect transition="in" filter="blinds(horizontal)">
                                      <p:cBhvr>
                                        <p:cTn id="14" dur="500"/>
                                        <p:tgtEl>
                                          <p:spTgt spid="1134617"/>
                                        </p:tgtEl>
                                      </p:cBhvr>
                                    </p:animEffect>
                                  </p:childTnLst>
                                </p:cTn>
                              </p:par>
                            </p:childTnLst>
                          </p:cTn>
                        </p:par>
                        <p:par>
                          <p:cTn id="15" fill="hold">
                            <p:stCondLst>
                              <p:cond delay="1000"/>
                            </p:stCondLst>
                            <p:childTnLst>
                              <p:par>
                                <p:cTn id="16" presetID="3" presetClass="entr" presetSubtype="1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linds(horizont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4617" grpId="0" animBg="1"/>
      <p:bldP spid="1134634" grpId="0" animBg="1"/>
      <p:bldP spid="1134637" grpId="0" animBg="1"/>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8" name="Rectangle 4"/>
          <p:cNvSpPr>
            <a:spLocks noGrp="1" noChangeArrowheads="1"/>
          </p:cNvSpPr>
          <p:nvPr>
            <p:ph type="title"/>
          </p:nvPr>
        </p:nvSpPr>
        <p:spPr/>
        <p:txBody>
          <a:bodyPr/>
          <a:lstStyle/>
          <a:p>
            <a:r>
              <a:rPr lang="en-US" dirty="0"/>
              <a:t>Other Processor Responds</a:t>
            </a:r>
          </a:p>
        </p:txBody>
      </p:sp>
      <p:sp>
        <p:nvSpPr>
          <p:cNvPr id="54274" name="Footer Placeholder 3"/>
          <p:cNvSpPr>
            <a:spLocks noGrp="1"/>
          </p:cNvSpPr>
          <p:nvPr>
            <p:ph type="ftr" sz="quarter" idx="10"/>
          </p:nvPr>
        </p:nvSpPr>
        <p:spPr>
          <a:noFill/>
        </p:spPr>
        <p:txBody>
          <a:bodyPr/>
          <a:lstStyle/>
          <a:p>
            <a:r>
              <a:rPr lang="en-US" dirty="0"/>
              <a:t>Art of Multiprocessor Programming</a:t>
            </a:r>
          </a:p>
        </p:txBody>
      </p:sp>
      <p:sp>
        <p:nvSpPr>
          <p:cNvPr id="54275" name="Slide Number Placeholder 4"/>
          <p:cNvSpPr>
            <a:spLocks noGrp="1"/>
          </p:cNvSpPr>
          <p:nvPr>
            <p:ph type="sldNum" sz="quarter" idx="11"/>
          </p:nvPr>
        </p:nvSpPr>
        <p:spPr>
          <a:noFill/>
        </p:spPr>
        <p:txBody>
          <a:bodyPr/>
          <a:lstStyle/>
          <a:p>
            <a:fld id="{7F5A9382-C8C1-45DF-8554-601DD1463803}" type="slidenum">
              <a:rPr lang="x-none" smtClean="0"/>
              <a:pPr/>
              <a:t>53</a:t>
            </a:fld>
            <a:endParaRPr lang="en-US" dirty="0"/>
          </a:p>
        </p:txBody>
      </p:sp>
      <p:pic>
        <p:nvPicPr>
          <p:cNvPr id="54276"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sp>
        <p:nvSpPr>
          <p:cNvPr id="54277" name="AutoShape 3"/>
          <p:cNvSpPr>
            <a:spLocks noChangeArrowheads="1"/>
          </p:cNvSpPr>
          <p:nvPr/>
        </p:nvSpPr>
        <p:spPr bwMode="auto">
          <a:xfrm>
            <a:off x="117633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r"/>
            <a:r>
              <a:rPr lang="en-US" sz="2000" b="0" dirty="0">
                <a:solidFill>
                  <a:schemeClr val="tx2"/>
                </a:solidFill>
                <a:latin typeface="Arial" pitchFamily="34" charset="0"/>
              </a:rPr>
              <a:t>Bus</a:t>
            </a:r>
          </a:p>
        </p:txBody>
      </p:sp>
      <p:grpSp>
        <p:nvGrpSpPr>
          <p:cNvPr id="54279" name="Group 5"/>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54313" name="Rectangle 6"/>
            <p:cNvSpPr>
              <a:spLocks noChangeArrowheads="1"/>
            </p:cNvSpPr>
            <p:nvPr/>
          </p:nvSpPr>
          <p:spPr bwMode="auto">
            <a:xfrm>
              <a:off x="2592" y="3312"/>
              <a:ext cx="528" cy="144"/>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4314" name="Freeform 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grpSp>
          <p:nvGrpSpPr>
            <p:cNvPr id="54315" name="Group 8"/>
            <p:cNvGrpSpPr>
              <a:grpSpLocks/>
            </p:cNvGrpSpPr>
            <p:nvPr/>
          </p:nvGrpSpPr>
          <p:grpSpPr bwMode="auto">
            <a:xfrm>
              <a:off x="3072" y="2832"/>
              <a:ext cx="136" cy="632"/>
              <a:chOff x="3072" y="2832"/>
              <a:chExt cx="136" cy="632"/>
            </a:xfrm>
          </p:grpSpPr>
          <p:sp>
            <p:nvSpPr>
              <p:cNvPr id="54320" name="Freeform 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21" name="Freeform 10"/>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22" name="Freeform 11"/>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4316" name="Group 12"/>
            <p:cNvGrpSpPr>
              <a:grpSpLocks/>
            </p:cNvGrpSpPr>
            <p:nvPr/>
          </p:nvGrpSpPr>
          <p:grpSpPr bwMode="auto">
            <a:xfrm flipH="1">
              <a:off x="2496" y="2832"/>
              <a:ext cx="136" cy="632"/>
              <a:chOff x="3072" y="2832"/>
              <a:chExt cx="136" cy="632"/>
            </a:xfrm>
          </p:grpSpPr>
          <p:sp>
            <p:nvSpPr>
              <p:cNvPr id="54317" name="Freeform 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18" name="Freeform 1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19" name="Freeform 1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54280" name="Group 16"/>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54304" name="Rectangle 17"/>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4305" name="Freeform 1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06" name="Freeform 1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07" name="Freeform 2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08" name="Freeform 2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54309" name="Freeform 2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54310" name="Freeform 2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11" name="Freeform 2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12" name="Freeform 2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4281" name="Group 26"/>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54295" name="Rectangle 27"/>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4296" name="Freeform 2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297" name="Freeform 2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298" name="Freeform 3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299" name="Freeform 3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4300" name="Freeform 3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4301" name="Freeform 3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02" name="Freeform 3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303" name="Freeform 3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54282" name="Rectangle 36"/>
          <p:cNvSpPr>
            <a:spLocks noChangeArrowheads="1"/>
          </p:cNvSpPr>
          <p:nvPr/>
        </p:nvSpPr>
        <p:spPr bwMode="auto">
          <a:xfrm>
            <a:off x="1747838" y="5262563"/>
            <a:ext cx="5567362" cy="8810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rPr>
              <a:t>memory</a:t>
            </a:r>
          </a:p>
        </p:txBody>
      </p:sp>
      <p:sp>
        <p:nvSpPr>
          <p:cNvPr id="54283" name="AutoShape 37"/>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54284" name="Rectangle 3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4285" name="Rectangle 39"/>
          <p:cNvSpPr>
            <a:spLocks noChangeArrowheads="1"/>
          </p:cNvSpPr>
          <p:nvPr/>
        </p:nvSpPr>
        <p:spPr bwMode="auto">
          <a:xfrm>
            <a:off x="379253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4286" name="Rectangle 40"/>
          <p:cNvSpPr>
            <a:spLocks noChangeArrowheads="1"/>
          </p:cNvSpPr>
          <p:nvPr/>
        </p:nvSpPr>
        <p:spPr bwMode="auto">
          <a:xfrm>
            <a:off x="5905500" y="5483225"/>
            <a:ext cx="1203325" cy="385763"/>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1136681" name="AutoShape 41"/>
          <p:cNvSpPr>
            <a:spLocks noChangeArrowheads="1"/>
          </p:cNvSpPr>
          <p:nvPr/>
        </p:nvSpPr>
        <p:spPr bwMode="auto">
          <a:xfrm>
            <a:off x="347663" y="1354138"/>
            <a:ext cx="1941512" cy="1187450"/>
          </a:xfrm>
          <a:prstGeom prst="cloudCallout">
            <a:avLst>
              <a:gd name="adj1" fmla="val 30375"/>
              <a:gd name="adj2" fmla="val 71657"/>
            </a:avLst>
          </a:prstGeom>
          <a:solidFill>
            <a:schemeClr val="tx2">
              <a:alpha val="30196"/>
            </a:schemeClr>
          </a:solidFill>
          <a:ln w="38100">
            <a:solidFill>
              <a:schemeClr val="bg1"/>
            </a:solidFill>
            <a:round/>
            <a:headEnd/>
            <a:tailEnd/>
          </a:ln>
        </p:spPr>
        <p:txBody>
          <a:bodyPr anchor="ctr"/>
          <a:lstStyle/>
          <a:p>
            <a:pPr algn="ctr"/>
            <a:r>
              <a:rPr lang="en-US" sz="2400" b="0" dirty="0">
                <a:solidFill>
                  <a:srgbClr val="FFFF00"/>
                </a:solidFill>
                <a:latin typeface="Arial" pitchFamily="34" charset="0"/>
              </a:rPr>
              <a:t>Got it</a:t>
            </a:r>
          </a:p>
        </p:txBody>
      </p:sp>
      <p:sp>
        <p:nvSpPr>
          <p:cNvPr id="1136682" name="Rectangle 42"/>
          <p:cNvSpPr>
            <a:spLocks noChangeArrowheads="1"/>
          </p:cNvSpPr>
          <p:nvPr/>
        </p:nvSpPr>
        <p:spPr bwMode="auto">
          <a:xfrm>
            <a:off x="1905000" y="3871913"/>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54289" name="Rectangle 43"/>
          <p:cNvSpPr>
            <a:spLocks noChangeArrowheads="1"/>
          </p:cNvSpPr>
          <p:nvPr/>
        </p:nvSpPr>
        <p:spPr bwMode="auto">
          <a:xfrm>
            <a:off x="1919288" y="3887788"/>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1136684" name="AutoShape 44"/>
          <p:cNvSpPr>
            <a:spLocks noChangeArrowheads="1"/>
          </p:cNvSpPr>
          <p:nvPr/>
        </p:nvSpPr>
        <p:spPr bwMode="auto">
          <a:xfrm>
            <a:off x="1182688" y="4298950"/>
            <a:ext cx="6626225" cy="641350"/>
          </a:xfrm>
          <a:prstGeom prst="leftRightArrow">
            <a:avLst>
              <a:gd name="adj1" fmla="val 40102"/>
              <a:gd name="adj2" fmla="val 81458"/>
            </a:avLst>
          </a:prstGeom>
          <a:solidFill>
            <a:srgbClr val="FF33CC"/>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1136685" name="AutoShape 45"/>
          <p:cNvSpPr>
            <a:spLocks noChangeArrowheads="1"/>
          </p:cNvSpPr>
          <p:nvPr/>
        </p:nvSpPr>
        <p:spPr bwMode="auto">
          <a:xfrm>
            <a:off x="2246313" y="3657600"/>
            <a:ext cx="465137" cy="882650"/>
          </a:xfrm>
          <a:prstGeom prst="upDownArrow">
            <a:avLst>
              <a:gd name="adj1" fmla="val 50000"/>
              <a:gd name="adj2" fmla="val 37952"/>
            </a:avLst>
          </a:prstGeom>
          <a:solidFill>
            <a:srgbClr val="FF33CC"/>
          </a:solidFill>
          <a:ln w="38100">
            <a:solidFill>
              <a:schemeClr val="tx1"/>
            </a:solidFill>
            <a:miter lim="800000"/>
            <a:headEnd/>
            <a:tailEnd/>
          </a:ln>
          <a:effectLst>
            <a:glow rad="101600">
              <a:schemeClr val="accent3">
                <a:satMod val="175000"/>
                <a:alpha val="40000"/>
              </a:schemeClr>
            </a:glow>
          </a:effectLst>
        </p:spPr>
        <p:txBody>
          <a:bodyPr wrap="none" anchor="ctr"/>
          <a:lstStyle/>
          <a:p>
            <a:pPr algn="r"/>
            <a:endParaRPr lang="en-US" b="0" dirty="0">
              <a:latin typeface="Arial" pitchFamily="34" charset="0"/>
            </a:endParaRPr>
          </a:p>
        </p:txBody>
      </p:sp>
      <p:sp>
        <p:nvSpPr>
          <p:cNvPr id="54292" name="Oval 47"/>
          <p:cNvSpPr>
            <a:spLocks noChangeArrowheads="1"/>
          </p:cNvSpPr>
          <p:nvPr/>
        </p:nvSpPr>
        <p:spPr bwMode="auto">
          <a:xfrm>
            <a:off x="1020763" y="3746500"/>
            <a:ext cx="660400" cy="660400"/>
          </a:xfrm>
          <a:prstGeom prst="ellipse">
            <a:avLst/>
          </a:prstGeom>
          <a:noFill/>
          <a:ln w="38100">
            <a:solidFill>
              <a:schemeClr val="tx1"/>
            </a:solidFill>
            <a:round/>
            <a:headEnd/>
            <a:tailEnd/>
          </a:ln>
          <a:effectLst>
            <a:glow rad="101600">
              <a:schemeClr val="accent3">
                <a:satMod val="175000"/>
                <a:alpha val="40000"/>
              </a:schemeClr>
            </a:glow>
          </a:effectLst>
        </p:spPr>
        <p:txBody>
          <a:bodyPr wrap="none" anchor="ctr"/>
          <a:lstStyle/>
          <a:p>
            <a:pPr algn="ctr"/>
            <a:r>
              <a:rPr lang="en-US" dirty="0">
                <a:latin typeface="Arial" pitchFamily="34" charset="0"/>
              </a:rPr>
              <a:t>E</a:t>
            </a:r>
          </a:p>
        </p:txBody>
      </p:sp>
      <p:sp>
        <p:nvSpPr>
          <p:cNvPr id="1136688" name="Oval 48"/>
          <p:cNvSpPr>
            <a:spLocks noChangeArrowheads="1"/>
          </p:cNvSpPr>
          <p:nvPr/>
        </p:nvSpPr>
        <p:spPr bwMode="auto">
          <a:xfrm>
            <a:off x="1006475" y="3736975"/>
            <a:ext cx="660400" cy="660400"/>
          </a:xfrm>
          <a:prstGeom prst="ellipse">
            <a:avLst/>
          </a:pr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lstStyle/>
          <a:p>
            <a:pPr algn="ctr"/>
            <a:r>
              <a:rPr lang="en-US" dirty="0">
                <a:solidFill>
                  <a:srgbClr val="FFFF00"/>
                </a:solidFill>
                <a:latin typeface="Arial" pitchFamily="34" charset="0"/>
              </a:rPr>
              <a:t>S</a:t>
            </a:r>
          </a:p>
        </p:txBody>
      </p:sp>
      <p:sp>
        <p:nvSpPr>
          <p:cNvPr id="1136689" name="Oval 49"/>
          <p:cNvSpPr>
            <a:spLocks noChangeArrowheads="1"/>
          </p:cNvSpPr>
          <p:nvPr/>
        </p:nvSpPr>
        <p:spPr bwMode="auto">
          <a:xfrm>
            <a:off x="3213100" y="3721100"/>
            <a:ext cx="660400" cy="660400"/>
          </a:xfrm>
          <a:prstGeom prst="ellipse">
            <a:avLst/>
          </a:pr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lstStyle/>
          <a:p>
            <a:pPr algn="ctr"/>
            <a:r>
              <a:rPr lang="en-US" dirty="0">
                <a:solidFill>
                  <a:srgbClr val="FFFF00"/>
                </a:solidFill>
                <a:latin typeface="Arial" pitchFamily="34" charset="0"/>
              </a:rPr>
              <a:t>S</a:t>
            </a:r>
          </a:p>
        </p:txBody>
      </p:sp>
    </p:spTree>
    <p:extLst>
      <p:ext uri="{BB962C8B-B14F-4D97-AF65-F5344CB8AC3E}">
        <p14:creationId xmlns:p14="http://schemas.microsoft.com/office/powerpoint/2010/main" val="331143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36681"/>
                                        </p:tgtEl>
                                        <p:attrNameLst>
                                          <p:attrName>style.visibility</p:attrName>
                                        </p:attrNameLst>
                                      </p:cBhvr>
                                      <p:to>
                                        <p:strVal val="visible"/>
                                      </p:to>
                                    </p:set>
                                    <p:animEffect transition="in" filter="blinds(horizontal)">
                                      <p:cBhvr>
                                        <p:cTn id="7" dur="500"/>
                                        <p:tgtEl>
                                          <p:spTgt spid="113668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36685"/>
                                        </p:tgtEl>
                                        <p:attrNameLst>
                                          <p:attrName>style.visibility</p:attrName>
                                        </p:attrNameLst>
                                      </p:cBhvr>
                                      <p:to>
                                        <p:strVal val="visible"/>
                                      </p:to>
                                    </p:set>
                                    <p:animEffect transition="in" filter="blinds(horizontal)">
                                      <p:cBhvr>
                                        <p:cTn id="10" dur="500"/>
                                        <p:tgtEl>
                                          <p:spTgt spid="113668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136684"/>
                                        </p:tgtEl>
                                        <p:attrNameLst>
                                          <p:attrName>style.visibility</p:attrName>
                                        </p:attrNameLst>
                                      </p:cBhvr>
                                      <p:to>
                                        <p:strVal val="visible"/>
                                      </p:to>
                                    </p:set>
                                    <p:animEffect transition="in" filter="blinds(horizontal)">
                                      <p:cBhvr>
                                        <p:cTn id="13" dur="500"/>
                                        <p:tgtEl>
                                          <p:spTgt spid="1136684"/>
                                        </p:tgtEl>
                                      </p:cBhvr>
                                    </p:animEffect>
                                  </p:childTnLst>
                                </p:cTn>
                              </p:par>
                            </p:childTnLst>
                          </p:cTn>
                        </p:par>
                        <p:par>
                          <p:cTn id="14" fill="hold">
                            <p:stCondLst>
                              <p:cond delay="500"/>
                            </p:stCondLst>
                            <p:childTnLst>
                              <p:par>
                                <p:cTn id="15" presetID="0" presetClass="path" presetSubtype="0" accel="50000" decel="50000" fill="hold" grpId="0" nodeType="afterEffect">
                                  <p:stCondLst>
                                    <p:cond delay="0"/>
                                  </p:stCondLst>
                                  <p:childTnLst>
                                    <p:animMotion origin="layout" path="M -0.01041 0.00462 L 0.20712 0.00208 " pathEditMode="relative" rAng="0" ptsTypes="AA">
                                      <p:cBhvr>
                                        <p:cTn id="16" dur="2000" fill="hold"/>
                                        <p:tgtEl>
                                          <p:spTgt spid="1136682"/>
                                        </p:tgtEl>
                                        <p:attrNameLst>
                                          <p:attrName>ppt_x</p:attrName>
                                          <p:attrName>ppt_y</p:attrName>
                                        </p:attrNameLst>
                                      </p:cBhvr>
                                      <p:rCtr x="10900" y="-100"/>
                                    </p:animMotion>
                                  </p:childTnLst>
                                </p:cTn>
                              </p:par>
                            </p:childTnLst>
                          </p:cTn>
                        </p:par>
                        <p:par>
                          <p:cTn id="17" fill="hold">
                            <p:stCondLst>
                              <p:cond delay="2500"/>
                            </p:stCondLst>
                            <p:childTnLst>
                              <p:par>
                                <p:cTn id="18" presetID="3" presetClass="entr" presetSubtype="10" fill="hold" grpId="0" nodeType="afterEffect">
                                  <p:stCondLst>
                                    <p:cond delay="0"/>
                                  </p:stCondLst>
                                  <p:childTnLst>
                                    <p:set>
                                      <p:cBhvr>
                                        <p:cTn id="19" dur="1" fill="hold">
                                          <p:stCondLst>
                                            <p:cond delay="0"/>
                                          </p:stCondLst>
                                        </p:cTn>
                                        <p:tgtEl>
                                          <p:spTgt spid="1136688"/>
                                        </p:tgtEl>
                                        <p:attrNameLst>
                                          <p:attrName>style.visibility</p:attrName>
                                        </p:attrNameLst>
                                      </p:cBhvr>
                                      <p:to>
                                        <p:strVal val="visible"/>
                                      </p:to>
                                    </p:set>
                                    <p:animEffect transition="in" filter="blinds(horizontal)">
                                      <p:cBhvr>
                                        <p:cTn id="20" dur="500"/>
                                        <p:tgtEl>
                                          <p:spTgt spid="1136688"/>
                                        </p:tgtEl>
                                      </p:cBhvr>
                                    </p:animEffect>
                                  </p:childTnLst>
                                </p:cTn>
                              </p:par>
                            </p:childTnLst>
                          </p:cTn>
                        </p:par>
                        <p:par>
                          <p:cTn id="21" fill="hold">
                            <p:stCondLst>
                              <p:cond delay="3000"/>
                            </p:stCondLst>
                            <p:childTnLst>
                              <p:par>
                                <p:cTn id="22" presetID="3" presetClass="entr" presetSubtype="10" fill="hold" grpId="0" nodeType="afterEffect">
                                  <p:stCondLst>
                                    <p:cond delay="0"/>
                                  </p:stCondLst>
                                  <p:childTnLst>
                                    <p:set>
                                      <p:cBhvr>
                                        <p:cTn id="23" dur="1" fill="hold">
                                          <p:stCondLst>
                                            <p:cond delay="0"/>
                                          </p:stCondLst>
                                        </p:cTn>
                                        <p:tgtEl>
                                          <p:spTgt spid="1136689"/>
                                        </p:tgtEl>
                                        <p:attrNameLst>
                                          <p:attrName>style.visibility</p:attrName>
                                        </p:attrNameLst>
                                      </p:cBhvr>
                                      <p:to>
                                        <p:strVal val="visible"/>
                                      </p:to>
                                    </p:set>
                                    <p:animEffect transition="in" filter="blinds(horizontal)">
                                      <p:cBhvr>
                                        <p:cTn id="24" dur="500"/>
                                        <p:tgtEl>
                                          <p:spTgt spid="1136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1" grpId="0" animBg="1"/>
      <p:bldP spid="1136682" grpId="0" animBg="1"/>
      <p:bldP spid="1136684" grpId="0" animBg="1"/>
      <p:bldP spid="1136685" grpId="0" animBg="1"/>
      <p:bldP spid="1136688" grpId="0" animBg="1"/>
      <p:bldP spid="113668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Rectangle 3"/>
          <p:cNvSpPr>
            <a:spLocks noGrp="1" noChangeArrowheads="1"/>
          </p:cNvSpPr>
          <p:nvPr>
            <p:ph type="title"/>
          </p:nvPr>
        </p:nvSpPr>
        <p:spPr/>
        <p:txBody>
          <a:bodyPr/>
          <a:lstStyle/>
          <a:p>
            <a:r>
              <a:rPr lang="en-US" dirty="0"/>
              <a:t>Modify Cached Data</a:t>
            </a:r>
          </a:p>
        </p:txBody>
      </p:sp>
      <p:sp>
        <p:nvSpPr>
          <p:cNvPr id="55298" name="Footer Placeholder 3"/>
          <p:cNvSpPr>
            <a:spLocks noGrp="1"/>
          </p:cNvSpPr>
          <p:nvPr>
            <p:ph type="ftr" sz="quarter" idx="10"/>
          </p:nvPr>
        </p:nvSpPr>
        <p:spPr>
          <a:noFill/>
        </p:spPr>
        <p:txBody>
          <a:bodyPr/>
          <a:lstStyle/>
          <a:p>
            <a:r>
              <a:rPr lang="en-US" dirty="0"/>
              <a:t>Art of Multiprocessor Programming</a:t>
            </a:r>
          </a:p>
        </p:txBody>
      </p:sp>
      <p:sp>
        <p:nvSpPr>
          <p:cNvPr id="55299" name="Slide Number Placeholder 4"/>
          <p:cNvSpPr>
            <a:spLocks noGrp="1"/>
          </p:cNvSpPr>
          <p:nvPr>
            <p:ph type="sldNum" sz="quarter" idx="11"/>
          </p:nvPr>
        </p:nvSpPr>
        <p:spPr>
          <a:noFill/>
        </p:spPr>
        <p:txBody>
          <a:bodyPr/>
          <a:lstStyle/>
          <a:p>
            <a:fld id="{80BFD442-B39F-40B3-92FE-E1A42AF34D76}" type="slidenum">
              <a:rPr lang="x-none" smtClean="0"/>
              <a:pPr/>
              <a:t>54</a:t>
            </a:fld>
            <a:endParaRPr lang="en-US" dirty="0"/>
          </a:p>
        </p:txBody>
      </p:sp>
      <p:sp>
        <p:nvSpPr>
          <p:cNvPr id="55300" name="Oval 46"/>
          <p:cNvSpPr>
            <a:spLocks noChangeArrowheads="1"/>
          </p:cNvSpPr>
          <p:nvPr/>
        </p:nvSpPr>
        <p:spPr bwMode="auto">
          <a:xfrm>
            <a:off x="3213100" y="3721100"/>
            <a:ext cx="660400" cy="660400"/>
          </a:xfrm>
          <a:prstGeom prst="ellipse">
            <a:avLst/>
          </a:prstGeom>
          <a:solidFill>
            <a:schemeClr val="bg1"/>
          </a:solidFill>
          <a:ln w="38100">
            <a:solidFill>
              <a:schemeClr val="bg1"/>
            </a:solidFill>
            <a:round/>
            <a:headEnd/>
            <a:tailEnd/>
          </a:ln>
        </p:spPr>
        <p:txBody>
          <a:bodyPr wrap="none" anchor="ctr"/>
          <a:lstStyle/>
          <a:p>
            <a:pPr algn="ctr"/>
            <a:r>
              <a:rPr lang="en-US" dirty="0">
                <a:latin typeface="Arial" pitchFamily="34" charset="0"/>
              </a:rPr>
              <a:t>S</a:t>
            </a:r>
          </a:p>
        </p:txBody>
      </p:sp>
      <p:pic>
        <p:nvPicPr>
          <p:cNvPr id="55301"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grpSp>
        <p:nvGrpSpPr>
          <p:cNvPr id="55303" name="Group 4"/>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55334" name="Rectangle 5"/>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5335" name="Freeform 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grpSp>
          <p:nvGrpSpPr>
            <p:cNvPr id="55336" name="Group 7"/>
            <p:cNvGrpSpPr>
              <a:grpSpLocks/>
            </p:cNvGrpSpPr>
            <p:nvPr/>
          </p:nvGrpSpPr>
          <p:grpSpPr bwMode="auto">
            <a:xfrm>
              <a:off x="3072" y="2832"/>
              <a:ext cx="136" cy="632"/>
              <a:chOff x="3072" y="2832"/>
              <a:chExt cx="136" cy="632"/>
            </a:xfrm>
          </p:grpSpPr>
          <p:sp>
            <p:nvSpPr>
              <p:cNvPr id="55341" name="Freeform 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42" name="Freeform 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43" name="Freeform 1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5337" name="Group 11"/>
            <p:cNvGrpSpPr>
              <a:grpSpLocks/>
            </p:cNvGrpSpPr>
            <p:nvPr/>
          </p:nvGrpSpPr>
          <p:grpSpPr bwMode="auto">
            <a:xfrm flipH="1">
              <a:off x="2496" y="2832"/>
              <a:ext cx="136" cy="632"/>
              <a:chOff x="3072" y="2832"/>
              <a:chExt cx="136" cy="632"/>
            </a:xfrm>
          </p:grpSpPr>
          <p:sp>
            <p:nvSpPr>
              <p:cNvPr id="55338" name="Freeform 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39" name="Freeform 1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40" name="Freeform 1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55304" name="Group 15"/>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55325" name="Rectangle 16"/>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5326" name="Freeform 17"/>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27" name="Freeform 18"/>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28" name="Freeform 19"/>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29" name="Freeform 20"/>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5330" name="Freeform 21"/>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5331" name="Freeform 22"/>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32" name="Freeform 23"/>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33" name="Freeform 24"/>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5305" name="Group 25"/>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55316" name="Rectangle 26"/>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5317" name="Freeform 27"/>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18" name="Freeform 28"/>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19" name="Freeform 29"/>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20" name="Freeform 30"/>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5321" name="Freeform 31"/>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5322" name="Freeform 32"/>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23" name="Freeform 33"/>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324" name="Freeform 34"/>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55306" name="AutoShape 35"/>
          <p:cNvSpPr>
            <a:spLocks noChangeArrowheads="1"/>
          </p:cNvSpPr>
          <p:nvPr/>
        </p:nvSpPr>
        <p:spPr bwMode="auto">
          <a:xfrm>
            <a:off x="1182688" y="4298950"/>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55307" name="Rectangle 36"/>
          <p:cNvSpPr>
            <a:spLocks noChangeArrowheads="1"/>
          </p:cNvSpPr>
          <p:nvPr/>
        </p:nvSpPr>
        <p:spPr bwMode="auto">
          <a:xfrm>
            <a:off x="1919288" y="3887788"/>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55308" name="Rectangle 37"/>
          <p:cNvSpPr>
            <a:spLocks noChangeArrowheads="1"/>
          </p:cNvSpPr>
          <p:nvPr/>
        </p:nvSpPr>
        <p:spPr bwMode="auto">
          <a:xfrm>
            <a:off x="1747838" y="5262563"/>
            <a:ext cx="5567362" cy="8810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rPr>
              <a:t>memory</a:t>
            </a:r>
          </a:p>
        </p:txBody>
      </p:sp>
      <p:sp>
        <p:nvSpPr>
          <p:cNvPr id="55309" name="AutoShape 38"/>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bg1"/>
            </a:solidFill>
            <a:miter lim="800000"/>
            <a:headEnd/>
            <a:tailEnd/>
          </a:ln>
        </p:spPr>
        <p:txBody>
          <a:bodyPr wrap="none" anchor="ctr"/>
          <a:lstStyle/>
          <a:p>
            <a:endParaRPr lang="en-US" dirty="0">
              <a:latin typeface="Arial" pitchFamily="34" charset="0"/>
            </a:endParaRPr>
          </a:p>
        </p:txBody>
      </p:sp>
      <p:sp>
        <p:nvSpPr>
          <p:cNvPr id="55310" name="Rectangle 39"/>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55311" name="Rectangle 40"/>
          <p:cNvSpPr>
            <a:spLocks noChangeArrowheads="1"/>
          </p:cNvSpPr>
          <p:nvPr/>
        </p:nvSpPr>
        <p:spPr bwMode="auto">
          <a:xfrm>
            <a:off x="3792538" y="3887788"/>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55312" name="Rectangle 41"/>
          <p:cNvSpPr>
            <a:spLocks noChangeArrowheads="1"/>
          </p:cNvSpPr>
          <p:nvPr/>
        </p:nvSpPr>
        <p:spPr bwMode="auto">
          <a:xfrm>
            <a:off x="5630863" y="5470525"/>
            <a:ext cx="1411287" cy="465138"/>
          </a:xfrm>
          <a:prstGeom prst="rect">
            <a:avLst/>
          </a:prstGeom>
          <a:solidFill>
            <a:schemeClr val="accent2"/>
          </a:solidFill>
          <a:ln w="38100" cmpd="dbl">
            <a:solidFill>
              <a:schemeClr val="bg1"/>
            </a:solidFill>
            <a:miter lim="800000"/>
            <a:headEnd/>
            <a:tailEnd/>
          </a:ln>
        </p:spPr>
        <p:txBody>
          <a:bodyPr wrap="none" anchor="ctr"/>
          <a:lstStyle/>
          <a:p>
            <a:pPr algn="ctr"/>
            <a:r>
              <a:rPr lang="en-US" sz="2800" b="0" dirty="0">
                <a:solidFill>
                  <a:schemeClr val="bg1"/>
                </a:solidFill>
                <a:latin typeface="Arial" pitchFamily="34" charset="0"/>
              </a:rPr>
              <a:t>data</a:t>
            </a:r>
          </a:p>
        </p:txBody>
      </p:sp>
      <p:sp>
        <p:nvSpPr>
          <p:cNvPr id="1138730" name="Freeform 42"/>
          <p:cNvSpPr>
            <a:spLocks/>
          </p:cNvSpPr>
          <p:nvPr/>
        </p:nvSpPr>
        <p:spPr bwMode="auto">
          <a:xfrm>
            <a:off x="3251200" y="3362325"/>
            <a:ext cx="2309813" cy="14763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76200">
            <a:solidFill>
              <a:srgbClr val="FF0000"/>
            </a:solidFill>
            <a:round/>
            <a:headEnd/>
            <a:tailEnd/>
          </a:ln>
        </p:spPr>
        <p:txBody>
          <a:bodyPr wrap="none" anchor="ctr"/>
          <a:lstStyle/>
          <a:p>
            <a:pPr algn="ctr"/>
            <a:r>
              <a:rPr lang="en-US" sz="2800" dirty="0">
                <a:latin typeface="Arial" pitchFamily="34" charset="0"/>
              </a:rPr>
              <a:t>data</a:t>
            </a:r>
          </a:p>
        </p:txBody>
      </p:sp>
      <p:sp>
        <p:nvSpPr>
          <p:cNvPr id="55315" name="Oval 45"/>
          <p:cNvSpPr>
            <a:spLocks noChangeArrowheads="1"/>
          </p:cNvSpPr>
          <p:nvPr/>
        </p:nvSpPr>
        <p:spPr bwMode="auto">
          <a:xfrm>
            <a:off x="1006475" y="3736975"/>
            <a:ext cx="660400" cy="660400"/>
          </a:xfrm>
          <a:prstGeom prst="ellipse">
            <a:avLst/>
          </a:prstGeom>
          <a:solidFill>
            <a:schemeClr val="bg1"/>
          </a:solidFill>
          <a:ln w="38100">
            <a:solidFill>
              <a:schemeClr val="bg1"/>
            </a:solidFill>
            <a:round/>
            <a:headEnd/>
            <a:tailEnd/>
          </a:ln>
        </p:spPr>
        <p:txBody>
          <a:bodyPr wrap="none" anchor="ctr"/>
          <a:lstStyle/>
          <a:p>
            <a:pPr algn="ctr"/>
            <a:r>
              <a:rPr lang="en-US" dirty="0">
                <a:latin typeface="Arial" pitchFamily="34" charset="0"/>
              </a:rPr>
              <a:t>S</a:t>
            </a:r>
          </a:p>
        </p:txBody>
      </p:sp>
    </p:spTree>
    <p:extLst>
      <p:ext uri="{BB962C8B-B14F-4D97-AF65-F5344CB8AC3E}">
        <p14:creationId xmlns:p14="http://schemas.microsoft.com/office/powerpoint/2010/main" val="2664217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38730"/>
                                        </p:tgtEl>
                                        <p:attrNameLst>
                                          <p:attrName>style.visibility</p:attrName>
                                        </p:attrNameLst>
                                      </p:cBhvr>
                                      <p:to>
                                        <p:strVal val="visible"/>
                                      </p:to>
                                    </p:set>
                                    <p:animEffect transition="in" filter="blinds(horizontal)">
                                      <p:cBhvr>
                                        <p:cTn id="7" dur="500"/>
                                        <p:tgtEl>
                                          <p:spTgt spid="1138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873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2" name="Rectangle 9"/>
          <p:cNvSpPr>
            <a:spLocks noGrp="1" noChangeArrowheads="1"/>
          </p:cNvSpPr>
          <p:nvPr>
            <p:ph type="title"/>
          </p:nvPr>
        </p:nvSpPr>
        <p:spPr/>
        <p:txBody>
          <a:bodyPr/>
          <a:lstStyle/>
          <a:p>
            <a:r>
              <a:rPr lang="en-US" dirty="0"/>
              <a:t>Write-Through Cache</a:t>
            </a:r>
          </a:p>
        </p:txBody>
      </p:sp>
      <p:sp>
        <p:nvSpPr>
          <p:cNvPr id="56322" name="Footer Placeholder 3"/>
          <p:cNvSpPr>
            <a:spLocks noGrp="1"/>
          </p:cNvSpPr>
          <p:nvPr>
            <p:ph type="ftr" sz="quarter" idx="10"/>
          </p:nvPr>
        </p:nvSpPr>
        <p:spPr>
          <a:noFill/>
        </p:spPr>
        <p:txBody>
          <a:bodyPr/>
          <a:lstStyle/>
          <a:p>
            <a:r>
              <a:rPr lang="en-US" dirty="0"/>
              <a:t>Art of Multiprocessor Programming</a:t>
            </a:r>
          </a:p>
        </p:txBody>
      </p:sp>
      <p:sp>
        <p:nvSpPr>
          <p:cNvPr id="56323" name="Slide Number Placeholder 4"/>
          <p:cNvSpPr>
            <a:spLocks noGrp="1"/>
          </p:cNvSpPr>
          <p:nvPr>
            <p:ph type="sldNum" sz="quarter" idx="11"/>
          </p:nvPr>
        </p:nvSpPr>
        <p:spPr>
          <a:noFill/>
        </p:spPr>
        <p:txBody>
          <a:bodyPr/>
          <a:lstStyle/>
          <a:p>
            <a:fld id="{3937FE0B-3A5A-45AE-89C7-BDD70C7AAE5C}" type="slidenum">
              <a:rPr lang="x-none" smtClean="0"/>
              <a:pPr/>
              <a:t>55</a:t>
            </a:fld>
            <a:endParaRPr lang="en-US" dirty="0"/>
          </a:p>
        </p:txBody>
      </p:sp>
      <p:sp>
        <p:nvSpPr>
          <p:cNvPr id="56324" name="Oval 49"/>
          <p:cNvSpPr>
            <a:spLocks noChangeArrowheads="1"/>
          </p:cNvSpPr>
          <p:nvPr/>
        </p:nvSpPr>
        <p:spPr bwMode="auto">
          <a:xfrm>
            <a:off x="3213100" y="3721100"/>
            <a:ext cx="660400" cy="660400"/>
          </a:xfrm>
          <a:prstGeom prst="ellipse">
            <a:avLst/>
          </a:prstGeom>
          <a:solidFill>
            <a:schemeClr val="bg1"/>
          </a:solidFill>
          <a:ln w="38100">
            <a:solidFill>
              <a:schemeClr val="bg1"/>
            </a:solidFill>
            <a:round/>
            <a:headEnd/>
            <a:tailEnd/>
          </a:ln>
        </p:spPr>
        <p:txBody>
          <a:bodyPr wrap="none" anchor="ctr"/>
          <a:lstStyle/>
          <a:p>
            <a:pPr algn="ctr"/>
            <a:r>
              <a:rPr lang="en-US" dirty="0">
                <a:latin typeface="Arial" pitchFamily="34" charset="0"/>
              </a:rPr>
              <a:t>S</a:t>
            </a:r>
          </a:p>
        </p:txBody>
      </p:sp>
      <p:pic>
        <p:nvPicPr>
          <p:cNvPr id="56325"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sp>
        <p:nvSpPr>
          <p:cNvPr id="56326" name="Rectangle 3"/>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rPr>
              <a:t>memory</a:t>
            </a:r>
          </a:p>
        </p:txBody>
      </p:sp>
      <p:sp>
        <p:nvSpPr>
          <p:cNvPr id="56327" name="Rectangle 4"/>
          <p:cNvSpPr>
            <a:spLocks noChangeArrowheads="1"/>
          </p:cNvSpPr>
          <p:nvPr/>
        </p:nvSpPr>
        <p:spPr bwMode="auto">
          <a:xfrm>
            <a:off x="5689600" y="5573713"/>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56328" name="Rectangle 5"/>
          <p:cNvSpPr>
            <a:spLocks noChangeArrowheads="1"/>
          </p:cNvSpPr>
          <p:nvPr/>
        </p:nvSpPr>
        <p:spPr bwMode="auto">
          <a:xfrm>
            <a:off x="1928813" y="3913188"/>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1140742" name="Rectangle 6"/>
          <p:cNvSpPr>
            <a:spLocks noChangeArrowheads="1"/>
          </p:cNvSpPr>
          <p:nvPr/>
        </p:nvSpPr>
        <p:spPr bwMode="auto">
          <a:xfrm>
            <a:off x="3811588" y="3913188"/>
            <a:ext cx="1203325" cy="385762"/>
          </a:xfrm>
          <a:prstGeom prst="rect">
            <a:avLst/>
          </a:prstGeom>
          <a:solidFill>
            <a:schemeClr val="bg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accent2"/>
                </a:solidFill>
                <a:latin typeface="Arial" pitchFamily="34" charset="0"/>
              </a:rPr>
              <a:t>data</a:t>
            </a:r>
          </a:p>
        </p:txBody>
      </p:sp>
      <p:sp>
        <p:nvSpPr>
          <p:cNvPr id="1140743" name="Rectangle 7"/>
          <p:cNvSpPr>
            <a:spLocks noChangeArrowheads="1"/>
          </p:cNvSpPr>
          <p:nvPr/>
        </p:nvSpPr>
        <p:spPr bwMode="auto">
          <a:xfrm>
            <a:off x="3811588" y="3913188"/>
            <a:ext cx="1203325" cy="385762"/>
          </a:xfrm>
          <a:prstGeom prst="rect">
            <a:avLst/>
          </a:prstGeom>
          <a:solidFill>
            <a:schemeClr val="bg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accent2"/>
                </a:solidFill>
                <a:latin typeface="Arial" pitchFamily="34" charset="0"/>
              </a:rPr>
              <a:t>data</a:t>
            </a:r>
          </a:p>
        </p:txBody>
      </p:sp>
      <p:sp>
        <p:nvSpPr>
          <p:cNvPr id="56331" name="AutoShape 8"/>
          <p:cNvSpPr>
            <a:spLocks noChangeArrowheads="1"/>
          </p:cNvSpPr>
          <p:nvPr/>
        </p:nvSpPr>
        <p:spPr bwMode="auto">
          <a:xfrm>
            <a:off x="1176338" y="4292600"/>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grpSp>
        <p:nvGrpSpPr>
          <p:cNvPr id="56333" name="Group 10"/>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56363" name="Rectangle 11"/>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6364" name="Freeform 12"/>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65" name="Freeform 13"/>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66" name="Freeform 14"/>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67" name="Freeform 15"/>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6368" name="Freeform 16"/>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56369" name="Freeform 17"/>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70" name="Freeform 18"/>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71" name="Freeform 19"/>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140756" name="AutoShape 20"/>
          <p:cNvSpPr>
            <a:spLocks noChangeArrowheads="1"/>
          </p:cNvSpPr>
          <p:nvPr/>
        </p:nvSpPr>
        <p:spPr bwMode="auto">
          <a:xfrm>
            <a:off x="1182688" y="4298950"/>
            <a:ext cx="6626225" cy="641350"/>
          </a:xfrm>
          <a:prstGeom prst="leftRightArrow">
            <a:avLst>
              <a:gd name="adj1" fmla="val 40102"/>
              <a:gd name="adj2" fmla="val 81458"/>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56335" name="AutoShape 21"/>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bg1"/>
            </a:solidFill>
            <a:miter lim="800000"/>
            <a:headEnd/>
            <a:tailEnd/>
          </a:ln>
        </p:spPr>
        <p:txBody>
          <a:bodyPr wrap="none" anchor="ctr"/>
          <a:lstStyle/>
          <a:p>
            <a:endParaRPr lang="en-US" dirty="0">
              <a:latin typeface="Arial" pitchFamily="34" charset="0"/>
            </a:endParaRPr>
          </a:p>
        </p:txBody>
      </p:sp>
      <p:sp>
        <p:nvSpPr>
          <p:cNvPr id="56336" name="Rectangle 22"/>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grpSp>
        <p:nvGrpSpPr>
          <p:cNvPr id="56337" name="Group 2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56353" name="Rectangle 24"/>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6354" name="Freeform 2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grpSp>
          <p:nvGrpSpPr>
            <p:cNvPr id="56355" name="Group 26"/>
            <p:cNvGrpSpPr>
              <a:grpSpLocks/>
            </p:cNvGrpSpPr>
            <p:nvPr/>
          </p:nvGrpSpPr>
          <p:grpSpPr bwMode="auto">
            <a:xfrm>
              <a:off x="3072" y="2832"/>
              <a:ext cx="136" cy="632"/>
              <a:chOff x="3072" y="2832"/>
              <a:chExt cx="136" cy="632"/>
            </a:xfrm>
          </p:grpSpPr>
          <p:sp>
            <p:nvSpPr>
              <p:cNvPr id="56360" name="Freeform 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61" name="Freeform 2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62" name="Freeform 2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6356" name="Group 30"/>
            <p:cNvGrpSpPr>
              <a:grpSpLocks/>
            </p:cNvGrpSpPr>
            <p:nvPr/>
          </p:nvGrpSpPr>
          <p:grpSpPr bwMode="auto">
            <a:xfrm flipH="1">
              <a:off x="2496" y="2832"/>
              <a:ext cx="136" cy="632"/>
              <a:chOff x="3072" y="2832"/>
              <a:chExt cx="136" cy="632"/>
            </a:xfrm>
          </p:grpSpPr>
          <p:sp>
            <p:nvSpPr>
              <p:cNvPr id="56357" name="Freeform 3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58" name="Freeform 3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59" name="Freeform 3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56338" name="Group 3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56344" name="Rectangle 35"/>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56345" name="Freeform 3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46" name="Freeform 3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47" name="Freeform 3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48" name="Freeform 3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56349" name="Freeform 4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56350" name="Freeform 4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51" name="Freeform 4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352" name="Freeform 4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140780" name="Rectangle 44"/>
          <p:cNvSpPr>
            <a:spLocks noChangeArrowheads="1"/>
          </p:cNvSpPr>
          <p:nvPr/>
        </p:nvSpPr>
        <p:spPr bwMode="auto">
          <a:xfrm>
            <a:off x="3811588" y="3913188"/>
            <a:ext cx="1203325" cy="385762"/>
          </a:xfrm>
          <a:prstGeom prst="rect">
            <a:avLst/>
          </a:prstGeom>
          <a:solidFill>
            <a:schemeClr val="bg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accent2"/>
                </a:solidFill>
                <a:latin typeface="Arial" pitchFamily="34" charset="0"/>
              </a:rPr>
              <a:t>data</a:t>
            </a:r>
          </a:p>
        </p:txBody>
      </p:sp>
      <p:sp>
        <p:nvSpPr>
          <p:cNvPr id="1140781" name="AutoShape 45"/>
          <p:cNvSpPr>
            <a:spLocks noChangeArrowheads="1"/>
          </p:cNvSpPr>
          <p:nvPr/>
        </p:nvSpPr>
        <p:spPr bwMode="auto">
          <a:xfrm>
            <a:off x="4179888" y="3665538"/>
            <a:ext cx="465137" cy="882650"/>
          </a:xfrm>
          <a:prstGeom prst="upDownArrow">
            <a:avLst>
              <a:gd name="adj1" fmla="val 50000"/>
              <a:gd name="adj2" fmla="val 37952"/>
            </a:avLst>
          </a:prstGeom>
          <a:solidFill>
            <a:srgbClr val="FF3300"/>
          </a:solidFill>
          <a:ln w="38100">
            <a:solidFill>
              <a:schemeClr val="bg1"/>
            </a:solidFill>
            <a:miter lim="800000"/>
            <a:headEnd/>
            <a:tailEnd/>
          </a:ln>
        </p:spPr>
        <p:txBody>
          <a:bodyPr wrap="none" anchor="ctr"/>
          <a:lstStyle/>
          <a:p>
            <a:pPr algn="r"/>
            <a:endParaRPr lang="en-US" b="0" dirty="0">
              <a:latin typeface="Arial" pitchFamily="34" charset="0"/>
            </a:endParaRPr>
          </a:p>
        </p:txBody>
      </p:sp>
      <p:sp>
        <p:nvSpPr>
          <p:cNvPr id="1140782" name="AutoShape 46"/>
          <p:cNvSpPr>
            <a:spLocks noChangeArrowheads="1"/>
          </p:cNvSpPr>
          <p:nvPr/>
        </p:nvSpPr>
        <p:spPr bwMode="auto">
          <a:xfrm>
            <a:off x="1550194" y="1301565"/>
            <a:ext cx="2182019" cy="1187450"/>
          </a:xfrm>
          <a:prstGeom prst="cloudCallout">
            <a:avLst>
              <a:gd name="adj1" fmla="val 65861"/>
              <a:gd name="adj2" fmla="val 43315"/>
            </a:avLst>
          </a:prstGeom>
          <a:solidFill>
            <a:schemeClr val="tx1">
              <a:alpha val="30196"/>
            </a:schemeClr>
          </a:solidFill>
          <a:ln w="38100">
            <a:solidFill>
              <a:schemeClr val="bg1"/>
            </a:solidFill>
            <a:round/>
            <a:headEnd/>
            <a:tailEnd/>
          </a:ln>
        </p:spPr>
        <p:txBody>
          <a:bodyPr anchor="ctr"/>
          <a:lstStyle/>
          <a:p>
            <a:pPr algn="ctr"/>
            <a:r>
              <a:rPr lang="en-US" sz="2800" b="0" dirty="0">
                <a:solidFill>
                  <a:srgbClr val="FFFF00"/>
                </a:solidFill>
                <a:latin typeface="Arial" pitchFamily="34" charset="0"/>
              </a:rPr>
              <a:t>Write x!</a:t>
            </a:r>
          </a:p>
        </p:txBody>
      </p:sp>
      <p:sp>
        <p:nvSpPr>
          <p:cNvPr id="56343" name="Oval 50"/>
          <p:cNvSpPr>
            <a:spLocks noChangeArrowheads="1"/>
          </p:cNvSpPr>
          <p:nvPr/>
        </p:nvSpPr>
        <p:spPr bwMode="auto">
          <a:xfrm>
            <a:off x="1006475" y="3736975"/>
            <a:ext cx="660400" cy="660400"/>
          </a:xfrm>
          <a:prstGeom prst="ellipse">
            <a:avLst/>
          </a:prstGeom>
          <a:solidFill>
            <a:schemeClr val="bg1"/>
          </a:solidFill>
          <a:ln w="38100">
            <a:solidFill>
              <a:schemeClr val="bg1"/>
            </a:solidFill>
            <a:round/>
            <a:headEnd/>
            <a:tailEnd/>
          </a:ln>
        </p:spPr>
        <p:txBody>
          <a:bodyPr wrap="none" anchor="ctr"/>
          <a:lstStyle/>
          <a:p>
            <a:pPr algn="ctr"/>
            <a:r>
              <a:rPr lang="en-US" dirty="0">
                <a:latin typeface="Arial" pitchFamily="34" charset="0"/>
              </a:rPr>
              <a:t>S</a:t>
            </a:r>
          </a:p>
        </p:txBody>
      </p:sp>
    </p:spTree>
    <p:extLst>
      <p:ext uri="{BB962C8B-B14F-4D97-AF65-F5344CB8AC3E}">
        <p14:creationId xmlns:p14="http://schemas.microsoft.com/office/powerpoint/2010/main" val="407979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0782"/>
                                        </p:tgtEl>
                                        <p:attrNameLst>
                                          <p:attrName>style.visibility</p:attrName>
                                        </p:attrNameLst>
                                      </p:cBhvr>
                                      <p:to>
                                        <p:strVal val="visible"/>
                                      </p:to>
                                    </p:set>
                                    <p:animEffect transition="in" filter="blinds(horizontal)">
                                      <p:cBhvr>
                                        <p:cTn id="7" dur="500"/>
                                        <p:tgtEl>
                                          <p:spTgt spid="114078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140742"/>
                                        </p:tgtEl>
                                        <p:attrNameLst>
                                          <p:attrName>style.visibility</p:attrName>
                                        </p:attrNameLst>
                                      </p:cBhvr>
                                      <p:to>
                                        <p:strVal val="visible"/>
                                      </p:to>
                                    </p:set>
                                    <p:animEffect transition="in" filter="blinds(horizontal)">
                                      <p:cBhvr>
                                        <p:cTn id="11" dur="500"/>
                                        <p:tgtEl>
                                          <p:spTgt spid="1140742"/>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1140781"/>
                                        </p:tgtEl>
                                        <p:attrNameLst>
                                          <p:attrName>style.visibility</p:attrName>
                                        </p:attrNameLst>
                                      </p:cBhvr>
                                      <p:to>
                                        <p:strVal val="visible"/>
                                      </p:to>
                                    </p:set>
                                    <p:animEffect transition="in" filter="blinds(horizontal)">
                                      <p:cBhvr>
                                        <p:cTn id="14" dur="500"/>
                                        <p:tgtEl>
                                          <p:spTgt spid="1140781"/>
                                        </p:tgtEl>
                                      </p:cBhvr>
                                    </p:animEffect>
                                  </p:childTnLst>
                                </p:cTn>
                              </p:par>
                            </p:childTnLst>
                          </p:cTn>
                        </p:par>
                        <p:par>
                          <p:cTn id="15" fill="hold">
                            <p:stCondLst>
                              <p:cond delay="1000"/>
                            </p:stCondLst>
                            <p:childTnLst>
                              <p:par>
                                <p:cTn id="16" presetID="3" presetClass="entr" presetSubtype="10" fill="hold" grpId="0" nodeType="afterEffect">
                                  <p:stCondLst>
                                    <p:cond delay="0"/>
                                  </p:stCondLst>
                                  <p:childTnLst>
                                    <p:set>
                                      <p:cBhvr>
                                        <p:cTn id="17" dur="1" fill="hold">
                                          <p:stCondLst>
                                            <p:cond delay="0"/>
                                          </p:stCondLst>
                                        </p:cTn>
                                        <p:tgtEl>
                                          <p:spTgt spid="1140756"/>
                                        </p:tgtEl>
                                        <p:attrNameLst>
                                          <p:attrName>style.visibility</p:attrName>
                                        </p:attrNameLst>
                                      </p:cBhvr>
                                      <p:to>
                                        <p:strVal val="visible"/>
                                      </p:to>
                                    </p:set>
                                    <p:animEffect transition="in" filter="blinds(horizontal)">
                                      <p:cBhvr>
                                        <p:cTn id="18" dur="500"/>
                                        <p:tgtEl>
                                          <p:spTgt spid="1140756"/>
                                        </p:tgtEl>
                                      </p:cBhvr>
                                    </p:animEffect>
                                  </p:childTnLst>
                                </p:cTn>
                              </p:par>
                            </p:childTnLst>
                          </p:cTn>
                        </p:par>
                        <p:par>
                          <p:cTn id="19" fill="hold">
                            <p:stCondLst>
                              <p:cond delay="1500"/>
                            </p:stCondLst>
                            <p:childTnLst>
                              <p:par>
                                <p:cTn id="20" presetID="0" presetClass="path" presetSubtype="0" accel="50000" decel="50000" fill="hold" grpId="0" nodeType="afterEffect">
                                  <p:stCondLst>
                                    <p:cond delay="0"/>
                                  </p:stCondLst>
                                  <p:childTnLst>
                                    <p:animMotion origin="layout" path="M 0.00521 9.24855E-7 L -0.20573 9.24855E-7 " pathEditMode="relative" rAng="0" ptsTypes="AA">
                                      <p:cBhvr>
                                        <p:cTn id="21" dur="2000" fill="hold"/>
                                        <p:tgtEl>
                                          <p:spTgt spid="1140743"/>
                                        </p:tgtEl>
                                        <p:attrNameLst>
                                          <p:attrName>ppt_x</p:attrName>
                                          <p:attrName>ppt_y</p:attrName>
                                        </p:attrNameLst>
                                      </p:cBhvr>
                                      <p:rCtr x="-106" y="0"/>
                                    </p:animMotion>
                                  </p:childTnLst>
                                </p:cTn>
                              </p:par>
                              <p:par>
                                <p:cTn id="22" presetID="0" presetClass="path" presetSubtype="0" accel="50000" decel="50000" fill="hold" grpId="0" nodeType="withEffect">
                                  <p:stCondLst>
                                    <p:cond delay="0"/>
                                  </p:stCondLst>
                                  <p:childTnLst>
                                    <p:animMotion origin="layout" path="M 2.77778E-6 9.24855E-7 L 0.20659 0.24069 " pathEditMode="relative" rAng="0" ptsTypes="AA">
                                      <p:cBhvr>
                                        <p:cTn id="23" dur="2000" fill="hold"/>
                                        <p:tgtEl>
                                          <p:spTgt spid="1140780"/>
                                        </p:tgtEl>
                                        <p:attrNameLst>
                                          <p:attrName>ppt_x</p:attrName>
                                          <p:attrName>ppt_y</p:attrName>
                                        </p:attrNameLst>
                                      </p:cBhvr>
                                      <p:rCtr x="103" y="1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0742" grpId="0" animBg="1"/>
      <p:bldP spid="1140743" grpId="0" animBg="1"/>
      <p:bldP spid="1140756" grpId="0" animBg="1"/>
      <p:bldP spid="1140780" grpId="0" animBg="1"/>
      <p:bldP spid="1140781" grpId="0" animBg="1"/>
      <p:bldP spid="114078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3"/>
          <p:cNvSpPr>
            <a:spLocks noGrp="1" noChangeArrowheads="1"/>
          </p:cNvSpPr>
          <p:nvPr>
            <p:ph type="title"/>
          </p:nvPr>
        </p:nvSpPr>
        <p:spPr/>
        <p:txBody>
          <a:bodyPr/>
          <a:lstStyle/>
          <a:p>
            <a:r>
              <a:rPr lang="en-US" dirty="0"/>
              <a:t>Write-Through Caches</a:t>
            </a:r>
          </a:p>
        </p:txBody>
      </p:sp>
      <p:sp>
        <p:nvSpPr>
          <p:cNvPr id="57346" name="Footer Placeholder 3"/>
          <p:cNvSpPr>
            <a:spLocks noGrp="1"/>
          </p:cNvSpPr>
          <p:nvPr>
            <p:ph type="ftr" sz="quarter" idx="10"/>
          </p:nvPr>
        </p:nvSpPr>
        <p:spPr>
          <a:noFill/>
        </p:spPr>
        <p:txBody>
          <a:bodyPr/>
          <a:lstStyle/>
          <a:p>
            <a:r>
              <a:rPr lang="en-US" dirty="0"/>
              <a:t>Art of Multiprocessor Programming</a:t>
            </a:r>
          </a:p>
        </p:txBody>
      </p:sp>
      <p:sp>
        <p:nvSpPr>
          <p:cNvPr id="57347" name="Slide Number Placeholder 4"/>
          <p:cNvSpPr>
            <a:spLocks noGrp="1"/>
          </p:cNvSpPr>
          <p:nvPr>
            <p:ph type="sldNum" sz="quarter" idx="11"/>
          </p:nvPr>
        </p:nvSpPr>
        <p:spPr>
          <a:noFill/>
        </p:spPr>
        <p:txBody>
          <a:bodyPr/>
          <a:lstStyle/>
          <a:p>
            <a:fld id="{055865BE-B02C-4B52-A40B-992D3835339C}" type="slidenum">
              <a:rPr lang="x-none" smtClean="0"/>
              <a:pPr/>
              <a:t>56</a:t>
            </a:fld>
            <a:endParaRPr lang="en-US" dirty="0"/>
          </a:p>
        </p:txBody>
      </p:sp>
      <p:sp>
        <p:nvSpPr>
          <p:cNvPr id="4" name="TextBox 3">
            <a:extLst>
              <a:ext uri="{FF2B5EF4-FFF2-40B4-BE49-F238E27FC236}">
                <a16:creationId xmlns:a16="http://schemas.microsoft.com/office/drawing/2014/main" id="{EFC624C6-262B-9467-2DC8-45D3F02382FA}"/>
              </a:ext>
            </a:extLst>
          </p:cNvPr>
          <p:cNvSpPr txBox="1"/>
          <p:nvPr/>
        </p:nvSpPr>
        <p:spPr bwMode="auto">
          <a:xfrm>
            <a:off x="1471193" y="1574904"/>
            <a:ext cx="5355856"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Immediately broadcast changes </a:t>
            </a:r>
          </a:p>
        </p:txBody>
      </p:sp>
      <p:sp>
        <p:nvSpPr>
          <p:cNvPr id="5" name="TextBox 4">
            <a:extLst>
              <a:ext uri="{FF2B5EF4-FFF2-40B4-BE49-F238E27FC236}">
                <a16:creationId xmlns:a16="http://schemas.microsoft.com/office/drawing/2014/main" id="{6FB4E5CD-F507-A606-AE19-9F3E4658AE05}"/>
              </a:ext>
            </a:extLst>
          </p:cNvPr>
          <p:cNvSpPr txBox="1"/>
          <p:nvPr/>
        </p:nvSpPr>
        <p:spPr bwMode="auto">
          <a:xfrm>
            <a:off x="1471193" y="2239270"/>
            <a:ext cx="1170407" cy="480131"/>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Good</a:t>
            </a:r>
          </a:p>
        </p:txBody>
      </p:sp>
      <p:sp>
        <p:nvSpPr>
          <p:cNvPr id="6" name="TextBox 5">
            <a:extLst>
              <a:ext uri="{FF2B5EF4-FFF2-40B4-BE49-F238E27FC236}">
                <a16:creationId xmlns:a16="http://schemas.microsoft.com/office/drawing/2014/main" id="{FDC50CF5-2F0D-5D22-5087-ADC30CDE37BF}"/>
              </a:ext>
            </a:extLst>
          </p:cNvPr>
          <p:cNvSpPr txBox="1"/>
          <p:nvPr/>
        </p:nvSpPr>
        <p:spPr bwMode="auto">
          <a:xfrm>
            <a:off x="2219338" y="2903636"/>
            <a:ext cx="5074402" cy="480131"/>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Memory, caches always agree</a:t>
            </a:r>
          </a:p>
        </p:txBody>
      </p:sp>
      <p:sp>
        <p:nvSpPr>
          <p:cNvPr id="7" name="TextBox 6">
            <a:extLst>
              <a:ext uri="{FF2B5EF4-FFF2-40B4-BE49-F238E27FC236}">
                <a16:creationId xmlns:a16="http://schemas.microsoft.com/office/drawing/2014/main" id="{F681BEF9-E01A-6A4F-107B-3F3B0530132C}"/>
              </a:ext>
            </a:extLst>
          </p:cNvPr>
          <p:cNvSpPr txBox="1"/>
          <p:nvPr/>
        </p:nvSpPr>
        <p:spPr bwMode="auto">
          <a:xfrm>
            <a:off x="2219338" y="3568002"/>
            <a:ext cx="4473781" cy="480131"/>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More read hits, maybe…</a:t>
            </a:r>
          </a:p>
        </p:txBody>
      </p:sp>
      <p:sp>
        <p:nvSpPr>
          <p:cNvPr id="8" name="TextBox 7">
            <a:extLst>
              <a:ext uri="{FF2B5EF4-FFF2-40B4-BE49-F238E27FC236}">
                <a16:creationId xmlns:a16="http://schemas.microsoft.com/office/drawing/2014/main" id="{5C491FB1-5ED3-343F-325E-B59948ED44D7}"/>
              </a:ext>
            </a:extLst>
          </p:cNvPr>
          <p:cNvSpPr txBox="1"/>
          <p:nvPr/>
        </p:nvSpPr>
        <p:spPr bwMode="auto">
          <a:xfrm>
            <a:off x="1471193" y="4232368"/>
            <a:ext cx="863445" cy="480131"/>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Bad</a:t>
            </a:r>
          </a:p>
        </p:txBody>
      </p:sp>
      <p:sp>
        <p:nvSpPr>
          <p:cNvPr id="9" name="TextBox 8">
            <a:extLst>
              <a:ext uri="{FF2B5EF4-FFF2-40B4-BE49-F238E27FC236}">
                <a16:creationId xmlns:a16="http://schemas.microsoft.com/office/drawing/2014/main" id="{7A005609-4718-53DF-109F-EF958A76AE69}"/>
              </a:ext>
            </a:extLst>
          </p:cNvPr>
          <p:cNvSpPr txBox="1"/>
          <p:nvPr/>
        </p:nvSpPr>
        <p:spPr bwMode="auto">
          <a:xfrm>
            <a:off x="2219338" y="4896734"/>
            <a:ext cx="3947309"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Bus traffic on all writes</a:t>
            </a:r>
          </a:p>
        </p:txBody>
      </p:sp>
      <p:sp>
        <p:nvSpPr>
          <p:cNvPr id="10" name="TextBox 9">
            <a:extLst>
              <a:ext uri="{FF2B5EF4-FFF2-40B4-BE49-F238E27FC236}">
                <a16:creationId xmlns:a16="http://schemas.microsoft.com/office/drawing/2014/main" id="{C7598492-5830-6355-A88F-1907BEED7027}"/>
              </a:ext>
            </a:extLst>
          </p:cNvPr>
          <p:cNvSpPr txBox="1"/>
          <p:nvPr/>
        </p:nvSpPr>
        <p:spPr bwMode="auto">
          <a:xfrm>
            <a:off x="2219338" y="5561100"/>
            <a:ext cx="4898655" cy="480131"/>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Most writes to unshared data</a:t>
            </a:r>
          </a:p>
        </p:txBody>
      </p:sp>
      <p:sp>
        <p:nvSpPr>
          <p:cNvPr id="11" name="TextBox 10">
            <a:extLst>
              <a:ext uri="{FF2B5EF4-FFF2-40B4-BE49-F238E27FC236}">
                <a16:creationId xmlns:a16="http://schemas.microsoft.com/office/drawing/2014/main" id="{E4AF4C05-6B3D-E1B8-A6C5-F1D5DC23F336}"/>
              </a:ext>
            </a:extLst>
          </p:cNvPr>
          <p:cNvSpPr txBox="1"/>
          <p:nvPr/>
        </p:nvSpPr>
        <p:spPr bwMode="auto">
          <a:xfrm>
            <a:off x="2219339" y="6225469"/>
            <a:ext cx="4593855" cy="480131"/>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For example, loop indexes </a:t>
            </a:r>
          </a:p>
        </p:txBody>
      </p:sp>
    </p:spTree>
    <p:extLst>
      <p:ext uri="{BB962C8B-B14F-4D97-AF65-F5344CB8AC3E}">
        <p14:creationId xmlns:p14="http://schemas.microsoft.com/office/powerpoint/2010/main" val="189772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3"/>
          <p:cNvSpPr>
            <a:spLocks noGrp="1" noChangeArrowheads="1"/>
          </p:cNvSpPr>
          <p:nvPr>
            <p:ph type="title"/>
          </p:nvPr>
        </p:nvSpPr>
        <p:spPr/>
        <p:txBody>
          <a:bodyPr/>
          <a:lstStyle/>
          <a:p>
            <a:r>
              <a:rPr lang="en-US" dirty="0"/>
              <a:t>Write-Back Caches</a:t>
            </a:r>
          </a:p>
        </p:txBody>
      </p:sp>
      <p:sp>
        <p:nvSpPr>
          <p:cNvPr id="59394" name="Footer Placeholder 3"/>
          <p:cNvSpPr>
            <a:spLocks noGrp="1"/>
          </p:cNvSpPr>
          <p:nvPr>
            <p:ph type="ftr" sz="quarter" idx="10"/>
          </p:nvPr>
        </p:nvSpPr>
        <p:spPr>
          <a:noFill/>
        </p:spPr>
        <p:txBody>
          <a:bodyPr/>
          <a:lstStyle/>
          <a:p>
            <a:r>
              <a:rPr lang="en-US" dirty="0"/>
              <a:t>Art of Multiprocessor Programming</a:t>
            </a:r>
          </a:p>
        </p:txBody>
      </p:sp>
      <p:sp>
        <p:nvSpPr>
          <p:cNvPr id="59395" name="Slide Number Placeholder 4"/>
          <p:cNvSpPr>
            <a:spLocks noGrp="1"/>
          </p:cNvSpPr>
          <p:nvPr>
            <p:ph type="sldNum" sz="quarter" idx="11"/>
          </p:nvPr>
        </p:nvSpPr>
        <p:spPr>
          <a:noFill/>
        </p:spPr>
        <p:txBody>
          <a:bodyPr/>
          <a:lstStyle/>
          <a:p>
            <a:fld id="{D1986100-18ED-4691-86AF-1FBAD2E7670A}" type="slidenum">
              <a:rPr lang="x-none" smtClean="0"/>
              <a:pPr/>
              <a:t>57</a:t>
            </a:fld>
            <a:endParaRPr lang="en-US" dirty="0"/>
          </a:p>
        </p:txBody>
      </p:sp>
      <p:sp>
        <p:nvSpPr>
          <p:cNvPr id="2" name="TextBox 1">
            <a:extLst>
              <a:ext uri="{FF2B5EF4-FFF2-40B4-BE49-F238E27FC236}">
                <a16:creationId xmlns:a16="http://schemas.microsoft.com/office/drawing/2014/main" id="{13FF577F-5421-8554-9271-3D73D25F42D3}"/>
              </a:ext>
            </a:extLst>
          </p:cNvPr>
          <p:cNvSpPr txBox="1"/>
          <p:nvPr/>
        </p:nvSpPr>
        <p:spPr bwMode="auto">
          <a:xfrm>
            <a:off x="1140451" y="1981200"/>
            <a:ext cx="496321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Accumulate changes in cache</a:t>
            </a:r>
          </a:p>
        </p:txBody>
      </p:sp>
      <p:sp>
        <p:nvSpPr>
          <p:cNvPr id="3" name="TextBox 2">
            <a:extLst>
              <a:ext uri="{FF2B5EF4-FFF2-40B4-BE49-F238E27FC236}">
                <a16:creationId xmlns:a16="http://schemas.microsoft.com/office/drawing/2014/main" id="{3A186912-7FDB-7D7A-F8B6-8C08ADA666E3}"/>
              </a:ext>
            </a:extLst>
          </p:cNvPr>
          <p:cNvSpPr txBox="1"/>
          <p:nvPr/>
        </p:nvSpPr>
        <p:spPr bwMode="auto">
          <a:xfrm>
            <a:off x="1140451" y="2867021"/>
            <a:ext cx="489865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Write back when line evicted</a:t>
            </a:r>
          </a:p>
        </p:txBody>
      </p:sp>
      <p:sp>
        <p:nvSpPr>
          <p:cNvPr id="4" name="TextBox 3">
            <a:extLst>
              <a:ext uri="{FF2B5EF4-FFF2-40B4-BE49-F238E27FC236}">
                <a16:creationId xmlns:a16="http://schemas.microsoft.com/office/drawing/2014/main" id="{C7614DC0-5C42-CBBA-1BB4-1D11B89EF1BA}"/>
              </a:ext>
            </a:extLst>
          </p:cNvPr>
          <p:cNvSpPr txBox="1"/>
          <p:nvPr/>
        </p:nvSpPr>
        <p:spPr bwMode="auto">
          <a:xfrm>
            <a:off x="1140451" y="3752842"/>
            <a:ext cx="589457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Need the cache for something else</a:t>
            </a:r>
          </a:p>
        </p:txBody>
      </p:sp>
      <p:sp>
        <p:nvSpPr>
          <p:cNvPr id="5" name="TextBox 4">
            <a:extLst>
              <a:ext uri="{FF2B5EF4-FFF2-40B4-BE49-F238E27FC236}">
                <a16:creationId xmlns:a16="http://schemas.microsoft.com/office/drawing/2014/main" id="{A082D4F3-2884-3759-FC31-D1001A25C363}"/>
              </a:ext>
            </a:extLst>
          </p:cNvPr>
          <p:cNvSpPr txBox="1"/>
          <p:nvPr/>
        </p:nvSpPr>
        <p:spPr bwMode="auto">
          <a:xfrm>
            <a:off x="1140451" y="4638664"/>
            <a:ext cx="481391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Another processor wants it</a:t>
            </a:r>
          </a:p>
        </p:txBody>
      </p:sp>
    </p:spTree>
    <p:extLst>
      <p:ext uri="{BB962C8B-B14F-4D97-AF65-F5344CB8AC3E}">
        <p14:creationId xmlns:p14="http://schemas.microsoft.com/office/powerpoint/2010/main" val="34564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2" name="Rectangle 4"/>
          <p:cNvSpPr>
            <a:spLocks noGrp="1" noChangeArrowheads="1"/>
          </p:cNvSpPr>
          <p:nvPr>
            <p:ph type="title"/>
          </p:nvPr>
        </p:nvSpPr>
        <p:spPr/>
        <p:txBody>
          <a:bodyPr/>
          <a:lstStyle/>
          <a:p>
            <a:r>
              <a:rPr lang="en-US" dirty="0"/>
              <a:t>Invalidate</a:t>
            </a:r>
          </a:p>
        </p:txBody>
      </p:sp>
      <p:sp>
        <p:nvSpPr>
          <p:cNvPr id="60418" name="Footer Placeholder 3"/>
          <p:cNvSpPr>
            <a:spLocks noGrp="1"/>
          </p:cNvSpPr>
          <p:nvPr>
            <p:ph type="ftr" sz="quarter" idx="10"/>
          </p:nvPr>
        </p:nvSpPr>
        <p:spPr>
          <a:noFill/>
        </p:spPr>
        <p:txBody>
          <a:bodyPr/>
          <a:lstStyle/>
          <a:p>
            <a:r>
              <a:rPr lang="en-US" dirty="0"/>
              <a:t>Art of Multiprocessor Programming</a:t>
            </a:r>
          </a:p>
        </p:txBody>
      </p:sp>
      <p:sp>
        <p:nvSpPr>
          <p:cNvPr id="60419" name="Slide Number Placeholder 4"/>
          <p:cNvSpPr>
            <a:spLocks noGrp="1"/>
          </p:cNvSpPr>
          <p:nvPr>
            <p:ph type="sldNum" sz="quarter" idx="11"/>
          </p:nvPr>
        </p:nvSpPr>
        <p:spPr>
          <a:noFill/>
        </p:spPr>
        <p:txBody>
          <a:bodyPr/>
          <a:lstStyle/>
          <a:p>
            <a:fld id="{EAAD8989-F920-438F-818F-98217646E8F9}" type="slidenum">
              <a:rPr lang="x-none" smtClean="0"/>
              <a:pPr/>
              <a:t>58</a:t>
            </a:fld>
            <a:endParaRPr lang="en-US" dirty="0"/>
          </a:p>
        </p:txBody>
      </p:sp>
      <p:pic>
        <p:nvPicPr>
          <p:cNvPr id="60420"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sp>
        <p:nvSpPr>
          <p:cNvPr id="60421" name="AutoShape 3"/>
          <p:cNvSpPr>
            <a:spLocks noChangeArrowheads="1"/>
          </p:cNvSpPr>
          <p:nvPr/>
        </p:nvSpPr>
        <p:spPr bwMode="auto">
          <a:xfrm>
            <a:off x="120808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grpSp>
        <p:nvGrpSpPr>
          <p:cNvPr id="60423" name="Group 5"/>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60460" name="Rectangle 6"/>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60461" name="Freeform 7"/>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62" name="Freeform 8"/>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63" name="Freeform 9"/>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64" name="Freeform 10"/>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60465" name="Freeform 11"/>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endParaRPr>
            </a:p>
          </p:txBody>
        </p:sp>
        <p:sp>
          <p:nvSpPr>
            <p:cNvPr id="60466" name="Freeform 12"/>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67" name="Freeform 13"/>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68" name="Freeform 14"/>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146895" name="AutoShape 15"/>
          <p:cNvSpPr>
            <a:spLocks noChangeArrowheads="1"/>
          </p:cNvSpPr>
          <p:nvPr/>
        </p:nvSpPr>
        <p:spPr bwMode="auto">
          <a:xfrm>
            <a:off x="1182688" y="4298950"/>
            <a:ext cx="6626225" cy="641350"/>
          </a:xfrm>
          <a:prstGeom prst="leftRightArrow">
            <a:avLst>
              <a:gd name="adj1" fmla="val 40102"/>
              <a:gd name="adj2" fmla="val 81458"/>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rPr>
              <a:t>Bus</a:t>
            </a:r>
          </a:p>
        </p:txBody>
      </p:sp>
      <p:sp>
        <p:nvSpPr>
          <p:cNvPr id="60425" name="Rectangle 16"/>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rPr>
              <a:t>memory</a:t>
            </a:r>
          </a:p>
        </p:txBody>
      </p:sp>
      <p:sp>
        <p:nvSpPr>
          <p:cNvPr id="60426" name="AutoShape 17"/>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bg1"/>
            </a:solidFill>
            <a:miter lim="800000"/>
            <a:headEnd/>
            <a:tailEnd/>
          </a:ln>
        </p:spPr>
        <p:txBody>
          <a:bodyPr wrap="none" anchor="ctr"/>
          <a:lstStyle/>
          <a:p>
            <a:endParaRPr lang="en-US" dirty="0">
              <a:latin typeface="Arial" pitchFamily="34" charset="0"/>
            </a:endParaRPr>
          </a:p>
        </p:txBody>
      </p:sp>
      <p:sp>
        <p:nvSpPr>
          <p:cNvPr id="60427" name="Rectangle 1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grpSp>
        <p:nvGrpSpPr>
          <p:cNvPr id="60428" name="Group 19"/>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60450" name="Rectangle 20"/>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60451" name="Freeform 2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grpSp>
          <p:nvGrpSpPr>
            <p:cNvPr id="60452" name="Group 22"/>
            <p:cNvGrpSpPr>
              <a:grpSpLocks/>
            </p:cNvGrpSpPr>
            <p:nvPr/>
          </p:nvGrpSpPr>
          <p:grpSpPr bwMode="auto">
            <a:xfrm>
              <a:off x="3072" y="2832"/>
              <a:ext cx="136" cy="632"/>
              <a:chOff x="3072" y="2832"/>
              <a:chExt cx="136" cy="632"/>
            </a:xfrm>
          </p:grpSpPr>
          <p:sp>
            <p:nvSpPr>
              <p:cNvPr id="60457" name="Freeform 2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58" name="Freeform 2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59" name="Freeform 2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60453" name="Group 26"/>
            <p:cNvGrpSpPr>
              <a:grpSpLocks/>
            </p:cNvGrpSpPr>
            <p:nvPr/>
          </p:nvGrpSpPr>
          <p:grpSpPr bwMode="auto">
            <a:xfrm flipH="1">
              <a:off x="2496" y="2832"/>
              <a:ext cx="136" cy="632"/>
              <a:chOff x="3072" y="2832"/>
              <a:chExt cx="136" cy="632"/>
            </a:xfrm>
          </p:grpSpPr>
          <p:sp>
            <p:nvSpPr>
              <p:cNvPr id="60454" name="Freeform 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55" name="Freeform 2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56" name="Freeform 2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grpSp>
        <p:nvGrpSpPr>
          <p:cNvPr id="60429" name="Group 30"/>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60441" name="Rectangle 31"/>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60442" name="Freeform 32"/>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43" name="Freeform 33"/>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44" name="Freeform 34"/>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45" name="Freeform 35"/>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60446" name="Freeform 36"/>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endParaRPr>
            </a:p>
          </p:txBody>
        </p:sp>
        <p:sp>
          <p:nvSpPr>
            <p:cNvPr id="60447" name="Freeform 37"/>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48" name="Freeform 38"/>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449" name="Freeform 39"/>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60430" name="Rectangle 40"/>
          <p:cNvSpPr>
            <a:spLocks noChangeArrowheads="1"/>
          </p:cNvSpPr>
          <p:nvPr/>
        </p:nvSpPr>
        <p:spPr bwMode="auto">
          <a:xfrm>
            <a:off x="3792538" y="3887788"/>
            <a:ext cx="1203325" cy="385762"/>
          </a:xfrm>
          <a:prstGeom prst="rect">
            <a:avLst/>
          </a:prstGeom>
          <a:solidFill>
            <a:schemeClr val="bg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accent2"/>
                </a:solidFill>
                <a:latin typeface="Arial" pitchFamily="34" charset="0"/>
              </a:rPr>
              <a:t>data</a:t>
            </a:r>
          </a:p>
        </p:txBody>
      </p:sp>
      <p:sp>
        <p:nvSpPr>
          <p:cNvPr id="1146921" name="AutoShape 41"/>
          <p:cNvSpPr>
            <a:spLocks noChangeArrowheads="1"/>
          </p:cNvSpPr>
          <p:nvPr/>
        </p:nvSpPr>
        <p:spPr bwMode="auto">
          <a:xfrm>
            <a:off x="4132263" y="3665538"/>
            <a:ext cx="465137" cy="882650"/>
          </a:xfrm>
          <a:prstGeom prst="upDownArrow">
            <a:avLst>
              <a:gd name="adj1" fmla="val 50000"/>
              <a:gd name="adj2" fmla="val 37952"/>
            </a:avLst>
          </a:prstGeom>
          <a:solidFill>
            <a:srgbClr val="FF3300"/>
          </a:solidFill>
          <a:ln w="38100">
            <a:solidFill>
              <a:schemeClr val="bg1"/>
            </a:solidFill>
            <a:miter lim="800000"/>
            <a:headEnd/>
            <a:tailEnd/>
          </a:ln>
        </p:spPr>
        <p:txBody>
          <a:bodyPr wrap="none" anchor="ctr"/>
          <a:lstStyle/>
          <a:p>
            <a:pPr algn="r"/>
            <a:endParaRPr lang="en-US" b="0" dirty="0">
              <a:latin typeface="Arial" pitchFamily="34" charset="0"/>
            </a:endParaRPr>
          </a:p>
        </p:txBody>
      </p:sp>
      <p:sp>
        <p:nvSpPr>
          <p:cNvPr id="60432" name="Rectangle 42"/>
          <p:cNvSpPr>
            <a:spLocks noChangeArrowheads="1"/>
          </p:cNvSpPr>
          <p:nvPr/>
        </p:nvSpPr>
        <p:spPr bwMode="auto">
          <a:xfrm>
            <a:off x="1919288" y="3887788"/>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60433" name="Rectangle 43"/>
          <p:cNvSpPr>
            <a:spLocks noChangeArrowheads="1"/>
          </p:cNvSpPr>
          <p:nvPr/>
        </p:nvSpPr>
        <p:spPr bwMode="auto">
          <a:xfrm>
            <a:off x="5689600" y="5573713"/>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data</a:t>
            </a:r>
          </a:p>
        </p:txBody>
      </p:sp>
      <p:sp>
        <p:nvSpPr>
          <p:cNvPr id="1146924" name="Rectangle 44"/>
          <p:cNvSpPr>
            <a:spLocks noChangeArrowheads="1"/>
          </p:cNvSpPr>
          <p:nvPr/>
        </p:nvSpPr>
        <p:spPr bwMode="auto">
          <a:xfrm>
            <a:off x="1903413" y="3895725"/>
            <a:ext cx="1203325" cy="385763"/>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rPr>
              <a:t>cache</a:t>
            </a:r>
          </a:p>
        </p:txBody>
      </p:sp>
      <p:sp>
        <p:nvSpPr>
          <p:cNvPr id="1146925" name="AutoShape 45"/>
          <p:cNvSpPr>
            <a:spLocks noChangeArrowheads="1"/>
          </p:cNvSpPr>
          <p:nvPr/>
        </p:nvSpPr>
        <p:spPr bwMode="auto">
          <a:xfrm>
            <a:off x="5561012" y="1211263"/>
            <a:ext cx="2376757" cy="1187450"/>
          </a:xfrm>
          <a:prstGeom prst="cloudCallout">
            <a:avLst>
              <a:gd name="adj1" fmla="val -88676"/>
              <a:gd name="adj2" fmla="val 55347"/>
            </a:avLst>
          </a:prstGeom>
          <a:solidFill>
            <a:schemeClr val="tx1">
              <a:alpha val="30196"/>
            </a:schemeClr>
          </a:solidFill>
          <a:ln w="38100">
            <a:solidFill>
              <a:schemeClr val="bg1"/>
            </a:solidFill>
            <a:round/>
            <a:headEnd/>
            <a:tailEnd/>
          </a:ln>
        </p:spPr>
        <p:txBody>
          <a:bodyPr anchor="ctr"/>
          <a:lstStyle/>
          <a:p>
            <a:pPr algn="ctr"/>
            <a:r>
              <a:rPr lang="en-US" sz="2400" b="0" dirty="0">
                <a:solidFill>
                  <a:srgbClr val="FFFF00"/>
                </a:solidFill>
                <a:latin typeface="Arial" pitchFamily="34" charset="0"/>
              </a:rPr>
              <a:t>Invalidate x</a:t>
            </a:r>
          </a:p>
        </p:txBody>
      </p:sp>
      <p:sp>
        <p:nvSpPr>
          <p:cNvPr id="60437" name="Oval 49"/>
          <p:cNvSpPr>
            <a:spLocks noChangeArrowheads="1"/>
          </p:cNvSpPr>
          <p:nvPr/>
        </p:nvSpPr>
        <p:spPr bwMode="auto">
          <a:xfrm>
            <a:off x="3213100" y="3721100"/>
            <a:ext cx="660400" cy="660400"/>
          </a:xfrm>
          <a:prstGeom prst="ellipse">
            <a:avLst/>
          </a:prstGeom>
          <a:solidFill>
            <a:schemeClr val="bg1"/>
          </a:solidFill>
          <a:ln w="38100">
            <a:solidFill>
              <a:schemeClr val="bg1"/>
            </a:solidFill>
            <a:round/>
            <a:headEnd/>
            <a:tailEnd/>
          </a:ln>
        </p:spPr>
        <p:txBody>
          <a:bodyPr wrap="none" anchor="ctr"/>
          <a:lstStyle/>
          <a:p>
            <a:pPr algn="ctr"/>
            <a:r>
              <a:rPr lang="en-US" dirty="0">
                <a:latin typeface="Arial" pitchFamily="34" charset="0"/>
              </a:rPr>
              <a:t>S</a:t>
            </a:r>
          </a:p>
        </p:txBody>
      </p:sp>
      <p:sp>
        <p:nvSpPr>
          <p:cNvPr id="60438" name="Oval 50"/>
          <p:cNvSpPr>
            <a:spLocks noChangeArrowheads="1"/>
          </p:cNvSpPr>
          <p:nvPr/>
        </p:nvSpPr>
        <p:spPr bwMode="auto">
          <a:xfrm>
            <a:off x="1006475" y="3736975"/>
            <a:ext cx="660400" cy="660400"/>
          </a:xfrm>
          <a:prstGeom prst="ellipse">
            <a:avLst/>
          </a:prstGeom>
          <a:solidFill>
            <a:schemeClr val="bg1"/>
          </a:solidFill>
          <a:ln w="38100">
            <a:solidFill>
              <a:schemeClr val="bg1"/>
            </a:solidFill>
            <a:round/>
            <a:headEnd/>
            <a:tailEnd/>
          </a:ln>
        </p:spPr>
        <p:txBody>
          <a:bodyPr wrap="none" anchor="ctr"/>
          <a:lstStyle/>
          <a:p>
            <a:pPr algn="ctr"/>
            <a:r>
              <a:rPr lang="en-US" dirty="0">
                <a:latin typeface="Arial" pitchFamily="34" charset="0"/>
              </a:rPr>
              <a:t>S</a:t>
            </a:r>
          </a:p>
        </p:txBody>
      </p:sp>
      <p:sp>
        <p:nvSpPr>
          <p:cNvPr id="1146931" name="Oval 51"/>
          <p:cNvSpPr>
            <a:spLocks noChangeArrowheads="1"/>
          </p:cNvSpPr>
          <p:nvPr/>
        </p:nvSpPr>
        <p:spPr bwMode="auto">
          <a:xfrm>
            <a:off x="3236913" y="3730625"/>
            <a:ext cx="660400" cy="660400"/>
          </a:xfrm>
          <a:prstGeom prst="ellipse">
            <a:avLst/>
          </a:prstGeom>
          <a:solidFill>
            <a:schemeClr val="bg1"/>
          </a:solidFill>
          <a:ln w="38100">
            <a:solidFill>
              <a:schemeClr val="bg1"/>
            </a:solidFill>
            <a:round/>
            <a:headEnd/>
            <a:tailEnd/>
          </a:ln>
        </p:spPr>
        <p:txBody>
          <a:bodyPr wrap="none" anchor="ctr"/>
          <a:lstStyle/>
          <a:p>
            <a:pPr algn="ctr"/>
            <a:r>
              <a:rPr lang="en-US" dirty="0">
                <a:latin typeface="Arial" pitchFamily="34" charset="0"/>
              </a:rPr>
              <a:t>M</a:t>
            </a:r>
          </a:p>
        </p:txBody>
      </p:sp>
      <p:sp>
        <p:nvSpPr>
          <p:cNvPr id="1146932" name="Oval 52"/>
          <p:cNvSpPr>
            <a:spLocks noChangeArrowheads="1"/>
          </p:cNvSpPr>
          <p:nvPr/>
        </p:nvSpPr>
        <p:spPr bwMode="auto">
          <a:xfrm>
            <a:off x="1030288" y="3746500"/>
            <a:ext cx="660400" cy="660400"/>
          </a:xfrm>
          <a:prstGeom prst="ellipse">
            <a:avLst/>
          </a:prstGeom>
          <a:solidFill>
            <a:schemeClr val="bg1"/>
          </a:solidFill>
          <a:ln w="38100">
            <a:solidFill>
              <a:schemeClr val="bg1"/>
            </a:solidFill>
            <a:round/>
            <a:headEnd/>
            <a:tailEnd/>
          </a:ln>
        </p:spPr>
        <p:txBody>
          <a:bodyPr wrap="none" anchor="ctr"/>
          <a:lstStyle/>
          <a:p>
            <a:pPr algn="ctr"/>
            <a:r>
              <a:rPr lang="en-US" dirty="0">
                <a:latin typeface="Arial" pitchFamily="34" charset="0"/>
              </a:rPr>
              <a:t>I</a:t>
            </a:r>
          </a:p>
        </p:txBody>
      </p:sp>
    </p:spTree>
    <p:extLst>
      <p:ext uri="{BB962C8B-B14F-4D97-AF65-F5344CB8AC3E}">
        <p14:creationId xmlns:p14="http://schemas.microsoft.com/office/powerpoint/2010/main" val="360293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146925"/>
                                        </p:tgtEl>
                                        <p:attrNameLst>
                                          <p:attrName>style.visibility</p:attrName>
                                        </p:attrNameLst>
                                      </p:cBhvr>
                                      <p:to>
                                        <p:strVal val="visible"/>
                                      </p:to>
                                    </p:set>
                                    <p:animEffect transition="in" filter="blinds(horizontal)">
                                      <p:cBhvr>
                                        <p:cTn id="7" dur="500"/>
                                        <p:tgtEl>
                                          <p:spTgt spid="114692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146921"/>
                                        </p:tgtEl>
                                        <p:attrNameLst>
                                          <p:attrName>style.visibility</p:attrName>
                                        </p:attrNameLst>
                                      </p:cBhvr>
                                      <p:to>
                                        <p:strVal val="visible"/>
                                      </p:to>
                                    </p:set>
                                    <p:animEffect transition="in" filter="blinds(horizontal)">
                                      <p:cBhvr>
                                        <p:cTn id="11" dur="500"/>
                                        <p:tgtEl>
                                          <p:spTgt spid="1146921"/>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1146895"/>
                                        </p:tgtEl>
                                        <p:attrNameLst>
                                          <p:attrName>style.visibility</p:attrName>
                                        </p:attrNameLst>
                                      </p:cBhvr>
                                      <p:to>
                                        <p:strVal val="visible"/>
                                      </p:to>
                                    </p:set>
                                    <p:animEffect transition="in" filter="blinds(horizontal)">
                                      <p:cBhvr>
                                        <p:cTn id="14" dur="500"/>
                                        <p:tgtEl>
                                          <p:spTgt spid="1146895"/>
                                        </p:tgtEl>
                                      </p:cBhvr>
                                    </p:animEffect>
                                  </p:childTnLst>
                                </p:cTn>
                              </p:par>
                            </p:childTnLst>
                          </p:cTn>
                        </p:par>
                        <p:par>
                          <p:cTn id="15" fill="hold">
                            <p:stCondLst>
                              <p:cond delay="1000"/>
                            </p:stCondLst>
                            <p:childTnLst>
                              <p:par>
                                <p:cTn id="16" presetID="3" presetClass="entr" presetSubtype="10" fill="hold" grpId="0" nodeType="afterEffect">
                                  <p:stCondLst>
                                    <p:cond delay="0"/>
                                  </p:stCondLst>
                                  <p:childTnLst>
                                    <p:set>
                                      <p:cBhvr>
                                        <p:cTn id="17" dur="1" fill="hold">
                                          <p:stCondLst>
                                            <p:cond delay="0"/>
                                          </p:stCondLst>
                                        </p:cTn>
                                        <p:tgtEl>
                                          <p:spTgt spid="1146924"/>
                                        </p:tgtEl>
                                        <p:attrNameLst>
                                          <p:attrName>style.visibility</p:attrName>
                                        </p:attrNameLst>
                                      </p:cBhvr>
                                      <p:to>
                                        <p:strVal val="visible"/>
                                      </p:to>
                                    </p:set>
                                    <p:animEffect transition="in" filter="blinds(horizontal)">
                                      <p:cBhvr>
                                        <p:cTn id="18" dur="500"/>
                                        <p:tgtEl>
                                          <p:spTgt spid="1146924"/>
                                        </p:tgtEl>
                                      </p:cBhvr>
                                    </p:animEffect>
                                  </p:childTnLst>
                                </p:cTn>
                              </p:par>
                            </p:childTnLst>
                          </p:cTn>
                        </p:par>
                        <p:par>
                          <p:cTn id="19" fill="hold">
                            <p:stCondLst>
                              <p:cond delay="1500"/>
                            </p:stCondLst>
                            <p:childTnLst>
                              <p:par>
                                <p:cTn id="20" presetID="3" presetClass="entr" presetSubtype="10" fill="hold" grpId="0" nodeType="afterEffect">
                                  <p:stCondLst>
                                    <p:cond delay="0"/>
                                  </p:stCondLst>
                                  <p:childTnLst>
                                    <p:set>
                                      <p:cBhvr>
                                        <p:cTn id="21" dur="1" fill="hold">
                                          <p:stCondLst>
                                            <p:cond delay="0"/>
                                          </p:stCondLst>
                                        </p:cTn>
                                        <p:tgtEl>
                                          <p:spTgt spid="1146931"/>
                                        </p:tgtEl>
                                        <p:attrNameLst>
                                          <p:attrName>style.visibility</p:attrName>
                                        </p:attrNameLst>
                                      </p:cBhvr>
                                      <p:to>
                                        <p:strVal val="visible"/>
                                      </p:to>
                                    </p:set>
                                    <p:animEffect transition="in" filter="blinds(horizontal)">
                                      <p:cBhvr>
                                        <p:cTn id="22" dur="500"/>
                                        <p:tgtEl>
                                          <p:spTgt spid="114693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146932"/>
                                        </p:tgtEl>
                                        <p:attrNameLst>
                                          <p:attrName>style.visibility</p:attrName>
                                        </p:attrNameLst>
                                      </p:cBhvr>
                                      <p:to>
                                        <p:strVal val="visible"/>
                                      </p:to>
                                    </p:set>
                                    <p:animEffect transition="in" filter="blinds(horizontal)">
                                      <p:cBhvr>
                                        <p:cTn id="25" dur="500"/>
                                        <p:tgtEl>
                                          <p:spTgt spid="1146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895" grpId="0" animBg="1"/>
      <p:bldP spid="1146921" grpId="0" animBg="1"/>
      <p:bldP spid="1146924" grpId="0" animBg="1"/>
      <p:bldP spid="1146925" grpId="0" animBg="1"/>
      <p:bldP spid="1146931" grpId="0" animBg="1"/>
      <p:bldP spid="114693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7" name="Rectangle 5"/>
          <p:cNvSpPr>
            <a:spLocks noGrp="1" noChangeArrowheads="1"/>
          </p:cNvSpPr>
          <p:nvPr>
            <p:ph type="title"/>
          </p:nvPr>
        </p:nvSpPr>
        <p:spPr/>
        <p:txBody>
          <a:bodyPr/>
          <a:lstStyle/>
          <a:p>
            <a:r>
              <a:rPr lang="en-US" dirty="0"/>
              <a:t>Invalidate</a:t>
            </a:r>
          </a:p>
        </p:txBody>
      </p:sp>
      <p:sp>
        <p:nvSpPr>
          <p:cNvPr id="66562" name="Footer Placeholder 3"/>
          <p:cNvSpPr>
            <a:spLocks noGrp="1"/>
          </p:cNvSpPr>
          <p:nvPr>
            <p:ph type="ftr" sz="quarter" idx="10"/>
          </p:nvPr>
        </p:nvSpPr>
        <p:spPr>
          <a:noFill/>
        </p:spPr>
        <p:txBody>
          <a:bodyPr/>
          <a:lstStyle/>
          <a:p>
            <a:r>
              <a:rPr lang="en-US" dirty="0"/>
              <a:t>Art of Multiprocessor Programming</a:t>
            </a:r>
          </a:p>
        </p:txBody>
      </p:sp>
      <p:sp>
        <p:nvSpPr>
          <p:cNvPr id="66563" name="Slide Number Placeholder 4"/>
          <p:cNvSpPr>
            <a:spLocks noGrp="1"/>
          </p:cNvSpPr>
          <p:nvPr>
            <p:ph type="sldNum" sz="quarter" idx="11"/>
          </p:nvPr>
        </p:nvSpPr>
        <p:spPr>
          <a:noFill/>
        </p:spPr>
        <p:txBody>
          <a:bodyPr/>
          <a:lstStyle/>
          <a:p>
            <a:fld id="{D2A393CC-F84E-4884-A2D4-E2B427A61548}" type="slidenum">
              <a:rPr lang="x-none" smtClean="0">
                <a:latin typeface="Arial" pitchFamily="34" charset="0"/>
                <a:cs typeface="Arial" pitchFamily="34" charset="0"/>
              </a:rPr>
              <a:pPr/>
              <a:t>59</a:t>
            </a:fld>
            <a:endParaRPr lang="en-US" dirty="0">
              <a:latin typeface="Arial" pitchFamily="34" charset="0"/>
              <a:cs typeface="Arial" pitchFamily="34" charset="0"/>
            </a:endParaRPr>
          </a:p>
        </p:txBody>
      </p:sp>
      <p:pic>
        <p:nvPicPr>
          <p:cNvPr id="6656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sp>
        <p:nvSpPr>
          <p:cNvPr id="66565" name="Rectangle 3"/>
          <p:cNvSpPr>
            <a:spLocks noChangeArrowheads="1"/>
          </p:cNvSpPr>
          <p:nvPr/>
        </p:nvSpPr>
        <p:spPr bwMode="auto">
          <a:xfrm>
            <a:off x="1911350" y="3892550"/>
            <a:ext cx="1203325" cy="385763"/>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66566" name="AutoShape 4"/>
          <p:cNvSpPr>
            <a:spLocks noChangeArrowheads="1"/>
          </p:cNvSpPr>
          <p:nvPr/>
        </p:nvSpPr>
        <p:spPr bwMode="auto">
          <a:xfrm>
            <a:off x="120808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cs typeface="Arial" pitchFamily="34" charset="0"/>
              </a:rPr>
              <a:t>Bus</a:t>
            </a:r>
          </a:p>
        </p:txBody>
      </p:sp>
      <p:grpSp>
        <p:nvGrpSpPr>
          <p:cNvPr id="66568" name="Group 6"/>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66597" name="Rectangle 7"/>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6598" name="Freeform 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9" name="Freeform 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0" name="Freeform 1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1" name="Freeform 1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2" name="Freeform 1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3" name="Freeform 1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4" name="Freeform 1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5" name="Freeform 1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6569" name="Rectangle 16"/>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66570" name="AutoShape 17"/>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endParaRPr lang="en-US" dirty="0">
              <a:latin typeface="Arial" pitchFamily="34" charset="0"/>
              <a:cs typeface="Arial" pitchFamily="34" charset="0"/>
            </a:endParaRPr>
          </a:p>
        </p:txBody>
      </p:sp>
      <p:sp>
        <p:nvSpPr>
          <p:cNvPr id="66571" name="Rectangle 1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grpSp>
        <p:nvGrpSpPr>
          <p:cNvPr id="66572" name="Group 19"/>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66587" name="Rectangle 20"/>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6588" name="Freeform 2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6589" name="Group 22"/>
            <p:cNvGrpSpPr>
              <a:grpSpLocks/>
            </p:cNvGrpSpPr>
            <p:nvPr/>
          </p:nvGrpSpPr>
          <p:grpSpPr bwMode="auto">
            <a:xfrm>
              <a:off x="3072" y="2832"/>
              <a:ext cx="136" cy="632"/>
              <a:chOff x="3072" y="2832"/>
              <a:chExt cx="136" cy="632"/>
            </a:xfrm>
          </p:grpSpPr>
          <p:sp>
            <p:nvSpPr>
              <p:cNvPr id="66594" name="Freeform 2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5" name="Freeform 2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6" name="Freeform 2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6590" name="Group 26"/>
            <p:cNvGrpSpPr>
              <a:grpSpLocks/>
            </p:cNvGrpSpPr>
            <p:nvPr/>
          </p:nvGrpSpPr>
          <p:grpSpPr bwMode="auto">
            <a:xfrm flipH="1">
              <a:off x="2496" y="2832"/>
              <a:ext cx="136" cy="632"/>
              <a:chOff x="3072" y="2832"/>
              <a:chExt cx="136" cy="632"/>
            </a:xfrm>
          </p:grpSpPr>
          <p:sp>
            <p:nvSpPr>
              <p:cNvPr id="66591" name="Freeform 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2" name="Freeform 2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3" name="Freeform 2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66573" name="Group 30"/>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66578" name="Rectangle 31"/>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6579" name="Freeform 32"/>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0" name="Freeform 33"/>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1" name="Freeform 34"/>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2" name="Freeform 35"/>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3" name="Freeform 36"/>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4" name="Freeform 37"/>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5" name="Freeform 38"/>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6" name="Freeform 39"/>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6574" name="Rectangle 40"/>
          <p:cNvSpPr>
            <a:spLocks noChangeArrowheads="1"/>
          </p:cNvSpPr>
          <p:nvPr/>
        </p:nvSpPr>
        <p:spPr bwMode="auto">
          <a:xfrm>
            <a:off x="3792538" y="3887788"/>
            <a:ext cx="1203325" cy="385762"/>
          </a:xfrm>
          <a:prstGeom prst="rect">
            <a:avLst/>
          </a:prstGeom>
          <a:solidFill>
            <a:schemeClr val="bg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accent2"/>
                </a:solidFill>
                <a:latin typeface="Arial" pitchFamily="34" charset="0"/>
                <a:cs typeface="Arial" pitchFamily="34" charset="0"/>
              </a:rPr>
              <a:t>data</a:t>
            </a:r>
          </a:p>
        </p:txBody>
      </p:sp>
      <p:sp>
        <p:nvSpPr>
          <p:cNvPr id="66575" name="Rectangle 41"/>
          <p:cNvSpPr>
            <a:spLocks noChangeArrowheads="1"/>
          </p:cNvSpPr>
          <p:nvPr/>
        </p:nvSpPr>
        <p:spPr bwMode="auto">
          <a:xfrm>
            <a:off x="5689600" y="5573713"/>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data</a:t>
            </a:r>
          </a:p>
        </p:txBody>
      </p:sp>
      <p:sp>
        <p:nvSpPr>
          <p:cNvPr id="66577" name="AutoShape 43"/>
          <p:cNvSpPr>
            <a:spLocks noChangeArrowheads="1"/>
          </p:cNvSpPr>
          <p:nvPr/>
        </p:nvSpPr>
        <p:spPr bwMode="auto">
          <a:xfrm>
            <a:off x="1935163" y="4964113"/>
            <a:ext cx="6959600" cy="1011237"/>
          </a:xfrm>
          <a:prstGeom prst="wedgeRoundRectCallout">
            <a:avLst>
              <a:gd name="adj1" fmla="val -16356"/>
              <a:gd name="adj2" fmla="val -124255"/>
              <a:gd name="adj3" fmla="val 16667"/>
            </a:avLst>
          </a:prstGeom>
          <a:solidFill>
            <a:schemeClr val="tx1"/>
          </a:solidFill>
          <a:ln w="38100">
            <a:solidFill>
              <a:srgbClr val="FF3300"/>
            </a:solidFill>
            <a:miter lim="800000"/>
            <a:headEnd/>
            <a:tailEnd/>
          </a:ln>
        </p:spPr>
        <p:txBody>
          <a:bodyPr anchor="ctr"/>
          <a:lstStyle/>
          <a:p>
            <a:pPr algn="ctr"/>
            <a:r>
              <a:rPr lang="en-US" sz="2800" b="0" dirty="0">
                <a:solidFill>
                  <a:srgbClr val="FFFF00"/>
                </a:solidFill>
                <a:latin typeface="Arial" pitchFamily="34" charset="0"/>
                <a:cs typeface="Arial" pitchFamily="34" charset="0"/>
              </a:rPr>
              <a:t>This cache acquires write permission</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7" name="Rectangle 5"/>
          <p:cNvSpPr>
            <a:spLocks noGrp="1" noChangeArrowheads="1"/>
          </p:cNvSpPr>
          <p:nvPr>
            <p:ph type="title"/>
          </p:nvPr>
        </p:nvSpPr>
        <p:spPr/>
        <p:txBody>
          <a:bodyPr/>
          <a:lstStyle/>
          <a:p>
            <a:r>
              <a:rPr lang="en-US" dirty="0"/>
              <a:t>Invalidate</a:t>
            </a:r>
          </a:p>
        </p:txBody>
      </p:sp>
      <p:sp>
        <p:nvSpPr>
          <p:cNvPr id="66562" name="Footer Placeholder 3"/>
          <p:cNvSpPr>
            <a:spLocks noGrp="1"/>
          </p:cNvSpPr>
          <p:nvPr>
            <p:ph type="ftr" sz="quarter" idx="10"/>
          </p:nvPr>
        </p:nvSpPr>
        <p:spPr>
          <a:noFill/>
        </p:spPr>
        <p:txBody>
          <a:bodyPr/>
          <a:lstStyle/>
          <a:p>
            <a:r>
              <a:rPr lang="en-US" dirty="0"/>
              <a:t>Art of Multiprocessor Programming</a:t>
            </a:r>
          </a:p>
        </p:txBody>
      </p:sp>
      <p:sp>
        <p:nvSpPr>
          <p:cNvPr id="66563" name="Slide Number Placeholder 4"/>
          <p:cNvSpPr>
            <a:spLocks noGrp="1"/>
          </p:cNvSpPr>
          <p:nvPr>
            <p:ph type="sldNum" sz="quarter" idx="11"/>
          </p:nvPr>
        </p:nvSpPr>
        <p:spPr>
          <a:noFill/>
        </p:spPr>
        <p:txBody>
          <a:bodyPr/>
          <a:lstStyle/>
          <a:p>
            <a:fld id="{D2A393CC-F84E-4884-A2D4-E2B427A61548}" type="slidenum">
              <a:rPr lang="x-none" smtClean="0">
                <a:latin typeface="Arial" pitchFamily="34" charset="0"/>
                <a:cs typeface="Arial" pitchFamily="34" charset="0"/>
              </a:rPr>
              <a:pPr/>
              <a:t>60</a:t>
            </a:fld>
            <a:endParaRPr lang="en-US" dirty="0">
              <a:latin typeface="Arial" pitchFamily="34" charset="0"/>
              <a:cs typeface="Arial" pitchFamily="34" charset="0"/>
            </a:endParaRPr>
          </a:p>
        </p:txBody>
      </p:sp>
      <p:pic>
        <p:nvPicPr>
          <p:cNvPr id="6656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sp>
        <p:nvSpPr>
          <p:cNvPr id="66565" name="Rectangle 3"/>
          <p:cNvSpPr>
            <a:spLocks noChangeArrowheads="1"/>
          </p:cNvSpPr>
          <p:nvPr/>
        </p:nvSpPr>
        <p:spPr bwMode="auto">
          <a:xfrm>
            <a:off x="1911350" y="3892550"/>
            <a:ext cx="1203325" cy="385763"/>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66566" name="AutoShape 4"/>
          <p:cNvSpPr>
            <a:spLocks noChangeArrowheads="1"/>
          </p:cNvSpPr>
          <p:nvPr/>
        </p:nvSpPr>
        <p:spPr bwMode="auto">
          <a:xfrm>
            <a:off x="120808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cs typeface="Arial" pitchFamily="34" charset="0"/>
              </a:rPr>
              <a:t>Bus</a:t>
            </a:r>
          </a:p>
        </p:txBody>
      </p:sp>
      <p:grpSp>
        <p:nvGrpSpPr>
          <p:cNvPr id="66568" name="Group 6"/>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66597" name="Rectangle 7"/>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6598" name="Freeform 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9" name="Freeform 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0" name="Freeform 1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1" name="Freeform 1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2" name="Freeform 1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3" name="Freeform 1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4" name="Freeform 1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605" name="Freeform 1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6569" name="Rectangle 16"/>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66570" name="AutoShape 17"/>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endParaRPr lang="en-US" dirty="0">
              <a:latin typeface="Arial" pitchFamily="34" charset="0"/>
              <a:cs typeface="Arial" pitchFamily="34" charset="0"/>
            </a:endParaRPr>
          </a:p>
        </p:txBody>
      </p:sp>
      <p:sp>
        <p:nvSpPr>
          <p:cNvPr id="66571" name="Rectangle 1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grpSp>
        <p:nvGrpSpPr>
          <p:cNvPr id="66572" name="Group 19"/>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66587" name="Rectangle 20"/>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6588" name="Freeform 2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6589" name="Group 22"/>
            <p:cNvGrpSpPr>
              <a:grpSpLocks/>
            </p:cNvGrpSpPr>
            <p:nvPr/>
          </p:nvGrpSpPr>
          <p:grpSpPr bwMode="auto">
            <a:xfrm>
              <a:off x="3072" y="2832"/>
              <a:ext cx="136" cy="632"/>
              <a:chOff x="3072" y="2832"/>
              <a:chExt cx="136" cy="632"/>
            </a:xfrm>
          </p:grpSpPr>
          <p:sp>
            <p:nvSpPr>
              <p:cNvPr id="66594" name="Freeform 2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5" name="Freeform 2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6" name="Freeform 2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6590" name="Group 26"/>
            <p:cNvGrpSpPr>
              <a:grpSpLocks/>
            </p:cNvGrpSpPr>
            <p:nvPr/>
          </p:nvGrpSpPr>
          <p:grpSpPr bwMode="auto">
            <a:xfrm flipH="1">
              <a:off x="2496" y="2832"/>
              <a:ext cx="136" cy="632"/>
              <a:chOff x="3072" y="2832"/>
              <a:chExt cx="136" cy="632"/>
            </a:xfrm>
          </p:grpSpPr>
          <p:sp>
            <p:nvSpPr>
              <p:cNvPr id="66591" name="Freeform 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2" name="Freeform 2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93" name="Freeform 2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66573" name="Group 30"/>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66578" name="Rectangle 31"/>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6579" name="Freeform 32"/>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0" name="Freeform 33"/>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1" name="Freeform 34"/>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2" name="Freeform 35"/>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3" name="Freeform 36"/>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4" name="Freeform 37"/>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5" name="Freeform 38"/>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6586" name="Freeform 39"/>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6574" name="Rectangle 40"/>
          <p:cNvSpPr>
            <a:spLocks noChangeArrowheads="1"/>
          </p:cNvSpPr>
          <p:nvPr/>
        </p:nvSpPr>
        <p:spPr bwMode="auto">
          <a:xfrm>
            <a:off x="3792538" y="3887788"/>
            <a:ext cx="1203325" cy="385762"/>
          </a:xfrm>
          <a:prstGeom prst="rect">
            <a:avLst/>
          </a:prstGeom>
          <a:solidFill>
            <a:schemeClr val="bg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accent2"/>
                </a:solidFill>
                <a:latin typeface="Arial" pitchFamily="34" charset="0"/>
                <a:cs typeface="Arial" pitchFamily="34" charset="0"/>
              </a:rPr>
              <a:t>data</a:t>
            </a:r>
          </a:p>
        </p:txBody>
      </p:sp>
      <p:sp>
        <p:nvSpPr>
          <p:cNvPr id="66575" name="Rectangle 41"/>
          <p:cNvSpPr>
            <a:spLocks noChangeArrowheads="1"/>
          </p:cNvSpPr>
          <p:nvPr/>
        </p:nvSpPr>
        <p:spPr bwMode="auto">
          <a:xfrm>
            <a:off x="5689600" y="5573713"/>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data</a:t>
            </a:r>
          </a:p>
        </p:txBody>
      </p:sp>
      <p:sp>
        <p:nvSpPr>
          <p:cNvPr id="66576" name="AutoShape 42"/>
          <p:cNvSpPr>
            <a:spLocks noChangeArrowheads="1"/>
          </p:cNvSpPr>
          <p:nvPr/>
        </p:nvSpPr>
        <p:spPr bwMode="auto">
          <a:xfrm>
            <a:off x="931863" y="1314450"/>
            <a:ext cx="6688137" cy="1011238"/>
          </a:xfrm>
          <a:prstGeom prst="wedgeRoundRectCallout">
            <a:avLst>
              <a:gd name="adj1" fmla="val -26500"/>
              <a:gd name="adj2" fmla="val 226296"/>
              <a:gd name="adj3" fmla="val 16667"/>
            </a:avLst>
          </a:prstGeom>
          <a:solidFill>
            <a:schemeClr val="tx1"/>
          </a:solidFill>
          <a:ln w="38100">
            <a:solidFill>
              <a:srgbClr val="FF3300"/>
            </a:solidFill>
            <a:miter lim="800000"/>
            <a:headEnd/>
            <a:tailEnd/>
          </a:ln>
        </p:spPr>
        <p:txBody>
          <a:bodyPr anchor="ctr"/>
          <a:lstStyle/>
          <a:p>
            <a:pPr algn="ctr"/>
            <a:r>
              <a:rPr lang="en-US" sz="2800" b="0" dirty="0">
                <a:solidFill>
                  <a:srgbClr val="FFFF00"/>
                </a:solidFill>
                <a:latin typeface="Arial" pitchFamily="34" charset="0"/>
                <a:cs typeface="Arial" pitchFamily="34" charset="0"/>
              </a:rPr>
              <a:t>Other caches lose read permission</a:t>
            </a:r>
          </a:p>
        </p:txBody>
      </p:sp>
      <p:sp>
        <p:nvSpPr>
          <p:cNvPr id="66577" name="AutoShape 43"/>
          <p:cNvSpPr>
            <a:spLocks noChangeArrowheads="1"/>
          </p:cNvSpPr>
          <p:nvPr/>
        </p:nvSpPr>
        <p:spPr bwMode="auto">
          <a:xfrm>
            <a:off x="1935163" y="4964113"/>
            <a:ext cx="6959600" cy="1011237"/>
          </a:xfrm>
          <a:prstGeom prst="wedgeRoundRectCallout">
            <a:avLst>
              <a:gd name="adj1" fmla="val -16356"/>
              <a:gd name="adj2" fmla="val -124255"/>
              <a:gd name="adj3" fmla="val 16667"/>
            </a:avLst>
          </a:prstGeom>
          <a:solidFill>
            <a:schemeClr val="tx1"/>
          </a:solidFill>
          <a:ln w="38100">
            <a:solidFill>
              <a:srgbClr val="FF3300"/>
            </a:solidFill>
            <a:miter lim="800000"/>
            <a:headEnd/>
            <a:tailEnd/>
          </a:ln>
        </p:spPr>
        <p:txBody>
          <a:bodyPr anchor="ctr"/>
          <a:lstStyle/>
          <a:p>
            <a:pPr algn="ctr"/>
            <a:r>
              <a:rPr lang="en-US" sz="2800" b="0" dirty="0">
                <a:solidFill>
                  <a:srgbClr val="FFFF00"/>
                </a:solidFill>
                <a:latin typeface="Arial" pitchFamily="34" charset="0"/>
                <a:cs typeface="Arial" pitchFamily="34" charset="0"/>
              </a:rPr>
              <a:t>This cache acquires write permission</a:t>
            </a:r>
          </a:p>
        </p:txBody>
      </p:sp>
    </p:spTree>
    <p:extLst>
      <p:ext uri="{BB962C8B-B14F-4D97-AF65-F5344CB8AC3E}">
        <p14:creationId xmlns:p14="http://schemas.microsoft.com/office/powerpoint/2010/main" val="30416759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Rectangle 5"/>
          <p:cNvSpPr>
            <a:spLocks noGrp="1" noChangeArrowheads="1"/>
          </p:cNvSpPr>
          <p:nvPr>
            <p:ph type="title"/>
          </p:nvPr>
        </p:nvSpPr>
        <p:spPr/>
        <p:txBody>
          <a:bodyPr/>
          <a:lstStyle/>
          <a:p>
            <a:r>
              <a:rPr lang="en-US" dirty="0"/>
              <a:t>Invalidate</a:t>
            </a:r>
          </a:p>
        </p:txBody>
      </p:sp>
      <p:sp>
        <p:nvSpPr>
          <p:cNvPr id="67586" name="Footer Placeholder 3"/>
          <p:cNvSpPr>
            <a:spLocks noGrp="1"/>
          </p:cNvSpPr>
          <p:nvPr>
            <p:ph type="ftr" sz="quarter" idx="10"/>
          </p:nvPr>
        </p:nvSpPr>
        <p:spPr>
          <a:noFill/>
        </p:spPr>
        <p:txBody>
          <a:bodyPr/>
          <a:lstStyle/>
          <a:p>
            <a:r>
              <a:rPr lang="en-US" dirty="0"/>
              <a:t>Art of Multiprocessor Programming</a:t>
            </a:r>
          </a:p>
        </p:txBody>
      </p:sp>
      <p:sp>
        <p:nvSpPr>
          <p:cNvPr id="67587" name="Slide Number Placeholder 4"/>
          <p:cNvSpPr>
            <a:spLocks noGrp="1"/>
          </p:cNvSpPr>
          <p:nvPr>
            <p:ph type="sldNum" sz="quarter" idx="11"/>
          </p:nvPr>
        </p:nvSpPr>
        <p:spPr>
          <a:noFill/>
        </p:spPr>
        <p:txBody>
          <a:bodyPr/>
          <a:lstStyle/>
          <a:p>
            <a:fld id="{06BE4FEA-7122-48F4-A0D2-0C1C2D48D04C}" type="slidenum">
              <a:rPr lang="x-none" smtClean="0">
                <a:latin typeface="Arial" pitchFamily="34" charset="0"/>
                <a:cs typeface="Arial" pitchFamily="34" charset="0"/>
              </a:rPr>
              <a:pPr/>
              <a:t>61</a:t>
            </a:fld>
            <a:endParaRPr lang="en-US" dirty="0">
              <a:latin typeface="Arial" pitchFamily="34" charset="0"/>
              <a:cs typeface="Arial" pitchFamily="34" charset="0"/>
            </a:endParaRPr>
          </a:p>
        </p:txBody>
      </p:sp>
      <p:pic>
        <p:nvPicPr>
          <p:cNvPr id="67588"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sp>
        <p:nvSpPr>
          <p:cNvPr id="67589" name="Rectangle 3"/>
          <p:cNvSpPr>
            <a:spLocks noChangeArrowheads="1"/>
          </p:cNvSpPr>
          <p:nvPr/>
        </p:nvSpPr>
        <p:spPr bwMode="auto">
          <a:xfrm>
            <a:off x="1911350" y="3892550"/>
            <a:ext cx="1203325" cy="385763"/>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sp>
        <p:nvSpPr>
          <p:cNvPr id="67590" name="AutoShape 4"/>
          <p:cNvSpPr>
            <a:spLocks noChangeArrowheads="1"/>
          </p:cNvSpPr>
          <p:nvPr/>
        </p:nvSpPr>
        <p:spPr bwMode="auto">
          <a:xfrm>
            <a:off x="120808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cs typeface="Arial" pitchFamily="34" charset="0"/>
              </a:rPr>
              <a:t>Bus</a:t>
            </a:r>
          </a:p>
        </p:txBody>
      </p:sp>
      <p:grpSp>
        <p:nvGrpSpPr>
          <p:cNvPr id="67592" name="Group 6"/>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67621" name="Rectangle 7"/>
            <p:cNvSpPr>
              <a:spLocks noChangeArrowheads="1"/>
            </p:cNvSpPr>
            <p:nvPr/>
          </p:nvSpPr>
          <p:spPr bwMode="auto">
            <a:xfrm>
              <a:off x="1032" y="3304"/>
              <a:ext cx="488" cy="160"/>
            </a:xfrm>
            <a:prstGeom prst="rect">
              <a:avLst/>
            </a:prstGeom>
            <a:solidFill>
              <a:schemeClr val="folHlink"/>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7622" name="Freeform 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23" name="Freeform 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24" name="Freeform 1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25" name="Freeform 1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26" name="Freeform 1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27" name="Freeform 1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28" name="Freeform 1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29" name="Freeform 1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7593" name="Rectangle 16"/>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67594" name="AutoShape 17"/>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67595" name="Rectangle 1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cache</a:t>
            </a:r>
          </a:p>
        </p:txBody>
      </p:sp>
      <p:grpSp>
        <p:nvGrpSpPr>
          <p:cNvPr id="67596" name="Group 19"/>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67611" name="Rectangle 20"/>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7612" name="Freeform 2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7613" name="Group 22"/>
            <p:cNvGrpSpPr>
              <a:grpSpLocks/>
            </p:cNvGrpSpPr>
            <p:nvPr/>
          </p:nvGrpSpPr>
          <p:grpSpPr bwMode="auto">
            <a:xfrm>
              <a:off x="3072" y="2832"/>
              <a:ext cx="136" cy="632"/>
              <a:chOff x="3072" y="2832"/>
              <a:chExt cx="136" cy="632"/>
            </a:xfrm>
          </p:grpSpPr>
          <p:sp>
            <p:nvSpPr>
              <p:cNvPr id="67618" name="Freeform 2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19" name="Freeform 2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20" name="Freeform 2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7614" name="Group 26"/>
            <p:cNvGrpSpPr>
              <a:grpSpLocks/>
            </p:cNvGrpSpPr>
            <p:nvPr/>
          </p:nvGrpSpPr>
          <p:grpSpPr bwMode="auto">
            <a:xfrm flipH="1">
              <a:off x="2496" y="2832"/>
              <a:ext cx="136" cy="632"/>
              <a:chOff x="3072" y="2832"/>
              <a:chExt cx="136" cy="632"/>
            </a:xfrm>
          </p:grpSpPr>
          <p:sp>
            <p:nvSpPr>
              <p:cNvPr id="67615" name="Freeform 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16" name="Freeform 2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17" name="Freeform 2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67597" name="Group 30"/>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67602" name="Rectangle 31"/>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7603" name="Freeform 32"/>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04" name="Freeform 33"/>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05" name="Freeform 34"/>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06" name="Freeform 35"/>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07" name="Freeform 36"/>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08" name="Freeform 37"/>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09" name="Freeform 38"/>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7610" name="Freeform 39"/>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7598" name="Rectangle 40"/>
          <p:cNvSpPr>
            <a:spLocks noChangeArrowheads="1"/>
          </p:cNvSpPr>
          <p:nvPr/>
        </p:nvSpPr>
        <p:spPr bwMode="auto">
          <a:xfrm>
            <a:off x="3792538" y="3887788"/>
            <a:ext cx="1203325" cy="385762"/>
          </a:xfrm>
          <a:prstGeom prst="rect">
            <a:avLst/>
          </a:prstGeom>
          <a:solidFill>
            <a:schemeClr val="bg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accent2"/>
                </a:solidFill>
                <a:latin typeface="Arial" pitchFamily="34" charset="0"/>
                <a:cs typeface="Arial" pitchFamily="34" charset="0"/>
              </a:rPr>
              <a:t>data</a:t>
            </a:r>
          </a:p>
        </p:txBody>
      </p:sp>
      <p:sp>
        <p:nvSpPr>
          <p:cNvPr id="67599" name="Rectangle 41"/>
          <p:cNvSpPr>
            <a:spLocks noChangeArrowheads="1"/>
          </p:cNvSpPr>
          <p:nvPr/>
        </p:nvSpPr>
        <p:spPr bwMode="auto">
          <a:xfrm>
            <a:off x="5689600" y="5573713"/>
            <a:ext cx="1203325" cy="385762"/>
          </a:xfrm>
          <a:prstGeom prst="rect">
            <a:avLst/>
          </a:prstGeom>
          <a:solidFill>
            <a:schemeClr val="accent2"/>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data</a:t>
            </a:r>
          </a:p>
        </p:txBody>
      </p:sp>
      <p:sp>
        <p:nvSpPr>
          <p:cNvPr id="67600" name="AutoShape 42"/>
          <p:cNvSpPr>
            <a:spLocks noChangeArrowheads="1"/>
          </p:cNvSpPr>
          <p:nvPr/>
        </p:nvSpPr>
        <p:spPr bwMode="auto">
          <a:xfrm>
            <a:off x="806450" y="2895600"/>
            <a:ext cx="6959600" cy="1427163"/>
          </a:xfrm>
          <a:prstGeom prst="wedgeRoundRectCallout">
            <a:avLst>
              <a:gd name="adj1" fmla="val 28903"/>
              <a:gd name="adj2" fmla="val 136764"/>
              <a:gd name="adj3" fmla="val 16667"/>
            </a:avLst>
          </a:prstGeom>
          <a:solidFill>
            <a:schemeClr val="tx1"/>
          </a:solidFill>
          <a:ln w="38100">
            <a:solidFill>
              <a:schemeClr val="bg1"/>
            </a:solidFill>
            <a:miter lim="800000"/>
            <a:headEnd/>
            <a:tailEnd/>
          </a:ln>
        </p:spPr>
        <p:txBody>
          <a:bodyPr anchor="ctr"/>
          <a:lstStyle/>
          <a:p>
            <a:pPr algn="ctr"/>
            <a:r>
              <a:rPr lang="en-US" sz="2800" b="0" dirty="0">
                <a:solidFill>
                  <a:srgbClr val="FFFF00"/>
                </a:solidFill>
                <a:latin typeface="Arial" pitchFamily="34" charset="0"/>
                <a:cs typeface="Arial" pitchFamily="34" charset="0"/>
              </a:rPr>
              <a:t>Memory provides data only if not present in any cache, so no need to change it now (expensive)</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2"/>
          <p:cNvSpPr>
            <a:spLocks noGrp="1" noChangeArrowheads="1"/>
          </p:cNvSpPr>
          <p:nvPr>
            <p:ph type="title"/>
          </p:nvPr>
        </p:nvSpPr>
        <p:spPr/>
        <p:txBody>
          <a:bodyPr/>
          <a:lstStyle/>
          <a:p>
            <a:r>
              <a:rPr lang="en-US" dirty="0"/>
              <a:t>Optimize What?</a:t>
            </a:r>
          </a:p>
        </p:txBody>
      </p:sp>
      <p:sp>
        <p:nvSpPr>
          <p:cNvPr id="71682" name="Footer Placeholder 3"/>
          <p:cNvSpPr>
            <a:spLocks noGrp="1"/>
          </p:cNvSpPr>
          <p:nvPr>
            <p:ph type="ftr" sz="quarter" idx="10"/>
          </p:nvPr>
        </p:nvSpPr>
        <p:spPr>
          <a:noFill/>
        </p:spPr>
        <p:txBody>
          <a:bodyPr/>
          <a:lstStyle/>
          <a:p>
            <a:r>
              <a:rPr lang="en-US" dirty="0"/>
              <a:t>Art of Multiprocessor Programming</a:t>
            </a:r>
          </a:p>
        </p:txBody>
      </p:sp>
      <p:sp>
        <p:nvSpPr>
          <p:cNvPr id="71683" name="Slide Number Placeholder 4"/>
          <p:cNvSpPr>
            <a:spLocks noGrp="1"/>
          </p:cNvSpPr>
          <p:nvPr>
            <p:ph type="sldNum" sz="quarter" idx="11"/>
          </p:nvPr>
        </p:nvSpPr>
        <p:spPr>
          <a:noFill/>
        </p:spPr>
        <p:txBody>
          <a:bodyPr/>
          <a:lstStyle/>
          <a:p>
            <a:fld id="{C3B3283A-8507-49A6-ACC5-A48AA5A22E36}" type="slidenum">
              <a:rPr lang="x-none" smtClean="0">
                <a:cs typeface="Arial" pitchFamily="34" charset="0"/>
              </a:rPr>
              <a:pPr/>
              <a:t>62</a:t>
            </a:fld>
            <a:endParaRPr lang="en-US" dirty="0">
              <a:cs typeface="Arial" pitchFamily="34" charset="0"/>
            </a:endParaRPr>
          </a:p>
        </p:txBody>
      </p:sp>
      <p:sp>
        <p:nvSpPr>
          <p:cNvPr id="2" name="TextBox 1">
            <a:extLst>
              <a:ext uri="{FF2B5EF4-FFF2-40B4-BE49-F238E27FC236}">
                <a16:creationId xmlns:a16="http://schemas.microsoft.com/office/drawing/2014/main" id="{531E749D-6CF2-8172-F3B0-2B4AB59B9CB9}"/>
              </a:ext>
            </a:extLst>
          </p:cNvPr>
          <p:cNvSpPr txBox="1"/>
          <p:nvPr/>
        </p:nvSpPr>
        <p:spPr bwMode="auto">
          <a:xfrm>
            <a:off x="799984" y="2905780"/>
            <a:ext cx="684690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Bus bandwidth used by spinning threads?</a:t>
            </a:r>
          </a:p>
        </p:txBody>
      </p:sp>
      <p:sp>
        <p:nvSpPr>
          <p:cNvPr id="3" name="TextBox 2">
            <a:extLst>
              <a:ext uri="{FF2B5EF4-FFF2-40B4-BE49-F238E27FC236}">
                <a16:creationId xmlns:a16="http://schemas.microsoft.com/office/drawing/2014/main" id="{CBC7A733-3671-C6E8-36D0-A073C072D515}"/>
              </a:ext>
            </a:extLst>
          </p:cNvPr>
          <p:cNvSpPr txBox="1"/>
          <p:nvPr/>
        </p:nvSpPr>
        <p:spPr bwMode="auto">
          <a:xfrm>
            <a:off x="799984" y="3570146"/>
            <a:ext cx="437648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Release/Acquire latency?</a:t>
            </a:r>
          </a:p>
        </p:txBody>
      </p:sp>
      <p:sp>
        <p:nvSpPr>
          <p:cNvPr id="4" name="TextBox 3">
            <a:extLst>
              <a:ext uri="{FF2B5EF4-FFF2-40B4-BE49-F238E27FC236}">
                <a16:creationId xmlns:a16="http://schemas.microsoft.com/office/drawing/2014/main" id="{75E12359-64AB-EFA0-FD89-F73A8C4C916D}"/>
              </a:ext>
            </a:extLst>
          </p:cNvPr>
          <p:cNvSpPr txBox="1"/>
          <p:nvPr/>
        </p:nvSpPr>
        <p:spPr bwMode="auto">
          <a:xfrm>
            <a:off x="799984" y="4234512"/>
            <a:ext cx="481391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Acquire latency for idle lock?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2"/>
          <p:cNvSpPr>
            <a:spLocks noGrp="1" noChangeArrowheads="1"/>
          </p:cNvSpPr>
          <p:nvPr>
            <p:ph type="title"/>
          </p:nvPr>
        </p:nvSpPr>
        <p:spPr/>
        <p:txBody>
          <a:bodyPr/>
          <a:lstStyle/>
          <a:p>
            <a:r>
              <a:rPr lang="en-US" sz="4000" dirty="0"/>
              <a:t>Simple TASLock </a:t>
            </a:r>
          </a:p>
        </p:txBody>
      </p:sp>
      <p:sp>
        <p:nvSpPr>
          <p:cNvPr id="72706" name="Footer Placeholder 3"/>
          <p:cNvSpPr>
            <a:spLocks noGrp="1"/>
          </p:cNvSpPr>
          <p:nvPr>
            <p:ph type="ftr" sz="quarter" idx="10"/>
          </p:nvPr>
        </p:nvSpPr>
        <p:spPr>
          <a:noFill/>
        </p:spPr>
        <p:txBody>
          <a:bodyPr/>
          <a:lstStyle/>
          <a:p>
            <a:r>
              <a:rPr lang="en-US" dirty="0"/>
              <a:t>Art of Multiprocessor Programming</a:t>
            </a:r>
          </a:p>
        </p:txBody>
      </p:sp>
      <p:sp>
        <p:nvSpPr>
          <p:cNvPr id="72707" name="Slide Number Placeholder 4"/>
          <p:cNvSpPr>
            <a:spLocks noGrp="1"/>
          </p:cNvSpPr>
          <p:nvPr>
            <p:ph type="sldNum" sz="quarter" idx="11"/>
          </p:nvPr>
        </p:nvSpPr>
        <p:spPr>
          <a:noFill/>
        </p:spPr>
        <p:txBody>
          <a:bodyPr/>
          <a:lstStyle/>
          <a:p>
            <a:fld id="{5837E6C7-B423-4729-BB1E-237310C4F7D0}" type="slidenum">
              <a:rPr lang="x-none" smtClean="0">
                <a:cs typeface="Arial" pitchFamily="34" charset="0"/>
              </a:rPr>
              <a:pPr/>
              <a:t>63</a:t>
            </a:fld>
            <a:endParaRPr lang="en-US" dirty="0">
              <a:cs typeface="Arial" pitchFamily="34" charset="0"/>
            </a:endParaRPr>
          </a:p>
        </p:txBody>
      </p:sp>
      <p:sp>
        <p:nvSpPr>
          <p:cNvPr id="2" name="TextBox 1">
            <a:extLst>
              <a:ext uri="{FF2B5EF4-FFF2-40B4-BE49-F238E27FC236}">
                <a16:creationId xmlns:a16="http://schemas.microsoft.com/office/drawing/2014/main" id="{0D713964-A356-B43D-02DA-367B6CEFC423}"/>
              </a:ext>
            </a:extLst>
          </p:cNvPr>
          <p:cNvSpPr txBox="1"/>
          <p:nvPr/>
        </p:nvSpPr>
        <p:spPr bwMode="auto">
          <a:xfrm>
            <a:off x="1682723" y="1566706"/>
            <a:ext cx="468641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TAS invalidates cache lines</a:t>
            </a:r>
          </a:p>
        </p:txBody>
      </p:sp>
      <p:sp>
        <p:nvSpPr>
          <p:cNvPr id="3" name="TextBox 2">
            <a:extLst>
              <a:ext uri="{FF2B5EF4-FFF2-40B4-BE49-F238E27FC236}">
                <a16:creationId xmlns:a16="http://schemas.microsoft.com/office/drawing/2014/main" id="{45D4F020-25AC-7986-AFB1-CC0159B70F33}"/>
              </a:ext>
            </a:extLst>
          </p:cNvPr>
          <p:cNvSpPr txBox="1"/>
          <p:nvPr/>
        </p:nvSpPr>
        <p:spPr bwMode="auto">
          <a:xfrm>
            <a:off x="1682723" y="2222123"/>
            <a:ext cx="355328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Spinning threads …</a:t>
            </a:r>
          </a:p>
        </p:txBody>
      </p:sp>
      <p:sp>
        <p:nvSpPr>
          <p:cNvPr id="4" name="TextBox 3">
            <a:extLst>
              <a:ext uri="{FF2B5EF4-FFF2-40B4-BE49-F238E27FC236}">
                <a16:creationId xmlns:a16="http://schemas.microsoft.com/office/drawing/2014/main" id="{7DC81DD5-938F-0C38-DEA6-762FF058816D}"/>
              </a:ext>
            </a:extLst>
          </p:cNvPr>
          <p:cNvSpPr txBox="1"/>
          <p:nvPr/>
        </p:nvSpPr>
        <p:spPr bwMode="auto">
          <a:xfrm>
            <a:off x="2217744" y="2877540"/>
            <a:ext cx="257432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Miss in cache</a:t>
            </a:r>
          </a:p>
        </p:txBody>
      </p:sp>
      <p:sp>
        <p:nvSpPr>
          <p:cNvPr id="5" name="TextBox 4">
            <a:extLst>
              <a:ext uri="{FF2B5EF4-FFF2-40B4-BE49-F238E27FC236}">
                <a16:creationId xmlns:a16="http://schemas.microsoft.com/office/drawing/2014/main" id="{AC61C08D-F63C-5B69-4E1E-CE4C7492D6AC}"/>
              </a:ext>
            </a:extLst>
          </p:cNvPr>
          <p:cNvSpPr txBox="1"/>
          <p:nvPr/>
        </p:nvSpPr>
        <p:spPr bwMode="auto">
          <a:xfrm>
            <a:off x="2217744" y="3532957"/>
            <a:ext cx="190849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Go to bus</a:t>
            </a:r>
          </a:p>
        </p:txBody>
      </p:sp>
      <p:sp>
        <p:nvSpPr>
          <p:cNvPr id="6" name="TextBox 5">
            <a:extLst>
              <a:ext uri="{FF2B5EF4-FFF2-40B4-BE49-F238E27FC236}">
                <a16:creationId xmlns:a16="http://schemas.microsoft.com/office/drawing/2014/main" id="{31C0459A-150C-8F49-E51A-F67108DEA42A}"/>
              </a:ext>
            </a:extLst>
          </p:cNvPr>
          <p:cNvSpPr txBox="1"/>
          <p:nvPr/>
        </p:nvSpPr>
        <p:spPr bwMode="auto">
          <a:xfrm>
            <a:off x="2217744" y="4188374"/>
            <a:ext cx="437648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delayed behind spinners</a:t>
            </a:r>
          </a:p>
        </p:txBody>
      </p:sp>
      <p:sp>
        <p:nvSpPr>
          <p:cNvPr id="7" name="TextBox 6">
            <a:extLst>
              <a:ext uri="{FF2B5EF4-FFF2-40B4-BE49-F238E27FC236}">
                <a16:creationId xmlns:a16="http://schemas.microsoft.com/office/drawing/2014/main" id="{356A1E51-4D89-A509-421F-17FCAAEB2838}"/>
              </a:ext>
            </a:extLst>
          </p:cNvPr>
          <p:cNvSpPr txBox="1"/>
          <p:nvPr/>
        </p:nvSpPr>
        <p:spPr bwMode="auto">
          <a:xfrm>
            <a:off x="1682723" y="4843791"/>
            <a:ext cx="577855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When thread tries to release lock</a:t>
            </a:r>
          </a:p>
        </p:txBody>
      </p:sp>
      <p:sp>
        <p:nvSpPr>
          <p:cNvPr id="8" name="TextBox 7">
            <a:extLst>
              <a:ext uri="{FF2B5EF4-FFF2-40B4-BE49-F238E27FC236}">
                <a16:creationId xmlns:a16="http://schemas.microsoft.com/office/drawing/2014/main" id="{2F19F66D-AD85-9A07-034D-7BA1B53A9AA2}"/>
              </a:ext>
            </a:extLst>
          </p:cNvPr>
          <p:cNvSpPr txBox="1"/>
          <p:nvPr/>
        </p:nvSpPr>
        <p:spPr bwMode="auto">
          <a:xfrm>
            <a:off x="2217744" y="5499210"/>
            <a:ext cx="437648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delayed behind spinners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Rectangle 2"/>
          <p:cNvSpPr>
            <a:spLocks noGrp="1" noChangeArrowheads="1"/>
          </p:cNvSpPr>
          <p:nvPr>
            <p:ph type="title"/>
          </p:nvPr>
        </p:nvSpPr>
        <p:spPr/>
        <p:txBody>
          <a:bodyPr/>
          <a:lstStyle/>
          <a:p>
            <a:r>
              <a:rPr lang="en-US" dirty="0"/>
              <a:t>Test-and-test-and-set</a:t>
            </a:r>
          </a:p>
        </p:txBody>
      </p:sp>
      <p:sp>
        <p:nvSpPr>
          <p:cNvPr id="73730" name="Footer Placeholder 3"/>
          <p:cNvSpPr>
            <a:spLocks noGrp="1"/>
          </p:cNvSpPr>
          <p:nvPr>
            <p:ph type="ftr" sz="quarter" idx="10"/>
          </p:nvPr>
        </p:nvSpPr>
        <p:spPr>
          <a:noFill/>
        </p:spPr>
        <p:txBody>
          <a:bodyPr/>
          <a:lstStyle/>
          <a:p>
            <a:r>
              <a:rPr lang="en-US" dirty="0"/>
              <a:t>Art of Multiprocessor Programming</a:t>
            </a:r>
          </a:p>
        </p:txBody>
      </p:sp>
      <p:sp>
        <p:nvSpPr>
          <p:cNvPr id="73731" name="Slide Number Placeholder 4"/>
          <p:cNvSpPr>
            <a:spLocks noGrp="1"/>
          </p:cNvSpPr>
          <p:nvPr>
            <p:ph type="sldNum" sz="quarter" idx="11"/>
          </p:nvPr>
        </p:nvSpPr>
        <p:spPr>
          <a:noFill/>
        </p:spPr>
        <p:txBody>
          <a:bodyPr/>
          <a:lstStyle/>
          <a:p>
            <a:fld id="{7046B3BA-77B5-400A-B652-8C15BEBE8B06}" type="slidenum">
              <a:rPr lang="x-none" smtClean="0">
                <a:cs typeface="Arial" pitchFamily="34" charset="0"/>
              </a:rPr>
              <a:pPr/>
              <a:t>64</a:t>
            </a:fld>
            <a:endParaRPr lang="en-US" dirty="0">
              <a:cs typeface="Arial" pitchFamily="34" charset="0"/>
            </a:endParaRPr>
          </a:p>
        </p:txBody>
      </p:sp>
      <p:sp>
        <p:nvSpPr>
          <p:cNvPr id="2" name="TextBox 1">
            <a:extLst>
              <a:ext uri="{FF2B5EF4-FFF2-40B4-BE49-F238E27FC236}">
                <a16:creationId xmlns:a16="http://schemas.microsoft.com/office/drawing/2014/main" id="{20C5FEAA-E098-46D5-5E4D-1E072CA31A22}"/>
              </a:ext>
            </a:extLst>
          </p:cNvPr>
          <p:cNvSpPr txBox="1"/>
          <p:nvPr/>
        </p:nvSpPr>
        <p:spPr bwMode="auto">
          <a:xfrm>
            <a:off x="819438" y="2082892"/>
            <a:ext cx="431676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Wait until lock “looks” free</a:t>
            </a:r>
          </a:p>
        </p:txBody>
      </p:sp>
      <p:sp>
        <p:nvSpPr>
          <p:cNvPr id="3" name="TextBox 2">
            <a:extLst>
              <a:ext uri="{FF2B5EF4-FFF2-40B4-BE49-F238E27FC236}">
                <a16:creationId xmlns:a16="http://schemas.microsoft.com/office/drawing/2014/main" id="{D93CD464-1AF2-497F-062C-76BFD5D80F46}"/>
              </a:ext>
            </a:extLst>
          </p:cNvPr>
          <p:cNvSpPr txBox="1"/>
          <p:nvPr/>
        </p:nvSpPr>
        <p:spPr bwMode="auto">
          <a:xfrm>
            <a:off x="1694927" y="2747258"/>
            <a:ext cx="355328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Spin on local cache</a:t>
            </a:r>
          </a:p>
        </p:txBody>
      </p:sp>
      <p:sp>
        <p:nvSpPr>
          <p:cNvPr id="4" name="TextBox 3">
            <a:extLst>
              <a:ext uri="{FF2B5EF4-FFF2-40B4-BE49-F238E27FC236}">
                <a16:creationId xmlns:a16="http://schemas.microsoft.com/office/drawing/2014/main" id="{0A41E6E6-BAA3-FC81-9EB1-FE96D54F57E8}"/>
              </a:ext>
            </a:extLst>
          </p:cNvPr>
          <p:cNvSpPr txBox="1"/>
          <p:nvPr/>
        </p:nvSpPr>
        <p:spPr bwMode="auto">
          <a:xfrm>
            <a:off x="1694927" y="3411624"/>
            <a:ext cx="473159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No bus use while lock busy</a:t>
            </a:r>
          </a:p>
        </p:txBody>
      </p:sp>
      <p:sp>
        <p:nvSpPr>
          <p:cNvPr id="5" name="TextBox 4">
            <a:extLst>
              <a:ext uri="{FF2B5EF4-FFF2-40B4-BE49-F238E27FC236}">
                <a16:creationId xmlns:a16="http://schemas.microsoft.com/office/drawing/2014/main" id="{4AFB7710-19FF-30AC-554E-68FAC6531268}"/>
              </a:ext>
            </a:extLst>
          </p:cNvPr>
          <p:cNvSpPr txBox="1"/>
          <p:nvPr/>
        </p:nvSpPr>
        <p:spPr bwMode="auto">
          <a:xfrm>
            <a:off x="819438" y="4075990"/>
            <a:ext cx="525537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Problem: when lock is released</a:t>
            </a:r>
          </a:p>
        </p:txBody>
      </p:sp>
      <p:sp>
        <p:nvSpPr>
          <p:cNvPr id="6" name="TextBox 5">
            <a:extLst>
              <a:ext uri="{FF2B5EF4-FFF2-40B4-BE49-F238E27FC236}">
                <a16:creationId xmlns:a16="http://schemas.microsoft.com/office/drawing/2014/main" id="{F9923D7B-4A50-0F5A-2989-5B0ED368330A}"/>
              </a:ext>
            </a:extLst>
          </p:cNvPr>
          <p:cNvSpPr txBox="1"/>
          <p:nvPr/>
        </p:nvSpPr>
        <p:spPr bwMode="auto">
          <a:xfrm>
            <a:off x="1694927" y="4740356"/>
            <a:ext cx="3553285" cy="523220"/>
          </a:xfrm>
          <a:prstGeom prst="rect">
            <a:avLst/>
          </a:prstGeom>
          <a:solidFill>
            <a:schemeClr val="tx1"/>
          </a:solidFill>
          <a:ln w="76200">
            <a:solidFill>
              <a:srgbClr val="FF0000"/>
            </a:solidFill>
            <a:miter lim="800000"/>
            <a:headEnd/>
            <a:tailEnd/>
          </a:ln>
          <a:effectLst>
            <a:glow rad="101600">
              <a:srgbClr val="FF0000">
                <a:alpha val="60000"/>
              </a:srgbClr>
            </a:glow>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Invalidation storm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Rectangle 2"/>
          <p:cNvSpPr>
            <a:spLocks noGrp="1" noChangeArrowheads="1"/>
          </p:cNvSpPr>
          <p:nvPr>
            <p:ph type="title"/>
          </p:nvPr>
        </p:nvSpPr>
        <p:spPr/>
        <p:txBody>
          <a:bodyPr/>
          <a:lstStyle/>
          <a:p>
            <a:r>
              <a:rPr lang="en-US" sz="4000" dirty="0"/>
              <a:t>Local Spinning while Lock is Busy</a:t>
            </a:r>
          </a:p>
        </p:txBody>
      </p:sp>
      <p:sp>
        <p:nvSpPr>
          <p:cNvPr id="74754" name="Footer Placeholder 3"/>
          <p:cNvSpPr>
            <a:spLocks noGrp="1"/>
          </p:cNvSpPr>
          <p:nvPr>
            <p:ph type="ftr" sz="quarter" idx="10"/>
          </p:nvPr>
        </p:nvSpPr>
        <p:spPr>
          <a:noFill/>
        </p:spPr>
        <p:txBody>
          <a:bodyPr/>
          <a:lstStyle/>
          <a:p>
            <a:r>
              <a:rPr lang="en-US" dirty="0"/>
              <a:t>Art of Multiprocessor Programming</a:t>
            </a:r>
          </a:p>
        </p:txBody>
      </p:sp>
      <p:sp>
        <p:nvSpPr>
          <p:cNvPr id="74755" name="Slide Number Placeholder 4"/>
          <p:cNvSpPr>
            <a:spLocks noGrp="1"/>
          </p:cNvSpPr>
          <p:nvPr>
            <p:ph type="sldNum" sz="quarter" idx="11"/>
          </p:nvPr>
        </p:nvSpPr>
        <p:spPr>
          <a:noFill/>
        </p:spPr>
        <p:txBody>
          <a:bodyPr/>
          <a:lstStyle/>
          <a:p>
            <a:fld id="{51AE3C85-1422-4810-B9B2-95B5ED3B31F9}" type="slidenum">
              <a:rPr lang="x-none" smtClean="0">
                <a:latin typeface="Arial" pitchFamily="34" charset="0"/>
                <a:cs typeface="Arial" pitchFamily="34" charset="0"/>
              </a:rPr>
              <a:pPr/>
              <a:t>65</a:t>
            </a:fld>
            <a:endParaRPr lang="en-US" dirty="0">
              <a:latin typeface="Arial" pitchFamily="34" charset="0"/>
              <a:cs typeface="Arial" pitchFamily="34" charset="0"/>
            </a:endParaRPr>
          </a:p>
        </p:txBody>
      </p:sp>
      <p:pic>
        <p:nvPicPr>
          <p:cNvPr id="74756" name="Picture 43"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grpSp>
        <p:nvGrpSpPr>
          <p:cNvPr id="74758" name="Group 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74787" name="Rectangle 4"/>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4788" name="Freeform 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74789" name="Group 6"/>
            <p:cNvGrpSpPr>
              <a:grpSpLocks/>
            </p:cNvGrpSpPr>
            <p:nvPr/>
          </p:nvGrpSpPr>
          <p:grpSpPr bwMode="auto">
            <a:xfrm>
              <a:off x="3072" y="2832"/>
              <a:ext cx="136" cy="632"/>
              <a:chOff x="3072" y="2832"/>
              <a:chExt cx="136" cy="632"/>
            </a:xfrm>
          </p:grpSpPr>
          <p:sp>
            <p:nvSpPr>
              <p:cNvPr id="74794"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95" name="Freeform 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96" name="Freeform 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4790" name="Group 10"/>
            <p:cNvGrpSpPr>
              <a:grpSpLocks/>
            </p:cNvGrpSpPr>
            <p:nvPr/>
          </p:nvGrpSpPr>
          <p:grpSpPr bwMode="auto">
            <a:xfrm flipH="1">
              <a:off x="2496" y="2832"/>
              <a:ext cx="136" cy="632"/>
              <a:chOff x="3072" y="2832"/>
              <a:chExt cx="136" cy="632"/>
            </a:xfrm>
          </p:grpSpPr>
          <p:sp>
            <p:nvSpPr>
              <p:cNvPr id="74791"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92" name="Freeform 1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93" name="Freeform 1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74759" name="Group 1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74778" name="Rectangle 15"/>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4779"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80" name="Freeform 1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81" name="Freeform 1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82"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83"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84"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85" name="Freeform 2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86" name="Freeform 2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4760" name="Group 24"/>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74769" name="Rectangle 25"/>
            <p:cNvSpPr>
              <a:spLocks noChangeArrowheads="1"/>
            </p:cNvSpPr>
            <p:nvPr/>
          </p:nvSpPr>
          <p:spPr bwMode="auto">
            <a:xfrm>
              <a:off x="1032" y="3304"/>
              <a:ext cx="488" cy="160"/>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4770"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71"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72"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73"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74"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75"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76"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4777"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74761" name="AutoShape 34"/>
          <p:cNvSpPr>
            <a:spLocks noChangeArrowheads="1"/>
          </p:cNvSpPr>
          <p:nvPr/>
        </p:nvSpPr>
        <p:spPr bwMode="auto">
          <a:xfrm>
            <a:off x="1182688" y="4298950"/>
            <a:ext cx="6626225" cy="641350"/>
          </a:xfrm>
          <a:prstGeom prst="leftRightArrow">
            <a:avLst>
              <a:gd name="adj1" fmla="val 40102"/>
              <a:gd name="adj2" fmla="val 81458"/>
            </a:avLst>
          </a:prstGeom>
          <a:solidFill>
            <a:srgbClr val="FFFF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cs typeface="Arial" pitchFamily="34" charset="0"/>
              </a:rPr>
              <a:t>Bus</a:t>
            </a:r>
          </a:p>
        </p:txBody>
      </p:sp>
      <p:sp>
        <p:nvSpPr>
          <p:cNvPr id="74762" name="Rectangle 35"/>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74763" name="AutoShape 36"/>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74764" name="Rectangle 37"/>
          <p:cNvSpPr>
            <a:spLocks noChangeArrowheads="1"/>
          </p:cNvSpPr>
          <p:nvPr/>
        </p:nvSpPr>
        <p:spPr bwMode="auto">
          <a:xfrm>
            <a:off x="5665788" y="3887788"/>
            <a:ext cx="1203325" cy="385762"/>
          </a:xfrm>
          <a:prstGeom prst="rect">
            <a:avLst/>
          </a:prstGeom>
          <a:solidFill>
            <a:schemeClr val="accent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74765" name="Rectangle 38"/>
          <p:cNvSpPr>
            <a:spLocks noChangeArrowheads="1"/>
          </p:cNvSpPr>
          <p:nvPr/>
        </p:nvSpPr>
        <p:spPr bwMode="auto">
          <a:xfrm>
            <a:off x="3792538" y="3887788"/>
            <a:ext cx="1203325" cy="385762"/>
          </a:xfrm>
          <a:prstGeom prst="rect">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74766" name="Rectangle 39"/>
          <p:cNvSpPr>
            <a:spLocks noChangeArrowheads="1"/>
          </p:cNvSpPr>
          <p:nvPr/>
        </p:nvSpPr>
        <p:spPr bwMode="auto">
          <a:xfrm>
            <a:off x="1919288" y="3887788"/>
            <a:ext cx="1203325" cy="385762"/>
          </a:xfrm>
          <a:prstGeom prst="rect">
            <a:avLst/>
          </a:prstGeom>
          <a:solidFill>
            <a:srgbClr val="FF33CC"/>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74767" name="Rectangle 40"/>
          <p:cNvSpPr>
            <a:spLocks noChangeArrowheads="1"/>
          </p:cNvSpPr>
          <p:nvPr/>
        </p:nvSpPr>
        <p:spPr bwMode="auto">
          <a:xfrm>
            <a:off x="5630863" y="5470525"/>
            <a:ext cx="1411287" cy="465138"/>
          </a:xfrm>
          <a:prstGeom prst="rect">
            <a:avLst/>
          </a:prstGeom>
          <a:solidFill>
            <a:schemeClr val="accent2"/>
          </a:solidFill>
          <a:ln w="38100" cmpd="dbl">
            <a:solidFill>
              <a:schemeClr val="tx1"/>
            </a:solidFill>
            <a:miter lim="800000"/>
            <a:headEnd/>
            <a:tailEnd/>
          </a:ln>
          <a:effectLst>
            <a:glow rad="101600">
              <a:schemeClr val="accent3">
                <a:satMod val="175000"/>
                <a:alpha val="40000"/>
              </a:schemeClr>
            </a:glow>
          </a:effectLst>
        </p:spPr>
        <p:txBody>
          <a:bodyPr wrap="none" anchor="ctr"/>
          <a:lstStyle/>
          <a:p>
            <a:pPr algn="ctr"/>
            <a:r>
              <a:rPr lang="en-US" sz="2800" b="0" dirty="0">
                <a:solidFill>
                  <a:schemeClr val="bg1"/>
                </a:solidFill>
                <a:latin typeface="Arial" pitchFamily="34" charset="0"/>
                <a:cs typeface="Arial" pitchFamily="34" charset="0"/>
              </a:rPr>
              <a:t>busy</a:t>
            </a:r>
          </a:p>
        </p:txBody>
      </p:sp>
      <p:sp>
        <p:nvSpPr>
          <p:cNvPr id="74768" name="Freeform 42"/>
          <p:cNvSpPr>
            <a:spLocks/>
          </p:cNvSpPr>
          <p:nvPr/>
        </p:nvSpPr>
        <p:spPr bwMode="auto">
          <a:xfrm>
            <a:off x="6048375" y="2662238"/>
            <a:ext cx="817563" cy="514350"/>
          </a:xfrm>
          <a:custGeom>
            <a:avLst/>
            <a:gdLst>
              <a:gd name="T0" fmla="*/ 0 w 515"/>
              <a:gd name="T1" fmla="*/ 0 h 324"/>
              <a:gd name="T2" fmla="*/ 2147483647 w 515"/>
              <a:gd name="T3" fmla="*/ 2147483647 h 324"/>
              <a:gd name="T4" fmla="*/ 2147483647 w 515"/>
              <a:gd name="T5" fmla="*/ 2147483647 h 324"/>
              <a:gd name="T6" fmla="*/ 2147483647 w 515"/>
              <a:gd name="T7" fmla="*/ 2147483647 h 324"/>
              <a:gd name="T8" fmla="*/ 2147483647 w 515"/>
              <a:gd name="T9" fmla="*/ 2147483647 h 324"/>
              <a:gd name="T10" fmla="*/ 2147483647 w 515"/>
              <a:gd name="T11" fmla="*/ 2147483647 h 324"/>
              <a:gd name="T12" fmla="*/ 2147483647 w 515"/>
              <a:gd name="T13" fmla="*/ 2147483647 h 324"/>
              <a:gd name="T14" fmla="*/ 0 w 515"/>
              <a:gd name="T15" fmla="*/ 0 h 324"/>
              <a:gd name="T16" fmla="*/ 0 60000 65536"/>
              <a:gd name="T17" fmla="*/ 0 60000 65536"/>
              <a:gd name="T18" fmla="*/ 0 60000 65536"/>
              <a:gd name="T19" fmla="*/ 0 60000 65536"/>
              <a:gd name="T20" fmla="*/ 0 60000 65536"/>
              <a:gd name="T21" fmla="*/ 0 60000 65536"/>
              <a:gd name="T22" fmla="*/ 0 60000 65536"/>
              <a:gd name="T23" fmla="*/ 0 60000 65536"/>
              <a:gd name="T24" fmla="*/ 0 w 515"/>
              <a:gd name="T25" fmla="*/ 0 h 324"/>
              <a:gd name="T26" fmla="*/ 515 w 515"/>
              <a:gd name="T27" fmla="*/ 324 h 3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5" h="324">
                <a:moveTo>
                  <a:pt x="0" y="0"/>
                </a:moveTo>
                <a:cubicBezTo>
                  <a:pt x="10" y="310"/>
                  <a:pt x="10" y="202"/>
                  <a:pt x="10" y="324"/>
                </a:cubicBezTo>
                <a:lnTo>
                  <a:pt x="515" y="324"/>
                </a:lnTo>
                <a:lnTo>
                  <a:pt x="505" y="41"/>
                </a:lnTo>
                <a:lnTo>
                  <a:pt x="374" y="182"/>
                </a:lnTo>
                <a:lnTo>
                  <a:pt x="263" y="51"/>
                </a:lnTo>
                <a:lnTo>
                  <a:pt x="162" y="162"/>
                </a:lnTo>
                <a:lnTo>
                  <a:pt x="0" y="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cs typeface="Arial" pitchFamily="34" charset="0"/>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3" name="Rectangle 2"/>
          <p:cNvSpPr>
            <a:spLocks noGrp="1" noChangeArrowheads="1"/>
          </p:cNvSpPr>
          <p:nvPr>
            <p:ph type="title"/>
          </p:nvPr>
        </p:nvSpPr>
        <p:spPr/>
        <p:txBody>
          <a:bodyPr/>
          <a:lstStyle/>
          <a:p>
            <a:r>
              <a:rPr lang="en-US" dirty="0"/>
              <a:t>On Release</a:t>
            </a:r>
          </a:p>
        </p:txBody>
      </p:sp>
      <p:sp>
        <p:nvSpPr>
          <p:cNvPr id="75778" name="Footer Placeholder 3"/>
          <p:cNvSpPr>
            <a:spLocks noGrp="1"/>
          </p:cNvSpPr>
          <p:nvPr>
            <p:ph type="ftr" sz="quarter" idx="10"/>
          </p:nvPr>
        </p:nvSpPr>
        <p:spPr>
          <a:noFill/>
        </p:spPr>
        <p:txBody>
          <a:bodyPr/>
          <a:lstStyle/>
          <a:p>
            <a:r>
              <a:rPr lang="en-US" dirty="0"/>
              <a:t>Art of Multiprocessor Programming</a:t>
            </a:r>
          </a:p>
        </p:txBody>
      </p:sp>
      <p:sp>
        <p:nvSpPr>
          <p:cNvPr id="75779" name="Slide Number Placeholder 4"/>
          <p:cNvSpPr>
            <a:spLocks noGrp="1"/>
          </p:cNvSpPr>
          <p:nvPr>
            <p:ph type="sldNum" sz="quarter" idx="11"/>
          </p:nvPr>
        </p:nvSpPr>
        <p:spPr>
          <a:noFill/>
        </p:spPr>
        <p:txBody>
          <a:bodyPr/>
          <a:lstStyle/>
          <a:p>
            <a:fld id="{9CBB1A0D-4725-4A09-A023-F42C2733214F}" type="slidenum">
              <a:rPr lang="x-none" smtClean="0">
                <a:latin typeface="Arial" pitchFamily="34" charset="0"/>
                <a:cs typeface="Arial" pitchFamily="34" charset="0"/>
              </a:rPr>
              <a:pPr/>
              <a:t>66</a:t>
            </a:fld>
            <a:endParaRPr lang="en-US" dirty="0">
              <a:latin typeface="Arial" pitchFamily="34" charset="0"/>
              <a:cs typeface="Arial" pitchFamily="34" charset="0"/>
            </a:endParaRPr>
          </a:p>
        </p:txBody>
      </p:sp>
      <p:sp>
        <p:nvSpPr>
          <p:cNvPr id="75780"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accent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cs typeface="Arial" pitchFamily="34" charset="0"/>
              </a:rPr>
              <a:t>Bus</a:t>
            </a:r>
          </a:p>
        </p:txBody>
      </p:sp>
      <p:sp>
        <p:nvSpPr>
          <p:cNvPr id="75781" name="Freeform 43"/>
          <p:cNvSpPr>
            <a:spLocks/>
          </p:cNvSpPr>
          <p:nvPr/>
        </p:nvSpPr>
        <p:spPr bwMode="auto">
          <a:xfrm>
            <a:off x="5143500" y="3371850"/>
            <a:ext cx="2309813" cy="14763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76200">
            <a:solidFill>
              <a:srgbClr val="FF0000"/>
            </a:solidFill>
            <a:round/>
            <a:headEnd/>
            <a:tailEnd/>
          </a:ln>
        </p:spPr>
        <p:txBody>
          <a:bodyPr wrap="none" anchor="ctr"/>
          <a:lstStyle/>
          <a:p>
            <a:endParaRPr lang="en-US" dirty="0">
              <a:latin typeface="Arial" pitchFamily="34" charset="0"/>
              <a:cs typeface="Arial" pitchFamily="34" charset="0"/>
            </a:endParaRPr>
          </a:p>
        </p:txBody>
      </p:sp>
      <p:pic>
        <p:nvPicPr>
          <p:cNvPr id="75782" name="Picture 4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grpSp>
        <p:nvGrpSpPr>
          <p:cNvPr id="75784" name="Group 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75811" name="Rectangle 4"/>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5812" name="Freeform 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75813" name="Group 6"/>
            <p:cNvGrpSpPr>
              <a:grpSpLocks/>
            </p:cNvGrpSpPr>
            <p:nvPr/>
          </p:nvGrpSpPr>
          <p:grpSpPr bwMode="auto">
            <a:xfrm>
              <a:off x="3072" y="2832"/>
              <a:ext cx="136" cy="632"/>
              <a:chOff x="3072" y="2832"/>
              <a:chExt cx="136" cy="632"/>
            </a:xfrm>
          </p:grpSpPr>
          <p:sp>
            <p:nvSpPr>
              <p:cNvPr id="75818"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19" name="Freeform 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20" name="Freeform 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5814" name="Group 10"/>
            <p:cNvGrpSpPr>
              <a:grpSpLocks/>
            </p:cNvGrpSpPr>
            <p:nvPr/>
          </p:nvGrpSpPr>
          <p:grpSpPr bwMode="auto">
            <a:xfrm flipH="1">
              <a:off x="2496" y="2832"/>
              <a:ext cx="136" cy="632"/>
              <a:chOff x="3072" y="2832"/>
              <a:chExt cx="136" cy="632"/>
            </a:xfrm>
          </p:grpSpPr>
          <p:sp>
            <p:nvSpPr>
              <p:cNvPr id="75815"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16" name="Freeform 1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17" name="Freeform 1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75785" name="Group 1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75802" name="Rectangle 15"/>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5803"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04" name="Freeform 1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05" name="Freeform 1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06"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07"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08"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09" name="Freeform 2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10" name="Freeform 2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5786" name="Group 24"/>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75793" name="Rectangle 25"/>
            <p:cNvSpPr>
              <a:spLocks noChangeArrowheads="1"/>
            </p:cNvSpPr>
            <p:nvPr/>
          </p:nvSpPr>
          <p:spPr bwMode="auto">
            <a:xfrm>
              <a:off x="1032" y="3304"/>
              <a:ext cx="488" cy="160"/>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5794"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795"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796"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797"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798"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799"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00"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5801"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75787" name="Rectangle 35"/>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75788" name="AutoShape 36"/>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75789" name="Rectangle 37"/>
          <p:cNvSpPr>
            <a:spLocks noChangeArrowheads="1"/>
          </p:cNvSpPr>
          <p:nvPr/>
        </p:nvSpPr>
        <p:spPr bwMode="auto">
          <a:xfrm>
            <a:off x="5665788" y="3887788"/>
            <a:ext cx="1203325" cy="385762"/>
          </a:xfrm>
          <a:prstGeom prst="rect">
            <a:avLst/>
          </a:prstGeom>
          <a:solidFill>
            <a:schemeClr val="accent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free</a:t>
            </a:r>
          </a:p>
        </p:txBody>
      </p:sp>
      <p:sp>
        <p:nvSpPr>
          <p:cNvPr id="75790" name="Rectangle 38"/>
          <p:cNvSpPr>
            <a:spLocks noChangeArrowheads="1"/>
          </p:cNvSpPr>
          <p:nvPr/>
        </p:nvSpPr>
        <p:spPr bwMode="auto">
          <a:xfrm>
            <a:off x="3792538" y="3887788"/>
            <a:ext cx="1203325" cy="385762"/>
          </a:xfrm>
          <a:prstGeom prst="rect">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invalid</a:t>
            </a:r>
          </a:p>
        </p:txBody>
      </p:sp>
      <p:sp>
        <p:nvSpPr>
          <p:cNvPr id="75791" name="Rectangle 39"/>
          <p:cNvSpPr>
            <a:spLocks noChangeArrowheads="1"/>
          </p:cNvSpPr>
          <p:nvPr/>
        </p:nvSpPr>
        <p:spPr bwMode="auto">
          <a:xfrm>
            <a:off x="1919288" y="3887788"/>
            <a:ext cx="1203325" cy="385762"/>
          </a:xfrm>
          <a:prstGeom prst="rect">
            <a:avLst/>
          </a:prstGeom>
          <a:solidFill>
            <a:srgbClr val="FF33CC"/>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invalid</a:t>
            </a:r>
          </a:p>
        </p:txBody>
      </p:sp>
      <p:sp>
        <p:nvSpPr>
          <p:cNvPr id="75792" name="Rectangle 40"/>
          <p:cNvSpPr>
            <a:spLocks noChangeArrowheads="1"/>
          </p:cNvSpPr>
          <p:nvPr/>
        </p:nvSpPr>
        <p:spPr bwMode="auto">
          <a:xfrm>
            <a:off x="5630863" y="5470525"/>
            <a:ext cx="1411287" cy="465138"/>
          </a:xfrm>
          <a:prstGeom prst="rect">
            <a:avLst/>
          </a:prstGeom>
          <a:solidFill>
            <a:schemeClr val="accent2"/>
          </a:solidFill>
          <a:ln w="38100" cmpd="dbl">
            <a:solidFill>
              <a:schemeClr val="tx1"/>
            </a:solidFill>
            <a:miter lim="800000"/>
            <a:headEnd/>
            <a:tailEnd/>
          </a:ln>
          <a:effectLst>
            <a:glow rad="101600">
              <a:schemeClr val="accent3">
                <a:satMod val="175000"/>
                <a:alpha val="40000"/>
              </a:schemeClr>
            </a:glow>
          </a:effectLst>
        </p:spPr>
        <p:txBody>
          <a:bodyPr wrap="none" anchor="ctr"/>
          <a:lstStyle/>
          <a:p>
            <a:pPr algn="ctr"/>
            <a:r>
              <a:rPr lang="en-US" sz="2800" b="0" dirty="0">
                <a:solidFill>
                  <a:schemeClr val="bg1"/>
                </a:solidFill>
                <a:latin typeface="Arial" pitchFamily="34" charset="0"/>
                <a:cs typeface="Arial" pitchFamily="34" charset="0"/>
              </a:rPr>
              <a:t>free</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Rectangle 2"/>
          <p:cNvSpPr>
            <a:spLocks noGrp="1" noChangeArrowheads="1"/>
          </p:cNvSpPr>
          <p:nvPr>
            <p:ph type="title"/>
          </p:nvPr>
        </p:nvSpPr>
        <p:spPr/>
        <p:txBody>
          <a:bodyPr/>
          <a:lstStyle/>
          <a:p>
            <a:r>
              <a:rPr lang="en-US" dirty="0"/>
              <a:t>On Release</a:t>
            </a:r>
          </a:p>
        </p:txBody>
      </p:sp>
      <p:sp>
        <p:nvSpPr>
          <p:cNvPr id="76802" name="Footer Placeholder 3"/>
          <p:cNvSpPr>
            <a:spLocks noGrp="1"/>
          </p:cNvSpPr>
          <p:nvPr>
            <p:ph type="ftr" sz="quarter" idx="10"/>
          </p:nvPr>
        </p:nvSpPr>
        <p:spPr>
          <a:noFill/>
        </p:spPr>
        <p:txBody>
          <a:bodyPr/>
          <a:lstStyle/>
          <a:p>
            <a:r>
              <a:rPr lang="en-US" dirty="0"/>
              <a:t>Art of Multiprocessor Programming</a:t>
            </a:r>
          </a:p>
        </p:txBody>
      </p:sp>
      <p:sp>
        <p:nvSpPr>
          <p:cNvPr id="76803" name="Slide Number Placeholder 4"/>
          <p:cNvSpPr>
            <a:spLocks noGrp="1"/>
          </p:cNvSpPr>
          <p:nvPr>
            <p:ph type="sldNum" sz="quarter" idx="11"/>
          </p:nvPr>
        </p:nvSpPr>
        <p:spPr>
          <a:noFill/>
        </p:spPr>
        <p:txBody>
          <a:bodyPr/>
          <a:lstStyle/>
          <a:p>
            <a:fld id="{535D6BE5-BC57-40D2-886D-F77E957DF0B8}" type="slidenum">
              <a:rPr lang="x-none" smtClean="0">
                <a:latin typeface="Arial" pitchFamily="34" charset="0"/>
                <a:cs typeface="Arial" pitchFamily="34" charset="0"/>
              </a:rPr>
              <a:pPr/>
              <a:t>67</a:t>
            </a:fld>
            <a:endParaRPr lang="en-US" dirty="0">
              <a:latin typeface="Arial" pitchFamily="34" charset="0"/>
              <a:cs typeface="Arial" pitchFamily="34" charset="0"/>
            </a:endParaRPr>
          </a:p>
        </p:txBody>
      </p:sp>
      <p:pic>
        <p:nvPicPr>
          <p:cNvPr id="76804" name="Picture 47"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bg1"/>
            </a:solidFill>
            <a:miter lim="800000"/>
            <a:headEnd/>
            <a:tailEnd/>
          </a:ln>
        </p:spPr>
      </p:pic>
      <p:grpSp>
        <p:nvGrpSpPr>
          <p:cNvPr id="76806" name="Group 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76840" name="Rectangle 4"/>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6841" name="Freeform 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76842" name="Group 6"/>
            <p:cNvGrpSpPr>
              <a:grpSpLocks/>
            </p:cNvGrpSpPr>
            <p:nvPr/>
          </p:nvGrpSpPr>
          <p:grpSpPr bwMode="auto">
            <a:xfrm>
              <a:off x="3072" y="2832"/>
              <a:ext cx="136" cy="632"/>
              <a:chOff x="3072" y="2832"/>
              <a:chExt cx="136" cy="632"/>
            </a:xfrm>
          </p:grpSpPr>
          <p:sp>
            <p:nvSpPr>
              <p:cNvPr id="76847"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48" name="Freeform 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49" name="Freeform 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6843" name="Group 10"/>
            <p:cNvGrpSpPr>
              <a:grpSpLocks/>
            </p:cNvGrpSpPr>
            <p:nvPr/>
          </p:nvGrpSpPr>
          <p:grpSpPr bwMode="auto">
            <a:xfrm flipH="1">
              <a:off x="2496" y="2832"/>
              <a:ext cx="136" cy="632"/>
              <a:chOff x="3072" y="2832"/>
              <a:chExt cx="136" cy="632"/>
            </a:xfrm>
          </p:grpSpPr>
          <p:sp>
            <p:nvSpPr>
              <p:cNvPr id="76844"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45" name="Freeform 1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46" name="Freeform 1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76807" name="Group 1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76831" name="Rectangle 15"/>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6832"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33" name="Freeform 1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34" name="Freeform 1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35"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36"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37"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38" name="Freeform 2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39" name="Freeform 2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6808" name="Group 24"/>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76822" name="Rectangle 25"/>
            <p:cNvSpPr>
              <a:spLocks noChangeArrowheads="1"/>
            </p:cNvSpPr>
            <p:nvPr/>
          </p:nvSpPr>
          <p:spPr bwMode="auto">
            <a:xfrm>
              <a:off x="1032" y="3304"/>
              <a:ext cx="488" cy="160"/>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6823"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24"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25"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26"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27"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28"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29"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6830"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76809"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cs typeface="Arial" pitchFamily="34" charset="0"/>
              </a:rPr>
              <a:t>Bus</a:t>
            </a:r>
          </a:p>
        </p:txBody>
      </p:sp>
      <p:sp>
        <p:nvSpPr>
          <p:cNvPr id="76810" name="Rectangle 35"/>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76811" name="AutoShape 36"/>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76812" name="Rectangle 37"/>
          <p:cNvSpPr>
            <a:spLocks noChangeArrowheads="1"/>
          </p:cNvSpPr>
          <p:nvPr/>
        </p:nvSpPr>
        <p:spPr bwMode="auto">
          <a:xfrm>
            <a:off x="5665788" y="3887788"/>
            <a:ext cx="1203325" cy="385762"/>
          </a:xfrm>
          <a:prstGeom prst="rect">
            <a:avLst/>
          </a:prstGeom>
          <a:solidFill>
            <a:schemeClr val="accent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free</a:t>
            </a:r>
          </a:p>
        </p:txBody>
      </p:sp>
      <p:sp>
        <p:nvSpPr>
          <p:cNvPr id="76813" name="Rectangle 38"/>
          <p:cNvSpPr>
            <a:spLocks noChangeArrowheads="1"/>
          </p:cNvSpPr>
          <p:nvPr/>
        </p:nvSpPr>
        <p:spPr bwMode="auto">
          <a:xfrm>
            <a:off x="3792538" y="3887788"/>
            <a:ext cx="1203325" cy="385762"/>
          </a:xfrm>
          <a:prstGeom prst="rect">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invalid</a:t>
            </a:r>
          </a:p>
        </p:txBody>
      </p:sp>
      <p:sp>
        <p:nvSpPr>
          <p:cNvPr id="76814" name="Rectangle 39"/>
          <p:cNvSpPr>
            <a:spLocks noChangeArrowheads="1"/>
          </p:cNvSpPr>
          <p:nvPr/>
        </p:nvSpPr>
        <p:spPr bwMode="auto">
          <a:xfrm>
            <a:off x="1919288" y="3887788"/>
            <a:ext cx="1203325" cy="385762"/>
          </a:xfrm>
          <a:prstGeom prst="rect">
            <a:avLst/>
          </a:prstGeom>
          <a:solidFill>
            <a:srgbClr val="FF33CC"/>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invalid</a:t>
            </a:r>
          </a:p>
        </p:txBody>
      </p:sp>
      <p:sp>
        <p:nvSpPr>
          <p:cNvPr id="76815" name="Rectangle 40"/>
          <p:cNvSpPr>
            <a:spLocks noChangeArrowheads="1"/>
          </p:cNvSpPr>
          <p:nvPr/>
        </p:nvSpPr>
        <p:spPr bwMode="auto">
          <a:xfrm>
            <a:off x="5630863" y="5470525"/>
            <a:ext cx="1411287" cy="465138"/>
          </a:xfrm>
          <a:prstGeom prst="rect">
            <a:avLst/>
          </a:prstGeom>
          <a:solidFill>
            <a:schemeClr val="accent2"/>
          </a:solidFill>
          <a:ln w="38100" cmpd="dbl">
            <a:solidFill>
              <a:schemeClr val="tx1"/>
            </a:solidFill>
            <a:miter lim="800000"/>
            <a:headEnd/>
            <a:tailEnd/>
          </a:ln>
          <a:effectLst>
            <a:glow rad="101600">
              <a:schemeClr val="accent3">
                <a:satMod val="175000"/>
                <a:alpha val="40000"/>
              </a:schemeClr>
            </a:glow>
          </a:effectLst>
        </p:spPr>
        <p:txBody>
          <a:bodyPr wrap="none" anchor="ctr"/>
          <a:lstStyle/>
          <a:p>
            <a:pPr algn="ctr"/>
            <a:r>
              <a:rPr lang="en-US" sz="2800" b="0" dirty="0">
                <a:solidFill>
                  <a:schemeClr val="bg1"/>
                </a:solidFill>
                <a:latin typeface="Arial" pitchFamily="34" charset="0"/>
                <a:cs typeface="Arial" pitchFamily="34" charset="0"/>
              </a:rPr>
              <a:t>free</a:t>
            </a:r>
          </a:p>
        </p:txBody>
      </p:sp>
      <p:sp>
        <p:nvSpPr>
          <p:cNvPr id="76816" name="Freeform 41"/>
          <p:cNvSpPr>
            <a:spLocks/>
          </p:cNvSpPr>
          <p:nvPr/>
        </p:nvSpPr>
        <p:spPr bwMode="auto">
          <a:xfrm>
            <a:off x="1454150" y="3311525"/>
            <a:ext cx="2309813" cy="14763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latin typeface="Arial" pitchFamily="34" charset="0"/>
              <a:cs typeface="Arial" pitchFamily="34" charset="0"/>
            </a:endParaRPr>
          </a:p>
        </p:txBody>
      </p:sp>
      <p:sp>
        <p:nvSpPr>
          <p:cNvPr id="76817" name="Text Box 42"/>
          <p:cNvSpPr txBox="1">
            <a:spLocks noChangeArrowheads="1"/>
          </p:cNvSpPr>
          <p:nvPr/>
        </p:nvSpPr>
        <p:spPr bwMode="auto">
          <a:xfrm>
            <a:off x="1951893" y="3759200"/>
            <a:ext cx="1027845" cy="584775"/>
          </a:xfrm>
          <a:prstGeom prst="rect">
            <a:avLst/>
          </a:prstGeom>
          <a:noFill/>
          <a:ln w="9525">
            <a:solidFill>
              <a:schemeClr val="bg1"/>
            </a:solidFill>
            <a:miter lim="800000"/>
            <a:headEnd/>
            <a:tailEnd/>
          </a:ln>
        </p:spPr>
        <p:txBody>
          <a:bodyPr wrap="none">
            <a:spAutoFit/>
          </a:bodyPr>
          <a:lstStyle/>
          <a:p>
            <a:r>
              <a:rPr lang="en-US" sz="3200" b="0" dirty="0">
                <a:solidFill>
                  <a:srgbClr val="FF3300"/>
                </a:solidFill>
                <a:latin typeface="Arial" pitchFamily="34" charset="0"/>
                <a:cs typeface="Arial" pitchFamily="34" charset="0"/>
              </a:rPr>
              <a:t>miss</a:t>
            </a:r>
          </a:p>
        </p:txBody>
      </p:sp>
      <p:sp>
        <p:nvSpPr>
          <p:cNvPr id="76818" name="Freeform 43"/>
          <p:cNvSpPr>
            <a:spLocks/>
          </p:cNvSpPr>
          <p:nvPr/>
        </p:nvSpPr>
        <p:spPr bwMode="auto">
          <a:xfrm>
            <a:off x="3403600" y="3309938"/>
            <a:ext cx="2309813" cy="14763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latin typeface="Arial" pitchFamily="34" charset="0"/>
              <a:cs typeface="Arial" pitchFamily="34" charset="0"/>
            </a:endParaRPr>
          </a:p>
        </p:txBody>
      </p:sp>
      <p:sp>
        <p:nvSpPr>
          <p:cNvPr id="76819" name="Text Box 44"/>
          <p:cNvSpPr txBox="1">
            <a:spLocks noChangeArrowheads="1"/>
          </p:cNvSpPr>
          <p:nvPr/>
        </p:nvSpPr>
        <p:spPr bwMode="auto">
          <a:xfrm>
            <a:off x="3883880" y="3759200"/>
            <a:ext cx="1027845" cy="584775"/>
          </a:xfrm>
          <a:prstGeom prst="rect">
            <a:avLst/>
          </a:prstGeom>
          <a:noFill/>
          <a:ln w="9525">
            <a:solidFill>
              <a:schemeClr val="bg1"/>
            </a:solidFill>
            <a:miter lim="800000"/>
            <a:headEnd/>
            <a:tailEnd/>
          </a:ln>
        </p:spPr>
        <p:txBody>
          <a:bodyPr wrap="none">
            <a:spAutoFit/>
          </a:bodyPr>
          <a:lstStyle/>
          <a:p>
            <a:r>
              <a:rPr lang="en-US" sz="3200" b="0" dirty="0">
                <a:solidFill>
                  <a:srgbClr val="FF3300"/>
                </a:solidFill>
                <a:latin typeface="Arial" pitchFamily="34" charset="0"/>
                <a:cs typeface="Arial" pitchFamily="34" charset="0"/>
              </a:rPr>
              <a:t>miss</a:t>
            </a:r>
          </a:p>
        </p:txBody>
      </p:sp>
      <p:sp>
        <p:nvSpPr>
          <p:cNvPr id="76820" name="Text Box 45"/>
          <p:cNvSpPr txBox="1">
            <a:spLocks noChangeArrowheads="1"/>
          </p:cNvSpPr>
          <p:nvPr/>
        </p:nvSpPr>
        <p:spPr bwMode="auto">
          <a:xfrm>
            <a:off x="871556" y="1709549"/>
            <a:ext cx="4775200" cy="523220"/>
          </a:xfrm>
          <a:prstGeom prst="rect">
            <a:avLst/>
          </a:prstGeom>
          <a:no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Everyone misses, rereads</a:t>
            </a:r>
          </a:p>
        </p:txBody>
      </p:sp>
      <p:sp>
        <p:nvSpPr>
          <p:cNvPr id="76821" name="Text Box 46"/>
          <p:cNvSpPr txBox="1">
            <a:spLocks noChangeArrowheads="1"/>
          </p:cNvSpPr>
          <p:nvPr/>
        </p:nvSpPr>
        <p:spPr bwMode="auto">
          <a:xfrm>
            <a:off x="8304764" y="6251575"/>
            <a:ext cx="402674" cy="307777"/>
          </a:xfrm>
          <a:prstGeom prst="rect">
            <a:avLst/>
          </a:prstGeom>
          <a:noFill/>
          <a:ln w="9525">
            <a:noFill/>
            <a:miter lim="800000"/>
            <a:headEnd/>
            <a:tailEnd/>
          </a:ln>
        </p:spPr>
        <p:txBody>
          <a:bodyPr wrap="none">
            <a:spAutoFit/>
          </a:bodyPr>
          <a:lstStyle/>
          <a:p>
            <a:r>
              <a:rPr lang="en-US" sz="1400" b="0" dirty="0">
                <a:solidFill>
                  <a:schemeClr val="tx1"/>
                </a:solidFill>
                <a:latin typeface="Arial" pitchFamily="34" charset="0"/>
                <a:cs typeface="Arial" pitchFamily="34" charset="0"/>
              </a:rPr>
              <a:t>(1)</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2"/>
          <p:cNvSpPr>
            <a:spLocks noGrp="1" noChangeArrowheads="1"/>
          </p:cNvSpPr>
          <p:nvPr>
            <p:ph type="title"/>
          </p:nvPr>
        </p:nvSpPr>
        <p:spPr/>
        <p:txBody>
          <a:bodyPr/>
          <a:lstStyle/>
          <a:p>
            <a:r>
              <a:rPr lang="en-US" dirty="0"/>
              <a:t>On Release</a:t>
            </a:r>
          </a:p>
        </p:txBody>
      </p:sp>
      <p:sp>
        <p:nvSpPr>
          <p:cNvPr id="77826" name="Footer Placeholder 3"/>
          <p:cNvSpPr>
            <a:spLocks noGrp="1"/>
          </p:cNvSpPr>
          <p:nvPr>
            <p:ph type="ftr" sz="quarter" idx="10"/>
          </p:nvPr>
        </p:nvSpPr>
        <p:spPr>
          <a:noFill/>
        </p:spPr>
        <p:txBody>
          <a:bodyPr/>
          <a:lstStyle/>
          <a:p>
            <a:r>
              <a:rPr lang="en-US" dirty="0"/>
              <a:t>Art of Multiprocessor Programming</a:t>
            </a:r>
          </a:p>
        </p:txBody>
      </p:sp>
      <p:sp>
        <p:nvSpPr>
          <p:cNvPr id="77827" name="Slide Number Placeholder 4"/>
          <p:cNvSpPr>
            <a:spLocks noGrp="1"/>
          </p:cNvSpPr>
          <p:nvPr>
            <p:ph type="sldNum" sz="quarter" idx="11"/>
          </p:nvPr>
        </p:nvSpPr>
        <p:spPr>
          <a:noFill/>
        </p:spPr>
        <p:txBody>
          <a:bodyPr/>
          <a:lstStyle/>
          <a:p>
            <a:fld id="{55A563F0-265A-44A7-B7FF-BAA8A1ABC1C9}" type="slidenum">
              <a:rPr lang="x-none" smtClean="0">
                <a:latin typeface="Arial" pitchFamily="34" charset="0"/>
                <a:cs typeface="Arial" pitchFamily="34" charset="0"/>
              </a:rPr>
              <a:pPr/>
              <a:t>68</a:t>
            </a:fld>
            <a:endParaRPr lang="en-US" dirty="0">
              <a:latin typeface="Arial" pitchFamily="34" charset="0"/>
              <a:cs typeface="Arial" pitchFamily="34" charset="0"/>
            </a:endParaRPr>
          </a:p>
        </p:txBody>
      </p:sp>
      <p:pic>
        <p:nvPicPr>
          <p:cNvPr id="77828" name="Picture 48"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solidFill>
              <a:schemeClr val="tx1"/>
            </a:solidFill>
            <a:miter lim="800000"/>
            <a:headEnd/>
            <a:tailEnd/>
          </a:ln>
          <a:effectLst>
            <a:glow rad="101600">
              <a:schemeClr val="accent3">
                <a:satMod val="175000"/>
                <a:alpha val="40000"/>
              </a:schemeClr>
            </a:glow>
          </a:effectLst>
        </p:spPr>
      </p:pic>
      <p:grpSp>
        <p:nvGrpSpPr>
          <p:cNvPr id="77830" name="Group 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77864" name="Rectangle 4"/>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7865" name="Freeform 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77866" name="Group 6"/>
            <p:cNvGrpSpPr>
              <a:grpSpLocks/>
            </p:cNvGrpSpPr>
            <p:nvPr/>
          </p:nvGrpSpPr>
          <p:grpSpPr bwMode="auto">
            <a:xfrm>
              <a:off x="3072" y="2832"/>
              <a:ext cx="136" cy="632"/>
              <a:chOff x="3072" y="2832"/>
              <a:chExt cx="136" cy="632"/>
            </a:xfrm>
          </p:grpSpPr>
          <p:sp>
            <p:nvSpPr>
              <p:cNvPr id="77871"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72" name="Freeform 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73" name="Freeform 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7867" name="Group 10"/>
            <p:cNvGrpSpPr>
              <a:grpSpLocks/>
            </p:cNvGrpSpPr>
            <p:nvPr/>
          </p:nvGrpSpPr>
          <p:grpSpPr bwMode="auto">
            <a:xfrm flipH="1">
              <a:off x="2496" y="2832"/>
              <a:ext cx="136" cy="632"/>
              <a:chOff x="3072" y="2832"/>
              <a:chExt cx="136" cy="632"/>
            </a:xfrm>
          </p:grpSpPr>
          <p:sp>
            <p:nvSpPr>
              <p:cNvPr id="77868"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69" name="Freeform 1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70" name="Freeform 1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77831" name="Group 1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77855" name="Rectangle 15"/>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7856"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57" name="Freeform 1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58" name="Freeform 1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59"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60"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61"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62" name="Freeform 2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63" name="Freeform 2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7832" name="Group 24"/>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77846" name="Rectangle 25"/>
            <p:cNvSpPr>
              <a:spLocks noChangeArrowheads="1"/>
            </p:cNvSpPr>
            <p:nvPr/>
          </p:nvSpPr>
          <p:spPr bwMode="auto">
            <a:xfrm>
              <a:off x="1032" y="3304"/>
              <a:ext cx="488" cy="160"/>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7847"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48"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49"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50"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51"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52"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53"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7854"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77833"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000" b="0" dirty="0">
                <a:solidFill>
                  <a:schemeClr val="tx2"/>
                </a:solidFill>
                <a:latin typeface="Arial" pitchFamily="34" charset="0"/>
                <a:cs typeface="Arial" pitchFamily="34" charset="0"/>
              </a:rPr>
              <a:t>Bus</a:t>
            </a:r>
          </a:p>
        </p:txBody>
      </p:sp>
      <p:sp>
        <p:nvSpPr>
          <p:cNvPr id="77834" name="Rectangle 35"/>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b="0" dirty="0">
                <a:solidFill>
                  <a:schemeClr val="tx2"/>
                </a:solidFill>
                <a:latin typeface="Arial" pitchFamily="34" charset="0"/>
                <a:cs typeface="Arial" pitchFamily="34" charset="0"/>
              </a:rPr>
              <a:t>memory</a:t>
            </a:r>
          </a:p>
        </p:txBody>
      </p:sp>
      <p:sp>
        <p:nvSpPr>
          <p:cNvPr id="77835" name="AutoShape 36"/>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77836" name="Rectangle 37"/>
          <p:cNvSpPr>
            <a:spLocks noChangeArrowheads="1"/>
          </p:cNvSpPr>
          <p:nvPr/>
        </p:nvSpPr>
        <p:spPr bwMode="auto">
          <a:xfrm>
            <a:off x="5665788" y="3887788"/>
            <a:ext cx="1203325" cy="385762"/>
          </a:xfrm>
          <a:prstGeom prst="rect">
            <a:avLst/>
          </a:prstGeom>
          <a:solidFill>
            <a:schemeClr val="accent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free</a:t>
            </a:r>
          </a:p>
        </p:txBody>
      </p:sp>
      <p:sp>
        <p:nvSpPr>
          <p:cNvPr id="77837" name="Rectangle 38"/>
          <p:cNvSpPr>
            <a:spLocks noChangeArrowheads="1"/>
          </p:cNvSpPr>
          <p:nvPr/>
        </p:nvSpPr>
        <p:spPr bwMode="auto">
          <a:xfrm>
            <a:off x="3792538" y="3887788"/>
            <a:ext cx="1203325" cy="385762"/>
          </a:xfrm>
          <a:prstGeom prst="rect">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invalid</a:t>
            </a:r>
          </a:p>
        </p:txBody>
      </p:sp>
      <p:sp>
        <p:nvSpPr>
          <p:cNvPr id="77838" name="Rectangle 39"/>
          <p:cNvSpPr>
            <a:spLocks noChangeArrowheads="1"/>
          </p:cNvSpPr>
          <p:nvPr/>
        </p:nvSpPr>
        <p:spPr bwMode="auto">
          <a:xfrm>
            <a:off x="1919288" y="3887788"/>
            <a:ext cx="1203325" cy="385762"/>
          </a:xfrm>
          <a:prstGeom prst="rect">
            <a:avLst/>
          </a:prstGeom>
          <a:solidFill>
            <a:srgbClr val="FF33CC"/>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itchFamily="34" charset="0"/>
                <a:cs typeface="Arial" pitchFamily="34" charset="0"/>
              </a:rPr>
              <a:t>invalid</a:t>
            </a:r>
          </a:p>
        </p:txBody>
      </p:sp>
      <p:sp>
        <p:nvSpPr>
          <p:cNvPr id="77839" name="Rectangle 40"/>
          <p:cNvSpPr>
            <a:spLocks noChangeArrowheads="1"/>
          </p:cNvSpPr>
          <p:nvPr/>
        </p:nvSpPr>
        <p:spPr bwMode="auto">
          <a:xfrm>
            <a:off x="5630863" y="5470525"/>
            <a:ext cx="1411287" cy="465138"/>
          </a:xfrm>
          <a:prstGeom prst="rect">
            <a:avLst/>
          </a:prstGeom>
          <a:solidFill>
            <a:schemeClr val="accent2"/>
          </a:solidFill>
          <a:ln w="38100" cmpd="dbl">
            <a:solidFill>
              <a:schemeClr val="tx1"/>
            </a:solidFill>
            <a:miter lim="800000"/>
            <a:headEnd/>
            <a:tailEnd/>
          </a:ln>
          <a:effectLst>
            <a:glow rad="101600">
              <a:schemeClr val="accent3">
                <a:satMod val="175000"/>
                <a:alpha val="40000"/>
              </a:schemeClr>
            </a:glow>
          </a:effectLst>
        </p:spPr>
        <p:txBody>
          <a:bodyPr wrap="none" anchor="ctr"/>
          <a:lstStyle/>
          <a:p>
            <a:pPr algn="ctr"/>
            <a:r>
              <a:rPr lang="en-US" sz="2800" b="0" dirty="0">
                <a:solidFill>
                  <a:schemeClr val="bg1"/>
                </a:solidFill>
                <a:latin typeface="Arial" pitchFamily="34" charset="0"/>
                <a:cs typeface="Arial" pitchFamily="34" charset="0"/>
              </a:rPr>
              <a:t>free</a:t>
            </a:r>
          </a:p>
        </p:txBody>
      </p:sp>
      <p:sp>
        <p:nvSpPr>
          <p:cNvPr id="77840" name="Freeform 41"/>
          <p:cNvSpPr>
            <a:spLocks/>
          </p:cNvSpPr>
          <p:nvPr/>
        </p:nvSpPr>
        <p:spPr bwMode="auto">
          <a:xfrm>
            <a:off x="1454150" y="3311525"/>
            <a:ext cx="2309813" cy="14763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latin typeface="Arial" pitchFamily="34" charset="0"/>
              <a:cs typeface="Arial" pitchFamily="34" charset="0"/>
            </a:endParaRPr>
          </a:p>
        </p:txBody>
      </p:sp>
      <p:sp>
        <p:nvSpPr>
          <p:cNvPr id="77841" name="Text Box 42"/>
          <p:cNvSpPr txBox="1">
            <a:spLocks noChangeArrowheads="1"/>
          </p:cNvSpPr>
          <p:nvPr/>
        </p:nvSpPr>
        <p:spPr bwMode="auto">
          <a:xfrm>
            <a:off x="1782091" y="3757613"/>
            <a:ext cx="1454822" cy="523220"/>
          </a:xfrm>
          <a:prstGeom prst="rect">
            <a:avLst/>
          </a:prstGeom>
          <a:noFill/>
          <a:ln w="9525">
            <a:noFill/>
            <a:miter lim="800000"/>
            <a:headEnd/>
            <a:tailEnd/>
          </a:ln>
          <a:effectLst>
            <a:glow rad="101600">
              <a:schemeClr val="accent3">
                <a:satMod val="175000"/>
                <a:alpha val="40000"/>
              </a:schemeClr>
            </a:glow>
          </a:effectLst>
        </p:spPr>
        <p:txBody>
          <a:bodyPr wrap="none">
            <a:spAutoFit/>
          </a:bodyPr>
          <a:lstStyle/>
          <a:p>
            <a:r>
              <a:rPr lang="en-US" sz="2800" b="0" dirty="0">
                <a:solidFill>
                  <a:srgbClr val="FF3300"/>
                </a:solidFill>
                <a:latin typeface="Arial" pitchFamily="34" charset="0"/>
                <a:cs typeface="Arial" pitchFamily="34" charset="0"/>
              </a:rPr>
              <a:t>TAS(…)</a:t>
            </a:r>
          </a:p>
        </p:txBody>
      </p:sp>
      <p:sp>
        <p:nvSpPr>
          <p:cNvPr id="77842" name="Freeform 43"/>
          <p:cNvSpPr>
            <a:spLocks/>
          </p:cNvSpPr>
          <p:nvPr/>
        </p:nvSpPr>
        <p:spPr bwMode="auto">
          <a:xfrm>
            <a:off x="3403600" y="3309938"/>
            <a:ext cx="2309813" cy="14763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latin typeface="Arial" pitchFamily="34" charset="0"/>
              <a:cs typeface="Arial" pitchFamily="34" charset="0"/>
            </a:endParaRPr>
          </a:p>
        </p:txBody>
      </p:sp>
      <p:sp>
        <p:nvSpPr>
          <p:cNvPr id="77843" name="Text Box 45"/>
          <p:cNvSpPr txBox="1">
            <a:spLocks noChangeArrowheads="1"/>
          </p:cNvSpPr>
          <p:nvPr/>
        </p:nvSpPr>
        <p:spPr bwMode="auto">
          <a:xfrm>
            <a:off x="3747416" y="3798888"/>
            <a:ext cx="1454822" cy="523220"/>
          </a:xfrm>
          <a:prstGeom prst="rect">
            <a:avLst/>
          </a:prstGeom>
          <a:noFill/>
          <a:ln w="9525">
            <a:noFill/>
            <a:miter lim="800000"/>
            <a:headEnd/>
            <a:tailEnd/>
          </a:ln>
          <a:effectLst>
            <a:glow rad="101600">
              <a:schemeClr val="accent3">
                <a:satMod val="175000"/>
                <a:alpha val="40000"/>
              </a:schemeClr>
            </a:glow>
          </a:effectLst>
        </p:spPr>
        <p:txBody>
          <a:bodyPr wrap="none">
            <a:spAutoFit/>
          </a:bodyPr>
          <a:lstStyle/>
          <a:p>
            <a:r>
              <a:rPr lang="en-US" sz="2800" b="0" dirty="0">
                <a:solidFill>
                  <a:srgbClr val="FF3300"/>
                </a:solidFill>
                <a:latin typeface="Arial" pitchFamily="34" charset="0"/>
                <a:cs typeface="Arial" pitchFamily="34" charset="0"/>
              </a:rPr>
              <a:t>TAS(…)</a:t>
            </a:r>
          </a:p>
        </p:txBody>
      </p:sp>
      <p:sp>
        <p:nvSpPr>
          <p:cNvPr id="77845" name="Text Box 47"/>
          <p:cNvSpPr txBox="1">
            <a:spLocks noChangeArrowheads="1"/>
          </p:cNvSpPr>
          <p:nvPr/>
        </p:nvSpPr>
        <p:spPr bwMode="auto">
          <a:xfrm>
            <a:off x="8304764" y="6251575"/>
            <a:ext cx="402674" cy="307777"/>
          </a:xfrm>
          <a:prstGeom prst="rect">
            <a:avLst/>
          </a:prstGeom>
          <a:noFill/>
          <a:ln w="9525">
            <a:noFill/>
            <a:miter lim="800000"/>
            <a:headEnd/>
            <a:tailEnd/>
          </a:ln>
        </p:spPr>
        <p:txBody>
          <a:bodyPr wrap="none">
            <a:spAutoFit/>
          </a:bodyPr>
          <a:lstStyle/>
          <a:p>
            <a:r>
              <a:rPr lang="en-US" sz="1400" b="0" dirty="0">
                <a:solidFill>
                  <a:schemeClr val="tx1"/>
                </a:solidFill>
                <a:latin typeface="Arial" pitchFamily="34" charset="0"/>
                <a:cs typeface="Arial" pitchFamily="34" charset="0"/>
              </a:rPr>
              <a:t>(1)</a:t>
            </a:r>
          </a:p>
        </p:txBody>
      </p:sp>
      <p:sp>
        <p:nvSpPr>
          <p:cNvPr id="3" name="Text Box 45">
            <a:extLst>
              <a:ext uri="{FF2B5EF4-FFF2-40B4-BE49-F238E27FC236}">
                <a16:creationId xmlns:a16="http://schemas.microsoft.com/office/drawing/2014/main" id="{359859D7-CC2D-A064-E7BC-BE2F3696F2C1}"/>
              </a:ext>
            </a:extLst>
          </p:cNvPr>
          <p:cNvSpPr txBox="1">
            <a:spLocks noChangeArrowheads="1"/>
          </p:cNvSpPr>
          <p:nvPr/>
        </p:nvSpPr>
        <p:spPr bwMode="auto">
          <a:xfrm>
            <a:off x="1866900" y="1709549"/>
            <a:ext cx="3779855" cy="523220"/>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Everyone tries TAS</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2"/>
          <p:cNvSpPr>
            <a:spLocks noGrp="1" noChangeArrowheads="1"/>
          </p:cNvSpPr>
          <p:nvPr>
            <p:ph type="title"/>
          </p:nvPr>
        </p:nvSpPr>
        <p:spPr/>
        <p:txBody>
          <a:bodyPr/>
          <a:lstStyle/>
          <a:p>
            <a:r>
              <a:rPr lang="en-US" dirty="0"/>
              <a:t>Problems</a:t>
            </a:r>
          </a:p>
        </p:txBody>
      </p:sp>
      <p:sp>
        <p:nvSpPr>
          <p:cNvPr id="78850" name="Footer Placeholder 3"/>
          <p:cNvSpPr>
            <a:spLocks noGrp="1"/>
          </p:cNvSpPr>
          <p:nvPr>
            <p:ph type="ftr" sz="quarter" idx="10"/>
          </p:nvPr>
        </p:nvSpPr>
        <p:spPr>
          <a:noFill/>
        </p:spPr>
        <p:txBody>
          <a:bodyPr/>
          <a:lstStyle/>
          <a:p>
            <a:r>
              <a:rPr lang="en-US" dirty="0"/>
              <a:t>Art of Multiprocessor Programming</a:t>
            </a:r>
          </a:p>
        </p:txBody>
      </p:sp>
      <p:sp>
        <p:nvSpPr>
          <p:cNvPr id="78851" name="Slide Number Placeholder 4"/>
          <p:cNvSpPr>
            <a:spLocks noGrp="1"/>
          </p:cNvSpPr>
          <p:nvPr>
            <p:ph type="sldNum" sz="quarter" idx="11"/>
          </p:nvPr>
        </p:nvSpPr>
        <p:spPr>
          <a:noFill/>
        </p:spPr>
        <p:txBody>
          <a:bodyPr/>
          <a:lstStyle/>
          <a:p>
            <a:fld id="{5AA53088-0266-4E59-B735-7BF60931F875}" type="slidenum">
              <a:rPr lang="x-none" smtClean="0">
                <a:cs typeface="Arial" pitchFamily="34" charset="0"/>
              </a:rPr>
              <a:pPr/>
              <a:t>69</a:t>
            </a:fld>
            <a:endParaRPr lang="en-US" dirty="0">
              <a:cs typeface="Arial" pitchFamily="34" charset="0"/>
            </a:endParaRPr>
          </a:p>
        </p:txBody>
      </p:sp>
      <p:sp>
        <p:nvSpPr>
          <p:cNvPr id="6" name="TextBox 5">
            <a:extLst>
              <a:ext uri="{FF2B5EF4-FFF2-40B4-BE49-F238E27FC236}">
                <a16:creationId xmlns:a16="http://schemas.microsoft.com/office/drawing/2014/main" id="{6CEA49C7-FD3E-B330-586B-D52549764EEC}"/>
              </a:ext>
            </a:extLst>
          </p:cNvPr>
          <p:cNvSpPr txBox="1"/>
          <p:nvPr/>
        </p:nvSpPr>
        <p:spPr bwMode="auto">
          <a:xfrm>
            <a:off x="537336" y="1643390"/>
            <a:ext cx="302198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Everyone misses </a:t>
            </a:r>
          </a:p>
        </p:txBody>
      </p:sp>
      <p:sp>
        <p:nvSpPr>
          <p:cNvPr id="7" name="TextBox 6">
            <a:extLst>
              <a:ext uri="{FF2B5EF4-FFF2-40B4-BE49-F238E27FC236}">
                <a16:creationId xmlns:a16="http://schemas.microsoft.com/office/drawing/2014/main" id="{5C60B883-7FCA-27C0-5F0B-4D7BC455146E}"/>
              </a:ext>
            </a:extLst>
          </p:cNvPr>
          <p:cNvSpPr txBox="1"/>
          <p:nvPr/>
        </p:nvSpPr>
        <p:spPr bwMode="auto">
          <a:xfrm>
            <a:off x="1422553" y="2307756"/>
            <a:ext cx="470192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Reads satisfied sequentially</a:t>
            </a:r>
          </a:p>
        </p:txBody>
      </p:sp>
      <p:sp>
        <p:nvSpPr>
          <p:cNvPr id="8" name="TextBox 7">
            <a:extLst>
              <a:ext uri="{FF2B5EF4-FFF2-40B4-BE49-F238E27FC236}">
                <a16:creationId xmlns:a16="http://schemas.microsoft.com/office/drawing/2014/main" id="{2FE22985-960D-4582-5E0D-C64949093A4E}"/>
              </a:ext>
            </a:extLst>
          </p:cNvPr>
          <p:cNvSpPr txBox="1"/>
          <p:nvPr/>
        </p:nvSpPr>
        <p:spPr bwMode="auto">
          <a:xfrm>
            <a:off x="537336" y="2972122"/>
            <a:ext cx="334790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Everyone does TAS</a:t>
            </a:r>
          </a:p>
        </p:txBody>
      </p:sp>
      <p:sp>
        <p:nvSpPr>
          <p:cNvPr id="9" name="TextBox 8">
            <a:extLst>
              <a:ext uri="{FF2B5EF4-FFF2-40B4-BE49-F238E27FC236}">
                <a16:creationId xmlns:a16="http://schemas.microsoft.com/office/drawing/2014/main" id="{5035CF2E-2E58-204C-0BBD-F533E4863545}"/>
              </a:ext>
            </a:extLst>
          </p:cNvPr>
          <p:cNvSpPr txBox="1"/>
          <p:nvPr/>
        </p:nvSpPr>
        <p:spPr bwMode="auto">
          <a:xfrm>
            <a:off x="1422553" y="3636488"/>
            <a:ext cx="436799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Invalidates others’ caches</a:t>
            </a:r>
          </a:p>
        </p:txBody>
      </p:sp>
      <p:sp>
        <p:nvSpPr>
          <p:cNvPr id="10" name="TextBox 9">
            <a:extLst>
              <a:ext uri="{FF2B5EF4-FFF2-40B4-BE49-F238E27FC236}">
                <a16:creationId xmlns:a16="http://schemas.microsoft.com/office/drawing/2014/main" id="{79AE9EEB-14C5-393B-981A-683E2519B701}"/>
              </a:ext>
            </a:extLst>
          </p:cNvPr>
          <p:cNvSpPr txBox="1"/>
          <p:nvPr/>
        </p:nvSpPr>
        <p:spPr bwMode="auto">
          <a:xfrm>
            <a:off x="537336" y="4300854"/>
            <a:ext cx="6400597"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Eventually quiesces after lock acquired</a:t>
            </a:r>
          </a:p>
        </p:txBody>
      </p:sp>
      <p:sp>
        <p:nvSpPr>
          <p:cNvPr id="11" name="TextBox 10">
            <a:extLst>
              <a:ext uri="{FF2B5EF4-FFF2-40B4-BE49-F238E27FC236}">
                <a16:creationId xmlns:a16="http://schemas.microsoft.com/office/drawing/2014/main" id="{97E37D78-737A-76C8-FC8E-C0D82C675863}"/>
              </a:ext>
            </a:extLst>
          </p:cNvPr>
          <p:cNvSpPr txBox="1"/>
          <p:nvPr/>
        </p:nvSpPr>
        <p:spPr bwMode="auto">
          <a:xfrm>
            <a:off x="537336" y="4965220"/>
            <a:ext cx="4376488"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How long does this take?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2"/>
          <p:cNvSpPr>
            <a:spLocks noGrp="1" noChangeArrowheads="1"/>
          </p:cNvSpPr>
          <p:nvPr>
            <p:ph type="title"/>
          </p:nvPr>
        </p:nvSpPr>
        <p:spPr/>
        <p:txBody>
          <a:bodyPr/>
          <a:lstStyle/>
          <a:p>
            <a:r>
              <a:rPr lang="en-US" dirty="0"/>
              <a:t>Measuring Quiescence Time</a:t>
            </a:r>
          </a:p>
        </p:txBody>
      </p:sp>
      <p:sp>
        <p:nvSpPr>
          <p:cNvPr id="79874" name="Footer Placeholder 3"/>
          <p:cNvSpPr>
            <a:spLocks noGrp="1"/>
          </p:cNvSpPr>
          <p:nvPr>
            <p:ph type="ftr" sz="quarter" idx="10"/>
          </p:nvPr>
        </p:nvSpPr>
        <p:spPr>
          <a:noFill/>
        </p:spPr>
        <p:txBody>
          <a:bodyPr/>
          <a:lstStyle/>
          <a:p>
            <a:r>
              <a:rPr lang="en-US" dirty="0"/>
              <a:t>Art of Multiprocessor Programming</a:t>
            </a:r>
          </a:p>
        </p:txBody>
      </p:sp>
      <p:sp>
        <p:nvSpPr>
          <p:cNvPr id="79875" name="Slide Number Placeholder 4"/>
          <p:cNvSpPr>
            <a:spLocks noGrp="1"/>
          </p:cNvSpPr>
          <p:nvPr>
            <p:ph type="sldNum" sz="quarter" idx="11"/>
          </p:nvPr>
        </p:nvSpPr>
        <p:spPr>
          <a:noFill/>
        </p:spPr>
        <p:txBody>
          <a:bodyPr/>
          <a:lstStyle/>
          <a:p>
            <a:fld id="{16537957-164E-4979-AFCC-0C864909AC2C}" type="slidenum">
              <a:rPr lang="x-none" smtClean="0">
                <a:latin typeface="Arial" pitchFamily="34" charset="0"/>
                <a:cs typeface="Arial" pitchFamily="34" charset="0"/>
              </a:rPr>
              <a:pPr/>
              <a:t>70</a:t>
            </a:fld>
            <a:endParaRPr lang="en-US" dirty="0">
              <a:latin typeface="Arial" pitchFamily="34" charset="0"/>
              <a:cs typeface="Arial" pitchFamily="34" charset="0"/>
            </a:endParaRPr>
          </a:p>
        </p:txBody>
      </p:sp>
      <p:sp>
        <p:nvSpPr>
          <p:cNvPr id="79878" name="Rectangle 3"/>
          <p:cNvSpPr>
            <a:spLocks noChangeArrowheads="1"/>
          </p:cNvSpPr>
          <p:nvPr/>
        </p:nvSpPr>
        <p:spPr bwMode="auto">
          <a:xfrm>
            <a:off x="5667375" y="2036763"/>
            <a:ext cx="421591" cy="33906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chemeClr val="tx2"/>
                </a:solidFill>
                <a:latin typeface="Arial" pitchFamily="34" charset="0"/>
                <a:cs typeface="Arial" pitchFamily="34" charset="0"/>
              </a:rPr>
              <a:t>P</a:t>
            </a:r>
            <a:r>
              <a:rPr lang="en-US" sz="1800" b="0" baseline="-25000" dirty="0">
                <a:solidFill>
                  <a:schemeClr val="tx2"/>
                </a:solidFill>
                <a:latin typeface="Arial" pitchFamily="34" charset="0"/>
                <a:cs typeface="Arial" pitchFamily="34" charset="0"/>
              </a:rPr>
              <a:t>1</a:t>
            </a:r>
          </a:p>
        </p:txBody>
      </p:sp>
      <p:sp>
        <p:nvSpPr>
          <p:cNvPr id="79879" name="Rectangle 4"/>
          <p:cNvSpPr>
            <a:spLocks noChangeArrowheads="1"/>
          </p:cNvSpPr>
          <p:nvPr/>
        </p:nvSpPr>
        <p:spPr bwMode="auto">
          <a:xfrm>
            <a:off x="5648325" y="2501900"/>
            <a:ext cx="421591" cy="33906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chemeClr val="tx2"/>
                </a:solidFill>
                <a:latin typeface="Arial" pitchFamily="34" charset="0"/>
                <a:cs typeface="Arial" pitchFamily="34" charset="0"/>
              </a:rPr>
              <a:t>P</a:t>
            </a:r>
            <a:r>
              <a:rPr lang="en-US" sz="1800" b="0" baseline="-25000" dirty="0">
                <a:solidFill>
                  <a:schemeClr val="tx2"/>
                </a:solidFill>
                <a:latin typeface="Arial" pitchFamily="34" charset="0"/>
                <a:cs typeface="Arial" pitchFamily="34" charset="0"/>
              </a:rPr>
              <a:t>2</a:t>
            </a:r>
          </a:p>
        </p:txBody>
      </p:sp>
      <p:sp>
        <p:nvSpPr>
          <p:cNvPr id="79880" name="Rectangle 5"/>
          <p:cNvSpPr>
            <a:spLocks noChangeArrowheads="1"/>
          </p:cNvSpPr>
          <p:nvPr/>
        </p:nvSpPr>
        <p:spPr bwMode="auto">
          <a:xfrm>
            <a:off x="5675313" y="3251200"/>
            <a:ext cx="421591" cy="33906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chemeClr val="tx2"/>
                </a:solidFill>
                <a:latin typeface="Arial" pitchFamily="34" charset="0"/>
                <a:cs typeface="Arial" pitchFamily="34" charset="0"/>
              </a:rPr>
              <a:t>P</a:t>
            </a:r>
            <a:r>
              <a:rPr lang="en-US" sz="1800" b="0" baseline="-25000" dirty="0">
                <a:solidFill>
                  <a:schemeClr val="tx2"/>
                </a:solidFill>
                <a:latin typeface="Arial" pitchFamily="34" charset="0"/>
                <a:cs typeface="Arial" pitchFamily="34" charset="0"/>
              </a:rPr>
              <a:t>n</a:t>
            </a:r>
          </a:p>
        </p:txBody>
      </p:sp>
      <p:sp>
        <p:nvSpPr>
          <p:cNvPr id="631856" name="Rectangle 48"/>
          <p:cNvSpPr>
            <a:spLocks noChangeArrowheads="1"/>
          </p:cNvSpPr>
          <p:nvPr/>
        </p:nvSpPr>
        <p:spPr bwMode="auto">
          <a:xfrm>
            <a:off x="6753225" y="1893888"/>
            <a:ext cx="190500" cy="1611312"/>
          </a:xfrm>
          <a:prstGeom prst="rect">
            <a:avLst/>
          </a:prstGeom>
          <a:solidFill>
            <a:srgbClr val="92D050"/>
          </a:solidFill>
          <a:ln w="9525">
            <a:solidFill>
              <a:schemeClr val="tx1"/>
            </a:solidFill>
            <a:miter lim="800000"/>
            <a:headEnd/>
            <a:tailEnd/>
          </a:ln>
          <a:effectLst>
            <a:glow rad="101600">
              <a:schemeClr val="accent3">
                <a:satMod val="175000"/>
                <a:alpha val="40000"/>
              </a:schemeClr>
            </a:glow>
          </a:effectLst>
        </p:spPr>
        <p:txBody>
          <a:bodyPr vert="wordArtVert" wrap="none" anchor="ctr"/>
          <a:lstStyle/>
          <a:p>
            <a:pPr>
              <a:defRPr/>
            </a:pPr>
            <a:r>
              <a:rPr lang="en-US" sz="1200" dirty="0">
                <a:solidFill>
                  <a:schemeClr val="tx1"/>
                </a:solidFill>
                <a:latin typeface="Arial" pitchFamily="34" charset="0"/>
                <a:cs typeface="Arial" pitchFamily="34" charset="0"/>
              </a:rPr>
              <a:t>bus</a:t>
            </a:r>
          </a:p>
        </p:txBody>
      </p:sp>
      <p:sp>
        <p:nvSpPr>
          <p:cNvPr id="631857" name="Line 49"/>
          <p:cNvSpPr>
            <a:spLocks noChangeShapeType="1"/>
          </p:cNvSpPr>
          <p:nvPr/>
        </p:nvSpPr>
        <p:spPr bwMode="auto">
          <a:xfrm>
            <a:off x="6943725" y="2700338"/>
            <a:ext cx="379413" cy="0"/>
          </a:xfrm>
          <a:prstGeom prst="line">
            <a:avLst/>
          </a:prstGeom>
          <a:noFill/>
          <a:ln w="38100">
            <a:solidFill>
              <a:schemeClr val="bg1"/>
            </a:solidFill>
            <a:round/>
            <a:headEnd/>
            <a:tailEnd/>
          </a:ln>
          <a:effectLst>
            <a:outerShdw dist="107763" dir="2700000" algn="ctr" rotWithShape="0">
              <a:schemeClr val="bg2">
                <a:alpha val="50000"/>
              </a:schemeClr>
            </a:outerShdw>
          </a:effectLst>
        </p:spPr>
        <p:txBody>
          <a:bodyPr/>
          <a:lstStyle/>
          <a:p>
            <a:pPr>
              <a:defRPr/>
            </a:pPr>
            <a:endParaRPr lang="en-US" dirty="0">
              <a:latin typeface="Arial" pitchFamily="34" charset="0"/>
              <a:cs typeface="Arial" pitchFamily="34" charset="0"/>
            </a:endParaRPr>
          </a:p>
        </p:txBody>
      </p:sp>
      <p:sp>
        <p:nvSpPr>
          <p:cNvPr id="631858" name="Rectangle 50"/>
          <p:cNvSpPr>
            <a:spLocks noChangeArrowheads="1"/>
          </p:cNvSpPr>
          <p:nvPr/>
        </p:nvSpPr>
        <p:spPr bwMode="auto">
          <a:xfrm>
            <a:off x="7323138" y="1893888"/>
            <a:ext cx="906462" cy="1611312"/>
          </a:xfrm>
          <a:prstGeom prst="rect">
            <a:avLst/>
          </a:prstGeom>
          <a:solidFill>
            <a:schemeClr val="accent1"/>
          </a:solidFill>
          <a:ln w="3175">
            <a:solidFill>
              <a:schemeClr val="tx1"/>
            </a:solidFill>
            <a:miter lim="800000"/>
            <a:headEnd/>
            <a:tailEnd type="none" w="med" len="lg"/>
          </a:ln>
          <a:effectLst>
            <a:glow rad="101600">
              <a:schemeClr val="accent3">
                <a:satMod val="175000"/>
                <a:alpha val="40000"/>
              </a:schemeClr>
            </a:glow>
          </a:effectLst>
        </p:spPr>
        <p:txBody>
          <a:bodyPr wrap="none" anchor="ctr"/>
          <a:lstStyle/>
          <a:p>
            <a:pPr algn="ctr" eaLnBrk="1" hangingPunct="1">
              <a:defRPr/>
            </a:pPr>
            <a:endParaRPr lang="en-US" sz="2400" b="0" dirty="0">
              <a:solidFill>
                <a:srgbClr val="FF3300"/>
              </a:solidFill>
              <a:latin typeface="Arial" pitchFamily="34" charset="0"/>
              <a:cs typeface="Arial" pitchFamily="34" charset="0"/>
            </a:endParaRPr>
          </a:p>
        </p:txBody>
      </p:sp>
      <p:sp>
        <p:nvSpPr>
          <p:cNvPr id="79889" name="Line 62"/>
          <p:cNvSpPr>
            <a:spLocks noChangeShapeType="1"/>
          </p:cNvSpPr>
          <p:nvPr/>
        </p:nvSpPr>
        <p:spPr bwMode="auto">
          <a:xfrm flipH="1">
            <a:off x="6038850" y="2138363"/>
            <a:ext cx="619125" cy="0"/>
          </a:xfrm>
          <a:prstGeom prst="line">
            <a:avLst/>
          </a:prstGeom>
          <a:noFill/>
          <a:ln w="38100">
            <a:solidFill>
              <a:srgbClr val="FF3300"/>
            </a:solidFill>
            <a:round/>
            <a:headEnd/>
            <a:tailEnd type="triangle" w="med" len="med"/>
          </a:ln>
        </p:spPr>
        <p:txBody>
          <a:bodyPr/>
          <a:lstStyle/>
          <a:p>
            <a:endParaRPr lang="en-US" dirty="0">
              <a:latin typeface="Arial" pitchFamily="34" charset="0"/>
              <a:cs typeface="Arial" pitchFamily="34" charset="0"/>
            </a:endParaRPr>
          </a:p>
        </p:txBody>
      </p:sp>
      <p:sp>
        <p:nvSpPr>
          <p:cNvPr id="79890" name="Line 63"/>
          <p:cNvSpPr>
            <a:spLocks noChangeShapeType="1"/>
          </p:cNvSpPr>
          <p:nvPr/>
        </p:nvSpPr>
        <p:spPr bwMode="auto">
          <a:xfrm flipV="1">
            <a:off x="6657975" y="2138363"/>
            <a:ext cx="0" cy="1270000"/>
          </a:xfrm>
          <a:prstGeom prst="line">
            <a:avLst/>
          </a:prstGeom>
          <a:noFill/>
          <a:ln w="38100">
            <a:solidFill>
              <a:srgbClr val="FF3300"/>
            </a:solidFill>
            <a:round/>
            <a:headEnd/>
            <a:tailEnd/>
          </a:ln>
        </p:spPr>
        <p:txBody>
          <a:bodyPr/>
          <a:lstStyle/>
          <a:p>
            <a:endParaRPr lang="en-US" dirty="0">
              <a:latin typeface="Arial" pitchFamily="34" charset="0"/>
              <a:cs typeface="Arial" pitchFamily="34" charset="0"/>
            </a:endParaRPr>
          </a:p>
        </p:txBody>
      </p:sp>
      <p:sp>
        <p:nvSpPr>
          <p:cNvPr id="79891" name="Line 64"/>
          <p:cNvSpPr>
            <a:spLocks noChangeShapeType="1"/>
          </p:cNvSpPr>
          <p:nvPr/>
        </p:nvSpPr>
        <p:spPr bwMode="auto">
          <a:xfrm flipH="1">
            <a:off x="6038850" y="3408363"/>
            <a:ext cx="619125" cy="0"/>
          </a:xfrm>
          <a:prstGeom prst="line">
            <a:avLst/>
          </a:prstGeom>
          <a:noFill/>
          <a:ln w="38100">
            <a:solidFill>
              <a:srgbClr val="FF3300"/>
            </a:solidFill>
            <a:round/>
            <a:headEnd/>
            <a:tailEnd type="triangle" w="med" len="med"/>
          </a:ln>
        </p:spPr>
        <p:txBody>
          <a:bodyPr/>
          <a:lstStyle/>
          <a:p>
            <a:endParaRPr lang="en-US" dirty="0">
              <a:latin typeface="Arial" pitchFamily="34" charset="0"/>
              <a:cs typeface="Arial" pitchFamily="34" charset="0"/>
            </a:endParaRPr>
          </a:p>
        </p:txBody>
      </p:sp>
      <p:sp>
        <p:nvSpPr>
          <p:cNvPr id="79892" name="Line 65"/>
          <p:cNvSpPr>
            <a:spLocks noChangeShapeType="1"/>
          </p:cNvSpPr>
          <p:nvPr/>
        </p:nvSpPr>
        <p:spPr bwMode="auto">
          <a:xfrm flipH="1">
            <a:off x="6038850" y="2625725"/>
            <a:ext cx="619125" cy="0"/>
          </a:xfrm>
          <a:prstGeom prst="line">
            <a:avLst/>
          </a:prstGeom>
          <a:noFill/>
          <a:ln w="38100">
            <a:solidFill>
              <a:srgbClr val="FF3300"/>
            </a:solidFill>
            <a:round/>
            <a:headEnd/>
            <a:tailEnd type="triangle" w="med" len="med"/>
          </a:ln>
        </p:spPr>
        <p:txBody>
          <a:bodyPr/>
          <a:lstStyle/>
          <a:p>
            <a:endParaRPr lang="en-US" dirty="0">
              <a:latin typeface="Arial" pitchFamily="34" charset="0"/>
              <a:cs typeface="Arial" pitchFamily="34" charset="0"/>
            </a:endParaRPr>
          </a:p>
        </p:txBody>
      </p:sp>
      <p:sp>
        <p:nvSpPr>
          <p:cNvPr id="79893" name="Line 66"/>
          <p:cNvSpPr>
            <a:spLocks noChangeShapeType="1"/>
          </p:cNvSpPr>
          <p:nvPr/>
        </p:nvSpPr>
        <p:spPr bwMode="auto">
          <a:xfrm>
            <a:off x="5991225" y="2039938"/>
            <a:ext cx="619125" cy="0"/>
          </a:xfrm>
          <a:prstGeom prst="line">
            <a:avLst/>
          </a:prstGeom>
          <a:noFill/>
          <a:ln w="381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79894" name="Line 67"/>
          <p:cNvSpPr>
            <a:spLocks noChangeShapeType="1"/>
          </p:cNvSpPr>
          <p:nvPr/>
        </p:nvSpPr>
        <p:spPr bwMode="auto">
          <a:xfrm>
            <a:off x="5991225" y="3309938"/>
            <a:ext cx="619125" cy="0"/>
          </a:xfrm>
          <a:prstGeom prst="line">
            <a:avLst/>
          </a:prstGeom>
          <a:noFill/>
          <a:ln w="381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79898" name="Group 71"/>
          <p:cNvGrpSpPr>
            <a:grpSpLocks/>
          </p:cNvGrpSpPr>
          <p:nvPr/>
        </p:nvGrpSpPr>
        <p:grpSpPr bwMode="auto">
          <a:xfrm flipH="1">
            <a:off x="5661025" y="1957388"/>
            <a:ext cx="387350" cy="441325"/>
            <a:chOff x="1008" y="2720"/>
            <a:chExt cx="856" cy="808"/>
          </a:xfrm>
          <a:effectLst>
            <a:glow rad="101600">
              <a:schemeClr val="accent3">
                <a:satMod val="175000"/>
                <a:alpha val="40000"/>
              </a:schemeClr>
            </a:glow>
          </a:effectLst>
        </p:grpSpPr>
        <p:sp>
          <p:nvSpPr>
            <p:cNvPr id="79925" name="Rectangle 72"/>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9926" name="Freeform 73"/>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7" name="Freeform 74"/>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8" name="Freeform 75"/>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9" name="Freeform 76"/>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30" name="Freeform 77"/>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31" name="Freeform 78"/>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32" name="Freeform 79"/>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33" name="Freeform 80"/>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9899" name="Group 81"/>
          <p:cNvGrpSpPr>
            <a:grpSpLocks/>
          </p:cNvGrpSpPr>
          <p:nvPr/>
        </p:nvGrpSpPr>
        <p:grpSpPr bwMode="auto">
          <a:xfrm flipH="1">
            <a:off x="5645150" y="3179763"/>
            <a:ext cx="387350" cy="441325"/>
            <a:chOff x="1008" y="2720"/>
            <a:chExt cx="856" cy="808"/>
          </a:xfrm>
          <a:effectLst>
            <a:glow rad="101600">
              <a:schemeClr val="accent3">
                <a:satMod val="175000"/>
                <a:alpha val="40000"/>
              </a:schemeClr>
            </a:glow>
          </a:effectLst>
        </p:grpSpPr>
        <p:sp>
          <p:nvSpPr>
            <p:cNvPr id="79916" name="Rectangle 82"/>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9917" name="Freeform 83"/>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8" name="Freeform 84"/>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9" name="Freeform 85"/>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0" name="Freeform 86"/>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1" name="Freeform 87"/>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2" name="Freeform 88"/>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3" name="Freeform 89"/>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4" name="Freeform 90"/>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9900" name="Group 91"/>
          <p:cNvGrpSpPr>
            <a:grpSpLocks/>
          </p:cNvGrpSpPr>
          <p:nvPr/>
        </p:nvGrpSpPr>
        <p:grpSpPr bwMode="auto">
          <a:xfrm flipH="1">
            <a:off x="5684838" y="2530475"/>
            <a:ext cx="387350" cy="441325"/>
            <a:chOff x="1008" y="2720"/>
            <a:chExt cx="856" cy="808"/>
          </a:xfrm>
          <a:effectLst>
            <a:glow rad="101600">
              <a:schemeClr val="accent3">
                <a:satMod val="175000"/>
                <a:alpha val="40000"/>
              </a:schemeClr>
            </a:glow>
          </a:effectLst>
        </p:grpSpPr>
        <p:sp>
          <p:nvSpPr>
            <p:cNvPr id="79907" name="Rectangle 92"/>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79908" name="Freeform 93"/>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9" name="Freeform 94"/>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0" name="Freeform 95"/>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1" name="Freeform 96"/>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2" name="Freeform 97"/>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3" name="Freeform 98"/>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4" name="Freeform 99"/>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5" name="Freeform 100"/>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9901" name="Group 109"/>
          <p:cNvGrpSpPr>
            <a:grpSpLocks/>
          </p:cNvGrpSpPr>
          <p:nvPr/>
        </p:nvGrpSpPr>
        <p:grpSpPr bwMode="auto">
          <a:xfrm>
            <a:off x="7594511" y="2472013"/>
            <a:ext cx="325438" cy="463550"/>
            <a:chOff x="4300" y="2246"/>
            <a:chExt cx="400" cy="571"/>
          </a:xfrm>
        </p:grpSpPr>
        <p:sp>
          <p:nvSpPr>
            <p:cNvPr id="79902" name="Oval 104"/>
            <p:cNvSpPr>
              <a:spLocks noChangeArrowheads="1"/>
            </p:cNvSpPr>
            <p:nvPr/>
          </p:nvSpPr>
          <p:spPr bwMode="auto">
            <a:xfrm>
              <a:off x="4300" y="2246"/>
              <a:ext cx="400" cy="414"/>
            </a:xfrm>
            <a:prstGeom prst="ellipse">
              <a:avLst/>
            </a:prstGeom>
            <a:solidFill>
              <a:schemeClr val="tx2"/>
            </a:solidFill>
            <a:ln w="12700">
              <a:solidFill>
                <a:schemeClr val="tx2"/>
              </a:solidFill>
              <a:round/>
              <a:headEnd/>
              <a:tailEnd/>
            </a:ln>
          </p:spPr>
          <p:txBody>
            <a:bodyPr wrap="none" anchor="ctr"/>
            <a:lstStyle/>
            <a:p>
              <a:endParaRPr lang="en-US" dirty="0">
                <a:latin typeface="Arial" pitchFamily="34" charset="0"/>
                <a:cs typeface="Arial" pitchFamily="34" charset="0"/>
              </a:endParaRPr>
            </a:p>
          </p:txBody>
        </p:sp>
        <p:sp>
          <p:nvSpPr>
            <p:cNvPr id="79903" name="Oval 105"/>
            <p:cNvSpPr>
              <a:spLocks noChangeArrowheads="1"/>
            </p:cNvSpPr>
            <p:nvPr/>
          </p:nvSpPr>
          <p:spPr bwMode="auto">
            <a:xfrm>
              <a:off x="4358" y="2302"/>
              <a:ext cx="280" cy="325"/>
            </a:xfrm>
            <a:prstGeom prst="ellipse">
              <a:avLst/>
            </a:prstGeom>
            <a:solidFill>
              <a:schemeClr val="accent1"/>
            </a:solidFill>
            <a:ln w="12700">
              <a:solidFill>
                <a:schemeClr val="tx2"/>
              </a:solidFill>
              <a:round/>
              <a:headEnd/>
              <a:tailEnd/>
            </a:ln>
          </p:spPr>
          <p:txBody>
            <a:bodyPr wrap="none" anchor="ctr"/>
            <a:lstStyle/>
            <a:p>
              <a:endParaRPr lang="en-US" dirty="0">
                <a:latin typeface="Arial" pitchFamily="34" charset="0"/>
                <a:cs typeface="Arial" pitchFamily="34" charset="0"/>
              </a:endParaRPr>
            </a:p>
          </p:txBody>
        </p:sp>
        <p:sp>
          <p:nvSpPr>
            <p:cNvPr id="79904" name="Oval 106"/>
            <p:cNvSpPr>
              <a:spLocks noChangeArrowheads="1"/>
            </p:cNvSpPr>
            <p:nvPr/>
          </p:nvSpPr>
          <p:spPr bwMode="auto">
            <a:xfrm>
              <a:off x="4303" y="2413"/>
              <a:ext cx="397" cy="404"/>
            </a:xfrm>
            <a:prstGeom prst="ellipse">
              <a:avLst/>
            </a:prstGeom>
            <a:solidFill>
              <a:schemeClr val="tx2"/>
            </a:solidFill>
            <a:ln w="12700">
              <a:solidFill>
                <a:schemeClr val="tx2"/>
              </a:solidFill>
              <a:round/>
              <a:headEnd/>
              <a:tailEnd/>
            </a:ln>
          </p:spPr>
          <p:txBody>
            <a:bodyPr wrap="none" anchor="ctr"/>
            <a:lstStyle/>
            <a:p>
              <a:endParaRPr lang="en-US" dirty="0">
                <a:latin typeface="Arial" pitchFamily="34" charset="0"/>
                <a:cs typeface="Arial" pitchFamily="34" charset="0"/>
              </a:endParaRPr>
            </a:p>
          </p:txBody>
        </p:sp>
        <p:sp>
          <p:nvSpPr>
            <p:cNvPr id="79905" name="Oval 107"/>
            <p:cNvSpPr>
              <a:spLocks noChangeArrowheads="1"/>
            </p:cNvSpPr>
            <p:nvPr/>
          </p:nvSpPr>
          <p:spPr bwMode="auto">
            <a:xfrm>
              <a:off x="4428" y="2496"/>
              <a:ext cx="143" cy="139"/>
            </a:xfrm>
            <a:prstGeom prst="ellipse">
              <a:avLst/>
            </a:prstGeom>
            <a:solidFill>
              <a:schemeClr val="accent1"/>
            </a:solidFill>
            <a:ln w="12700">
              <a:solidFill>
                <a:schemeClr val="tx2"/>
              </a:solidFill>
              <a:round/>
              <a:headEnd/>
              <a:tailEnd/>
            </a:ln>
          </p:spPr>
          <p:txBody>
            <a:bodyPr wrap="none" anchor="ctr"/>
            <a:lstStyle/>
            <a:p>
              <a:endParaRPr lang="en-US" dirty="0">
                <a:latin typeface="Arial" pitchFamily="34" charset="0"/>
                <a:cs typeface="Arial" pitchFamily="34" charset="0"/>
              </a:endParaRPr>
            </a:p>
          </p:txBody>
        </p:sp>
        <p:sp>
          <p:nvSpPr>
            <p:cNvPr id="79906" name="AutoShape 108"/>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accent1"/>
            </a:solidFill>
            <a:ln w="12700">
              <a:noFill/>
              <a:miter lim="800000"/>
              <a:headEnd/>
              <a:tailEnd/>
            </a:ln>
          </p:spPr>
          <p:txBody>
            <a:bodyPr wrap="none" anchor="ctr"/>
            <a:lstStyle/>
            <a:p>
              <a:endParaRPr lang="en-US" dirty="0">
                <a:noFill/>
                <a:latin typeface="Arial" pitchFamily="34" charset="0"/>
                <a:cs typeface="Arial" pitchFamily="34" charset="0"/>
              </a:endParaRPr>
            </a:p>
          </p:txBody>
        </p:sp>
      </p:grpSp>
      <p:sp>
        <p:nvSpPr>
          <p:cNvPr id="4" name="TextBox 3"/>
          <p:cNvSpPr txBox="1"/>
          <p:nvPr/>
        </p:nvSpPr>
        <p:spPr>
          <a:xfrm>
            <a:off x="416260" y="3765176"/>
            <a:ext cx="7996220" cy="830997"/>
          </a:xfrm>
          <a:prstGeom prst="rect">
            <a:avLst/>
          </a:prstGeom>
          <a:solidFill>
            <a:schemeClr val="tx1"/>
          </a:solidFill>
          <a:ln w="76200">
            <a:solidFill>
              <a:srgbClr val="FF3300"/>
            </a:solidFill>
          </a:ln>
        </p:spPr>
        <p:txBody>
          <a:bodyPr wrap="square" rtlCol="0">
            <a:spAutoFit/>
          </a:bodyPr>
          <a:lstStyle/>
          <a:p>
            <a:pPr algn="l"/>
            <a:r>
              <a:rPr lang="en-US" sz="2400" b="0" dirty="0">
                <a:solidFill>
                  <a:srgbClr val="FFFF00"/>
                </a:solidFill>
                <a:latin typeface="Arial" pitchFamily="34" charset="0"/>
                <a:cs typeface="Arial" pitchFamily="34" charset="0"/>
              </a:rPr>
              <a:t>If pause &gt; quiescence time,</a:t>
            </a:r>
          </a:p>
          <a:p>
            <a:pPr algn="l"/>
            <a:r>
              <a:rPr lang="en-US" sz="2400" b="0" dirty="0">
                <a:solidFill>
                  <a:srgbClr val="FFFF00"/>
                </a:solidFill>
                <a:latin typeface="Arial" pitchFamily="34" charset="0"/>
                <a:cs typeface="Arial" pitchFamily="34" charset="0"/>
              </a:rPr>
              <a:t>critical section duration </a:t>
            </a:r>
            <a:r>
              <a:rPr lang="en-US" sz="2400" b="0" i="1" dirty="0">
                <a:solidFill>
                  <a:srgbClr val="FFFF00"/>
                </a:solidFill>
                <a:latin typeface="Arial" pitchFamily="34" charset="0"/>
                <a:cs typeface="Arial" pitchFamily="34" charset="0"/>
              </a:rPr>
              <a:t>independent</a:t>
            </a:r>
            <a:r>
              <a:rPr lang="en-US" sz="2400" b="0" dirty="0">
                <a:solidFill>
                  <a:srgbClr val="FFFF00"/>
                </a:solidFill>
                <a:latin typeface="Arial" pitchFamily="34" charset="0"/>
                <a:cs typeface="Arial" pitchFamily="34" charset="0"/>
              </a:rPr>
              <a:t> of number of threads</a:t>
            </a:r>
          </a:p>
        </p:txBody>
      </p:sp>
      <p:sp>
        <p:nvSpPr>
          <p:cNvPr id="101" name="TextBox 100"/>
          <p:cNvSpPr txBox="1"/>
          <p:nvPr/>
        </p:nvSpPr>
        <p:spPr>
          <a:xfrm>
            <a:off x="1703511" y="4510109"/>
            <a:ext cx="6956178" cy="830997"/>
          </a:xfrm>
          <a:prstGeom prst="rect">
            <a:avLst/>
          </a:prstGeom>
          <a:solidFill>
            <a:schemeClr val="tx1"/>
          </a:solidFill>
          <a:ln w="76200">
            <a:solidFill>
              <a:srgbClr val="FF9900"/>
            </a:solidFill>
          </a:ln>
        </p:spPr>
        <p:txBody>
          <a:bodyPr wrap="square" rtlCol="0">
            <a:spAutoFit/>
          </a:bodyPr>
          <a:lstStyle/>
          <a:p>
            <a:pPr algn="l"/>
            <a:r>
              <a:rPr lang="en-US" sz="2400" b="0" dirty="0">
                <a:solidFill>
                  <a:srgbClr val="FFFF00"/>
                </a:solidFill>
                <a:latin typeface="Arial" pitchFamily="34" charset="0"/>
                <a:cs typeface="Arial" pitchFamily="34" charset="0"/>
              </a:rPr>
              <a:t>If pause &lt; quiescence time,</a:t>
            </a:r>
          </a:p>
          <a:p>
            <a:pPr algn="l"/>
            <a:r>
              <a:rPr lang="en-US" sz="2400" b="0" dirty="0">
                <a:solidFill>
                  <a:srgbClr val="FFFF00"/>
                </a:solidFill>
                <a:latin typeface="Arial" pitchFamily="34" charset="0"/>
                <a:cs typeface="Arial" pitchFamily="34" charset="0"/>
              </a:rPr>
              <a:t>critical section duration </a:t>
            </a:r>
            <a:r>
              <a:rPr lang="en-US" sz="2400" b="0" i="1" dirty="0">
                <a:solidFill>
                  <a:srgbClr val="FFFF00"/>
                </a:solidFill>
                <a:latin typeface="Arial" pitchFamily="34" charset="0"/>
                <a:cs typeface="Arial" pitchFamily="34" charset="0"/>
              </a:rPr>
              <a:t>slower</a:t>
            </a:r>
            <a:r>
              <a:rPr lang="en-US" sz="2400" b="0" dirty="0">
                <a:solidFill>
                  <a:srgbClr val="FFFF00"/>
                </a:solidFill>
                <a:latin typeface="Arial" pitchFamily="34" charset="0"/>
                <a:cs typeface="Arial" pitchFamily="34" charset="0"/>
              </a:rPr>
              <a:t> with more threads</a:t>
            </a:r>
          </a:p>
        </p:txBody>
      </p:sp>
      <p:sp>
        <p:nvSpPr>
          <p:cNvPr id="6" name="TextBox 5">
            <a:extLst>
              <a:ext uri="{FF2B5EF4-FFF2-40B4-BE49-F238E27FC236}">
                <a16:creationId xmlns:a16="http://schemas.microsoft.com/office/drawing/2014/main" id="{78D40E99-2C36-C17C-E1FC-FCAA9CC13437}"/>
              </a:ext>
            </a:extLst>
          </p:cNvPr>
          <p:cNvSpPr txBox="1"/>
          <p:nvPr/>
        </p:nvSpPr>
        <p:spPr bwMode="auto">
          <a:xfrm>
            <a:off x="752867" y="1731940"/>
            <a:ext cx="238143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Acquire lock</a:t>
            </a:r>
          </a:p>
        </p:txBody>
      </p:sp>
      <p:sp>
        <p:nvSpPr>
          <p:cNvPr id="7" name="TextBox 6">
            <a:extLst>
              <a:ext uri="{FF2B5EF4-FFF2-40B4-BE49-F238E27FC236}">
                <a16:creationId xmlns:a16="http://schemas.microsoft.com/office/drawing/2014/main" id="{A94BE12F-0B52-EE65-3CFF-74F9D4A7A987}"/>
              </a:ext>
            </a:extLst>
          </p:cNvPr>
          <p:cNvSpPr txBox="1"/>
          <p:nvPr/>
        </p:nvSpPr>
        <p:spPr bwMode="auto">
          <a:xfrm>
            <a:off x="752867" y="2325046"/>
            <a:ext cx="428125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Pause without using bus</a:t>
            </a:r>
          </a:p>
        </p:txBody>
      </p:sp>
      <p:sp>
        <p:nvSpPr>
          <p:cNvPr id="8" name="TextBox 7">
            <a:extLst>
              <a:ext uri="{FF2B5EF4-FFF2-40B4-BE49-F238E27FC236}">
                <a16:creationId xmlns:a16="http://schemas.microsoft.com/office/drawing/2014/main" id="{C500805B-0F66-B48F-DCE8-78CF9CB03215}"/>
              </a:ext>
            </a:extLst>
          </p:cNvPr>
          <p:cNvSpPr txBox="1"/>
          <p:nvPr/>
        </p:nvSpPr>
        <p:spPr bwMode="auto">
          <a:xfrm>
            <a:off x="752867" y="2918153"/>
            <a:ext cx="289391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Use bus heavily</a:t>
            </a:r>
          </a:p>
        </p:txBody>
      </p:sp>
      <p:pic>
        <p:nvPicPr>
          <p:cNvPr id="10" name="Picture 2" descr="Toy, Toys, Gift, Gifts, Present, Presents, Christmas, X-mas, Birthday, B-day, Spinning Top, Gif - Jitter.Bug.Girl">
            <a:extLst>
              <a:ext uri="{FF2B5EF4-FFF2-40B4-BE49-F238E27FC236}">
                <a16:creationId xmlns:a16="http://schemas.microsoft.com/office/drawing/2014/main" id="{B77CD2B1-64A2-EE91-E279-31205C5F87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6611" y="1713549"/>
            <a:ext cx="634510" cy="7091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oy, Toys, Gift, Gifts, Present, Presents, Christmas, X-mas, Birthday, B-day, Spinning Top, Gif - Jitter.Bug.Girl">
            <a:extLst>
              <a:ext uri="{FF2B5EF4-FFF2-40B4-BE49-F238E27FC236}">
                <a16:creationId xmlns:a16="http://schemas.microsoft.com/office/drawing/2014/main" id="{B3360F84-E347-2576-0A70-A0DF270332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6638" y="2888823"/>
            <a:ext cx="634510" cy="709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7734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1" grpId="0" animBg="1"/>
      <p:bldP spid="6" grpId="0" animBg="1"/>
      <p:bldP spid="7" grpId="0" animBg="1"/>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Rectangle 2"/>
          <p:cNvSpPr>
            <a:spLocks noGrp="1" noChangeArrowheads="1"/>
          </p:cNvSpPr>
          <p:nvPr>
            <p:ph type="title"/>
          </p:nvPr>
        </p:nvSpPr>
        <p:spPr>
          <a:xfrm>
            <a:off x="533400" y="304800"/>
            <a:ext cx="7772400" cy="1143000"/>
          </a:xfrm>
        </p:spPr>
        <p:txBody>
          <a:bodyPr/>
          <a:lstStyle/>
          <a:p>
            <a:r>
              <a:rPr lang="en-US" dirty="0"/>
              <a:t>Quiescence Time</a:t>
            </a:r>
          </a:p>
        </p:txBody>
      </p:sp>
      <p:sp>
        <p:nvSpPr>
          <p:cNvPr id="80898" name="Footer Placeholder 3"/>
          <p:cNvSpPr>
            <a:spLocks noGrp="1"/>
          </p:cNvSpPr>
          <p:nvPr>
            <p:ph type="ftr" sz="quarter" idx="10"/>
          </p:nvPr>
        </p:nvSpPr>
        <p:spPr>
          <a:noFill/>
        </p:spPr>
        <p:txBody>
          <a:bodyPr/>
          <a:lstStyle/>
          <a:p>
            <a:r>
              <a:rPr lang="en-US" dirty="0"/>
              <a:t>Art of Multiprocessor Programming</a:t>
            </a:r>
          </a:p>
        </p:txBody>
      </p:sp>
      <p:sp>
        <p:nvSpPr>
          <p:cNvPr id="80899" name="Slide Number Placeholder 4"/>
          <p:cNvSpPr>
            <a:spLocks noGrp="1"/>
          </p:cNvSpPr>
          <p:nvPr>
            <p:ph type="sldNum" sz="quarter" idx="11"/>
          </p:nvPr>
        </p:nvSpPr>
        <p:spPr>
          <a:noFill/>
        </p:spPr>
        <p:txBody>
          <a:bodyPr/>
          <a:lstStyle/>
          <a:p>
            <a:fld id="{F9676C96-9858-4719-B531-FEC08266C6AE}" type="slidenum">
              <a:rPr lang="x-none" smtClean="0">
                <a:latin typeface="Arial" pitchFamily="34" charset="0"/>
                <a:cs typeface="Arial" pitchFamily="34" charset="0"/>
              </a:rPr>
              <a:pPr/>
              <a:t>71</a:t>
            </a:fld>
            <a:endParaRPr lang="en-US" dirty="0">
              <a:latin typeface="Arial" pitchFamily="34" charset="0"/>
              <a:cs typeface="Arial" pitchFamily="34" charset="0"/>
            </a:endParaRPr>
          </a:p>
        </p:txBody>
      </p:sp>
      <p:sp>
        <p:nvSpPr>
          <p:cNvPr id="80902" name="Text Box 3"/>
          <p:cNvSpPr txBox="1">
            <a:spLocks noChangeArrowheads="1"/>
          </p:cNvSpPr>
          <p:nvPr/>
        </p:nvSpPr>
        <p:spPr bwMode="auto">
          <a:xfrm>
            <a:off x="6342063" y="1939925"/>
            <a:ext cx="2425664" cy="1938992"/>
          </a:xfrm>
          <a:prstGeom prst="rect">
            <a:avLst/>
          </a:prstGeom>
          <a:noFill/>
          <a:ln w="38100">
            <a:solidFill>
              <a:srgbClr val="FF0000"/>
            </a:solidFill>
            <a:miter lim="800000"/>
            <a:headEnd/>
            <a:tailEnd/>
          </a:ln>
        </p:spPr>
        <p:txBody>
          <a:bodyPr wrap="none">
            <a:spAutoFit/>
          </a:bodyPr>
          <a:lstStyle/>
          <a:p>
            <a:pPr algn="l" eaLnBrk="1" hangingPunct="1"/>
            <a:r>
              <a:rPr lang="en-US" sz="2400" b="0" dirty="0">
                <a:solidFill>
                  <a:srgbClr val="FFFF00"/>
                </a:solidFill>
                <a:latin typeface="Arial" pitchFamily="34" charset="0"/>
                <a:cs typeface="Arial" pitchFamily="34" charset="0"/>
              </a:rPr>
              <a:t>Increases </a:t>
            </a:r>
          </a:p>
          <a:p>
            <a:pPr algn="l" eaLnBrk="1" hangingPunct="1"/>
            <a:r>
              <a:rPr lang="en-US" sz="2400" b="0" dirty="0">
                <a:solidFill>
                  <a:srgbClr val="FFFF00"/>
                </a:solidFill>
                <a:latin typeface="Arial" pitchFamily="34" charset="0"/>
                <a:cs typeface="Arial" pitchFamily="34" charset="0"/>
              </a:rPr>
              <a:t>linearly with </a:t>
            </a:r>
          </a:p>
          <a:p>
            <a:pPr algn="l" eaLnBrk="1" hangingPunct="1"/>
            <a:r>
              <a:rPr lang="en-US" sz="2400" b="0" dirty="0">
                <a:solidFill>
                  <a:srgbClr val="FFFF00"/>
                </a:solidFill>
                <a:latin typeface="Arial" pitchFamily="34" charset="0"/>
                <a:cs typeface="Arial" pitchFamily="34" charset="0"/>
              </a:rPr>
              <a:t>the number of </a:t>
            </a:r>
          </a:p>
          <a:p>
            <a:pPr algn="l" eaLnBrk="1" hangingPunct="1"/>
            <a:r>
              <a:rPr lang="en-US" sz="2400" b="0" dirty="0">
                <a:solidFill>
                  <a:srgbClr val="FFFF00"/>
                </a:solidFill>
                <a:latin typeface="Arial" pitchFamily="34" charset="0"/>
                <a:cs typeface="Arial" pitchFamily="34" charset="0"/>
              </a:rPr>
              <a:t>processors for </a:t>
            </a:r>
          </a:p>
          <a:p>
            <a:pPr algn="l" eaLnBrk="1" hangingPunct="1"/>
            <a:r>
              <a:rPr lang="en-US" sz="2400" b="0" dirty="0">
                <a:solidFill>
                  <a:srgbClr val="FFFF00"/>
                </a:solidFill>
                <a:latin typeface="Arial" pitchFamily="34" charset="0"/>
                <a:cs typeface="Arial" pitchFamily="34" charset="0"/>
              </a:rPr>
              <a:t>bus architecture</a:t>
            </a:r>
          </a:p>
        </p:txBody>
      </p:sp>
      <p:sp>
        <p:nvSpPr>
          <p:cNvPr id="80903" name="Line 4"/>
          <p:cNvSpPr>
            <a:spLocks noChangeShapeType="1"/>
          </p:cNvSpPr>
          <p:nvPr/>
        </p:nvSpPr>
        <p:spPr bwMode="auto">
          <a:xfrm flipV="1">
            <a:off x="2914650" y="1966913"/>
            <a:ext cx="0" cy="2551112"/>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80904" name="Line 5"/>
          <p:cNvSpPr>
            <a:spLocks noChangeShapeType="1"/>
          </p:cNvSpPr>
          <p:nvPr/>
        </p:nvSpPr>
        <p:spPr bwMode="auto">
          <a:xfrm>
            <a:off x="2914650" y="4486275"/>
            <a:ext cx="3336925" cy="0"/>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80905" name="Text Box 6"/>
          <p:cNvSpPr txBox="1">
            <a:spLocks noChangeArrowheads="1"/>
          </p:cNvSpPr>
          <p:nvPr/>
        </p:nvSpPr>
        <p:spPr bwMode="auto">
          <a:xfrm rot="10800000">
            <a:off x="1934131" y="2936498"/>
            <a:ext cx="738664" cy="964367"/>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time</a:t>
            </a:r>
          </a:p>
        </p:txBody>
      </p:sp>
      <p:sp>
        <p:nvSpPr>
          <p:cNvPr id="80906" name="Freeform 7"/>
          <p:cNvSpPr>
            <a:spLocks/>
          </p:cNvSpPr>
          <p:nvPr/>
        </p:nvSpPr>
        <p:spPr bwMode="auto">
          <a:xfrm>
            <a:off x="2911475" y="2193925"/>
            <a:ext cx="3278188" cy="2293938"/>
          </a:xfrm>
          <a:custGeom>
            <a:avLst/>
            <a:gdLst>
              <a:gd name="T0" fmla="*/ 0 w 2065"/>
              <a:gd name="T1" fmla="*/ 2147483647 h 1445"/>
              <a:gd name="T2" fmla="*/ 2147483647 w 2065"/>
              <a:gd name="T3" fmla="*/ 2147483647 h 1445"/>
              <a:gd name="T4" fmla="*/ 2147483647 w 2065"/>
              <a:gd name="T5" fmla="*/ 2147483647 h 1445"/>
              <a:gd name="T6" fmla="*/ 2147483647 w 2065"/>
              <a:gd name="T7" fmla="*/ 2147483647 h 1445"/>
              <a:gd name="T8" fmla="*/ 2147483647 w 2065"/>
              <a:gd name="T9" fmla="*/ 2147483647 h 1445"/>
              <a:gd name="T10" fmla="*/ 2147483647 w 2065"/>
              <a:gd name="T11" fmla="*/ 2147483647 h 1445"/>
              <a:gd name="T12" fmla="*/ 2147483647 w 2065"/>
              <a:gd name="T13" fmla="*/ 2147483647 h 1445"/>
              <a:gd name="T14" fmla="*/ 2147483647 w 2065"/>
              <a:gd name="T15" fmla="*/ 2147483647 h 1445"/>
              <a:gd name="T16" fmla="*/ 2147483647 w 2065"/>
              <a:gd name="T17" fmla="*/ 2147483647 h 1445"/>
              <a:gd name="T18" fmla="*/ 2147483647 w 2065"/>
              <a:gd name="T19" fmla="*/ 2147483647 h 1445"/>
              <a:gd name="T20" fmla="*/ 2147483647 w 2065"/>
              <a:gd name="T21" fmla="*/ 2147483647 h 1445"/>
              <a:gd name="T22" fmla="*/ 2147483647 w 2065"/>
              <a:gd name="T23" fmla="*/ 2147483647 h 1445"/>
              <a:gd name="T24" fmla="*/ 2147483647 w 2065"/>
              <a:gd name="T25" fmla="*/ 2147483647 h 1445"/>
              <a:gd name="T26" fmla="*/ 2147483647 w 2065"/>
              <a:gd name="T27" fmla="*/ 2147483647 h 1445"/>
              <a:gd name="T28" fmla="*/ 2147483647 w 2065"/>
              <a:gd name="T29" fmla="*/ 2147483647 h 1445"/>
              <a:gd name="T30" fmla="*/ 2147483647 w 2065"/>
              <a:gd name="T31" fmla="*/ 2147483647 h 1445"/>
              <a:gd name="T32" fmla="*/ 2147483647 w 2065"/>
              <a:gd name="T33" fmla="*/ 2147483647 h 1445"/>
              <a:gd name="T34" fmla="*/ 2147483647 w 2065"/>
              <a:gd name="T35" fmla="*/ 0 h 14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65"/>
              <a:gd name="T55" fmla="*/ 0 h 1445"/>
              <a:gd name="T56" fmla="*/ 2065 w 2065"/>
              <a:gd name="T57" fmla="*/ 1445 h 144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65" h="1445">
                <a:moveTo>
                  <a:pt x="0" y="1445"/>
                </a:moveTo>
                <a:cubicBezTo>
                  <a:pt x="74" y="1429"/>
                  <a:pt x="149" y="1413"/>
                  <a:pt x="195" y="1401"/>
                </a:cubicBezTo>
                <a:cubicBezTo>
                  <a:pt x="241" y="1389"/>
                  <a:pt x="241" y="1392"/>
                  <a:pt x="275" y="1374"/>
                </a:cubicBezTo>
                <a:cubicBezTo>
                  <a:pt x="309" y="1356"/>
                  <a:pt x="361" y="1324"/>
                  <a:pt x="399" y="1294"/>
                </a:cubicBezTo>
                <a:cubicBezTo>
                  <a:pt x="437" y="1264"/>
                  <a:pt x="473" y="1229"/>
                  <a:pt x="505" y="1197"/>
                </a:cubicBezTo>
                <a:cubicBezTo>
                  <a:pt x="537" y="1165"/>
                  <a:pt x="559" y="1137"/>
                  <a:pt x="594" y="1099"/>
                </a:cubicBezTo>
                <a:cubicBezTo>
                  <a:pt x="629" y="1061"/>
                  <a:pt x="675" y="1003"/>
                  <a:pt x="718" y="966"/>
                </a:cubicBezTo>
                <a:cubicBezTo>
                  <a:pt x="761" y="929"/>
                  <a:pt x="807" y="910"/>
                  <a:pt x="851" y="878"/>
                </a:cubicBezTo>
                <a:cubicBezTo>
                  <a:pt x="895" y="846"/>
                  <a:pt x="947" y="806"/>
                  <a:pt x="984" y="771"/>
                </a:cubicBezTo>
                <a:cubicBezTo>
                  <a:pt x="1021" y="736"/>
                  <a:pt x="1035" y="699"/>
                  <a:pt x="1073" y="665"/>
                </a:cubicBezTo>
                <a:cubicBezTo>
                  <a:pt x="1111" y="631"/>
                  <a:pt x="1165" y="594"/>
                  <a:pt x="1214" y="568"/>
                </a:cubicBezTo>
                <a:cubicBezTo>
                  <a:pt x="1263" y="542"/>
                  <a:pt x="1315" y="528"/>
                  <a:pt x="1365" y="506"/>
                </a:cubicBezTo>
                <a:cubicBezTo>
                  <a:pt x="1415" y="484"/>
                  <a:pt x="1482" y="457"/>
                  <a:pt x="1516" y="435"/>
                </a:cubicBezTo>
                <a:cubicBezTo>
                  <a:pt x="1550" y="413"/>
                  <a:pt x="1529" y="406"/>
                  <a:pt x="1569" y="373"/>
                </a:cubicBezTo>
                <a:cubicBezTo>
                  <a:pt x="1609" y="340"/>
                  <a:pt x="1711" y="271"/>
                  <a:pt x="1755" y="240"/>
                </a:cubicBezTo>
                <a:cubicBezTo>
                  <a:pt x="1799" y="209"/>
                  <a:pt x="1803" y="210"/>
                  <a:pt x="1835" y="186"/>
                </a:cubicBezTo>
                <a:cubicBezTo>
                  <a:pt x="1867" y="162"/>
                  <a:pt x="1912" y="129"/>
                  <a:pt x="1950" y="98"/>
                </a:cubicBezTo>
                <a:cubicBezTo>
                  <a:pt x="1988" y="67"/>
                  <a:pt x="2026" y="33"/>
                  <a:pt x="2065" y="0"/>
                </a:cubicBezTo>
              </a:path>
            </a:pathLst>
          </a:custGeom>
          <a:noFill/>
          <a:ln w="57150">
            <a:solidFill>
              <a:srgbClr val="FF33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80907" name="Text Box 8"/>
          <p:cNvSpPr txBox="1">
            <a:spLocks noChangeArrowheads="1"/>
          </p:cNvSpPr>
          <p:nvPr/>
        </p:nvSpPr>
        <p:spPr bwMode="auto">
          <a:xfrm rot="-5400000">
            <a:off x="3896281" y="4380280"/>
            <a:ext cx="738664" cy="1631216"/>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threads</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3"/>
          <p:cNvSpPr>
            <a:spLocks noGrp="1" noChangeArrowheads="1"/>
          </p:cNvSpPr>
          <p:nvPr>
            <p:ph type="title"/>
          </p:nvPr>
        </p:nvSpPr>
        <p:spPr/>
        <p:txBody>
          <a:bodyPr/>
          <a:lstStyle/>
          <a:p>
            <a:r>
              <a:rPr lang="en-US" dirty="0"/>
              <a:t>Mystery Explained</a:t>
            </a:r>
          </a:p>
        </p:txBody>
      </p:sp>
      <p:sp>
        <p:nvSpPr>
          <p:cNvPr id="81922" name="Footer Placeholder 3"/>
          <p:cNvSpPr>
            <a:spLocks noGrp="1"/>
          </p:cNvSpPr>
          <p:nvPr>
            <p:ph type="ftr" sz="quarter" idx="10"/>
          </p:nvPr>
        </p:nvSpPr>
        <p:spPr>
          <a:noFill/>
        </p:spPr>
        <p:txBody>
          <a:bodyPr/>
          <a:lstStyle/>
          <a:p>
            <a:r>
              <a:rPr lang="en-US" dirty="0"/>
              <a:t>Art of Multiprocessor Programming</a:t>
            </a:r>
          </a:p>
        </p:txBody>
      </p:sp>
      <p:sp>
        <p:nvSpPr>
          <p:cNvPr id="81923" name="Slide Number Placeholder 4"/>
          <p:cNvSpPr>
            <a:spLocks noGrp="1"/>
          </p:cNvSpPr>
          <p:nvPr>
            <p:ph type="sldNum" sz="quarter" idx="11"/>
          </p:nvPr>
        </p:nvSpPr>
        <p:spPr>
          <a:noFill/>
        </p:spPr>
        <p:txBody>
          <a:bodyPr/>
          <a:lstStyle/>
          <a:p>
            <a:fld id="{27FF8F6A-AA51-4E4D-8CFB-77061A694612}" type="slidenum">
              <a:rPr lang="x-none" smtClean="0">
                <a:latin typeface="Arial" pitchFamily="34" charset="0"/>
                <a:cs typeface="Arial" pitchFamily="34" charset="0"/>
              </a:rPr>
              <a:pPr/>
              <a:t>72</a:t>
            </a:fld>
            <a:endParaRPr lang="en-US" dirty="0">
              <a:latin typeface="Arial" pitchFamily="34" charset="0"/>
              <a:cs typeface="Arial" pitchFamily="34" charset="0"/>
            </a:endParaRPr>
          </a:p>
        </p:txBody>
      </p:sp>
      <p:sp>
        <p:nvSpPr>
          <p:cNvPr id="81926" name="Line 4"/>
          <p:cNvSpPr>
            <a:spLocks noChangeShapeType="1"/>
          </p:cNvSpPr>
          <p:nvPr/>
        </p:nvSpPr>
        <p:spPr bwMode="auto">
          <a:xfrm flipV="1">
            <a:off x="2646363" y="1924050"/>
            <a:ext cx="0" cy="2551113"/>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81927" name="Line 5"/>
          <p:cNvSpPr>
            <a:spLocks noChangeShapeType="1"/>
          </p:cNvSpPr>
          <p:nvPr/>
        </p:nvSpPr>
        <p:spPr bwMode="auto">
          <a:xfrm>
            <a:off x="2646363" y="4443413"/>
            <a:ext cx="3336925" cy="0"/>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81928" name="Text Box 6"/>
          <p:cNvSpPr txBox="1">
            <a:spLocks noChangeArrowheads="1"/>
          </p:cNvSpPr>
          <p:nvPr/>
        </p:nvSpPr>
        <p:spPr bwMode="auto">
          <a:xfrm>
            <a:off x="5948363" y="1898650"/>
            <a:ext cx="1914883" cy="2677656"/>
          </a:xfrm>
          <a:prstGeom prst="rect">
            <a:avLst/>
          </a:prstGeom>
          <a:noFill/>
          <a:ln w="9525">
            <a:noFill/>
            <a:miter lim="800000"/>
            <a:headEnd/>
            <a:tailEnd/>
          </a:ln>
        </p:spPr>
        <p:txBody>
          <a:bodyPr wrap="none">
            <a:spAutoFit/>
          </a:bodyPr>
          <a:lstStyle/>
          <a:p>
            <a:pPr algn="l"/>
            <a:r>
              <a:rPr lang="en-US" sz="2800" dirty="0">
                <a:solidFill>
                  <a:srgbClr val="FF9900"/>
                </a:solidFill>
                <a:latin typeface="Arial" pitchFamily="34" charset="0"/>
                <a:cs typeface="Arial" pitchFamily="34" charset="0"/>
              </a:rPr>
              <a:t>TAS lock</a:t>
            </a:r>
          </a:p>
          <a:p>
            <a:pPr algn="l"/>
            <a:endParaRPr lang="en-US" sz="2800" dirty="0">
              <a:solidFill>
                <a:srgbClr val="FF9900"/>
              </a:solidFill>
              <a:latin typeface="Arial" pitchFamily="34" charset="0"/>
              <a:cs typeface="Arial" pitchFamily="34" charset="0"/>
            </a:endParaRPr>
          </a:p>
          <a:p>
            <a:pPr algn="l"/>
            <a:r>
              <a:rPr lang="en-US" sz="2800" dirty="0">
                <a:solidFill>
                  <a:srgbClr val="FF3300"/>
                </a:solidFill>
                <a:latin typeface="Arial" pitchFamily="34" charset="0"/>
                <a:cs typeface="Arial" pitchFamily="34" charset="0"/>
              </a:rPr>
              <a:t>TTAS lock</a:t>
            </a:r>
          </a:p>
          <a:p>
            <a:pPr algn="l"/>
            <a:endParaRPr lang="en-US" sz="2800" dirty="0">
              <a:solidFill>
                <a:srgbClr val="00FF00"/>
              </a:solidFill>
              <a:latin typeface="Arial" pitchFamily="34" charset="0"/>
              <a:cs typeface="Arial" pitchFamily="34" charset="0"/>
            </a:endParaRPr>
          </a:p>
          <a:p>
            <a:pPr algn="l"/>
            <a:r>
              <a:rPr lang="en-US" sz="2800" dirty="0">
                <a:solidFill>
                  <a:srgbClr val="00FF00"/>
                </a:solidFill>
                <a:latin typeface="Arial" pitchFamily="34" charset="0"/>
                <a:cs typeface="Arial" pitchFamily="34" charset="0"/>
              </a:rPr>
              <a:t>Ideal</a:t>
            </a:r>
          </a:p>
          <a:p>
            <a:pPr algn="l"/>
            <a:endParaRPr lang="en-US" sz="2800" dirty="0">
              <a:solidFill>
                <a:srgbClr val="FF3300"/>
              </a:solidFill>
              <a:latin typeface="Arial" pitchFamily="34" charset="0"/>
              <a:cs typeface="Arial" pitchFamily="34" charset="0"/>
            </a:endParaRPr>
          </a:p>
        </p:txBody>
      </p:sp>
      <p:sp>
        <p:nvSpPr>
          <p:cNvPr id="81929" name="Text Box 7"/>
          <p:cNvSpPr txBox="1">
            <a:spLocks noChangeArrowheads="1"/>
          </p:cNvSpPr>
          <p:nvPr/>
        </p:nvSpPr>
        <p:spPr bwMode="auto">
          <a:xfrm rot="10800000">
            <a:off x="1665844" y="2893635"/>
            <a:ext cx="738664" cy="964367"/>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time</a:t>
            </a:r>
          </a:p>
        </p:txBody>
      </p:sp>
      <p:sp>
        <p:nvSpPr>
          <p:cNvPr id="81930" name="Text Box 8"/>
          <p:cNvSpPr txBox="1">
            <a:spLocks noChangeArrowheads="1"/>
          </p:cNvSpPr>
          <p:nvPr/>
        </p:nvSpPr>
        <p:spPr bwMode="auto">
          <a:xfrm rot="-5400000">
            <a:off x="3896281" y="4380280"/>
            <a:ext cx="738664" cy="1631216"/>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threads</a:t>
            </a:r>
          </a:p>
        </p:txBody>
      </p:sp>
      <p:sp>
        <p:nvSpPr>
          <p:cNvPr id="81931" name="Freeform 9"/>
          <p:cNvSpPr>
            <a:spLocks/>
          </p:cNvSpPr>
          <p:nvPr/>
        </p:nvSpPr>
        <p:spPr bwMode="auto">
          <a:xfrm>
            <a:off x="2895600" y="4022725"/>
            <a:ext cx="2879725" cy="1588"/>
          </a:xfrm>
          <a:custGeom>
            <a:avLst/>
            <a:gdLst>
              <a:gd name="T0" fmla="*/ 0 w 1814"/>
              <a:gd name="T1" fmla="*/ 0 h 1"/>
              <a:gd name="T2" fmla="*/ 2147483647 w 1814"/>
              <a:gd name="T3" fmla="*/ 0 h 1"/>
              <a:gd name="T4" fmla="*/ 0 60000 65536"/>
              <a:gd name="T5" fmla="*/ 0 60000 65536"/>
              <a:gd name="T6" fmla="*/ 0 w 1814"/>
              <a:gd name="T7" fmla="*/ 0 h 1"/>
              <a:gd name="T8" fmla="*/ 1814 w 1814"/>
              <a:gd name="T9" fmla="*/ 1 h 1"/>
            </a:gdLst>
            <a:ahLst/>
            <a:cxnLst>
              <a:cxn ang="T4">
                <a:pos x="T0" y="T1"/>
              </a:cxn>
              <a:cxn ang="T5">
                <a:pos x="T2" y="T3"/>
              </a:cxn>
            </a:cxnLst>
            <a:rect l="T6" t="T7" r="T8" b="T9"/>
            <a:pathLst>
              <a:path w="1814" h="1">
                <a:moveTo>
                  <a:pt x="0" y="0"/>
                </a:moveTo>
                <a:cubicBezTo>
                  <a:pt x="0" y="0"/>
                  <a:pt x="907" y="0"/>
                  <a:pt x="1814" y="0"/>
                </a:cubicBezTo>
              </a:path>
            </a:pathLst>
          </a:custGeom>
          <a:noFill/>
          <a:ln w="57150">
            <a:solidFill>
              <a:srgbClr val="66FF33"/>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81932" name="Freeform 10"/>
          <p:cNvSpPr>
            <a:spLocks/>
          </p:cNvSpPr>
          <p:nvPr/>
        </p:nvSpPr>
        <p:spPr bwMode="auto">
          <a:xfrm>
            <a:off x="2911475" y="1630363"/>
            <a:ext cx="2470150" cy="2239962"/>
          </a:xfrm>
          <a:custGeom>
            <a:avLst/>
            <a:gdLst>
              <a:gd name="T0" fmla="*/ 0 w 1556"/>
              <a:gd name="T1" fmla="*/ 2147483647 h 1411"/>
              <a:gd name="T2" fmla="*/ 2147483647 w 1556"/>
              <a:gd name="T3" fmla="*/ 2147483647 h 1411"/>
              <a:gd name="T4" fmla="*/ 2147483647 w 1556"/>
              <a:gd name="T5" fmla="*/ 2147483647 h 1411"/>
              <a:gd name="T6" fmla="*/ 2147483647 w 1556"/>
              <a:gd name="T7" fmla="*/ 0 h 1411"/>
              <a:gd name="T8" fmla="*/ 0 60000 65536"/>
              <a:gd name="T9" fmla="*/ 0 60000 65536"/>
              <a:gd name="T10" fmla="*/ 0 60000 65536"/>
              <a:gd name="T11" fmla="*/ 0 60000 65536"/>
              <a:gd name="T12" fmla="*/ 0 w 1556"/>
              <a:gd name="T13" fmla="*/ 0 h 1411"/>
              <a:gd name="T14" fmla="*/ 1556 w 1556"/>
              <a:gd name="T15" fmla="*/ 1411 h 1411"/>
            </a:gdLst>
            <a:ahLst/>
            <a:cxnLst>
              <a:cxn ang="T8">
                <a:pos x="T0" y="T1"/>
              </a:cxn>
              <a:cxn ang="T9">
                <a:pos x="T2" y="T3"/>
              </a:cxn>
              <a:cxn ang="T10">
                <a:pos x="T4" y="T5"/>
              </a:cxn>
              <a:cxn ang="T11">
                <a:pos x="T6" y="T7"/>
              </a:cxn>
            </a:cxnLst>
            <a:rect l="T12" t="T13" r="T14" b="T15"/>
            <a:pathLst>
              <a:path w="1556" h="1411">
                <a:moveTo>
                  <a:pt x="0" y="1411"/>
                </a:moveTo>
                <a:cubicBezTo>
                  <a:pt x="195" y="1345"/>
                  <a:pt x="391" y="1280"/>
                  <a:pt x="596" y="1152"/>
                </a:cubicBezTo>
                <a:cubicBezTo>
                  <a:pt x="801" y="1024"/>
                  <a:pt x="1069" y="835"/>
                  <a:pt x="1229" y="643"/>
                </a:cubicBezTo>
                <a:cubicBezTo>
                  <a:pt x="1389" y="451"/>
                  <a:pt x="1472" y="225"/>
                  <a:pt x="1556" y="0"/>
                </a:cubicBezTo>
              </a:path>
            </a:pathLst>
          </a:custGeom>
          <a:noFill/>
          <a:ln w="57150">
            <a:solidFill>
              <a:srgbClr val="FF99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81933" name="Freeform 11"/>
          <p:cNvSpPr>
            <a:spLocks/>
          </p:cNvSpPr>
          <p:nvPr/>
        </p:nvSpPr>
        <p:spPr bwMode="auto">
          <a:xfrm>
            <a:off x="2911475" y="2955925"/>
            <a:ext cx="2681288" cy="990600"/>
          </a:xfrm>
          <a:custGeom>
            <a:avLst/>
            <a:gdLst>
              <a:gd name="T0" fmla="*/ 0 w 1689"/>
              <a:gd name="T1" fmla="*/ 2147483647 h 624"/>
              <a:gd name="T2" fmla="*/ 2147483647 w 1689"/>
              <a:gd name="T3" fmla="*/ 2147483647 h 624"/>
              <a:gd name="T4" fmla="*/ 2147483647 w 1689"/>
              <a:gd name="T5" fmla="*/ 0 h 624"/>
              <a:gd name="T6" fmla="*/ 0 60000 65536"/>
              <a:gd name="T7" fmla="*/ 0 60000 65536"/>
              <a:gd name="T8" fmla="*/ 0 60000 65536"/>
              <a:gd name="T9" fmla="*/ 0 w 1689"/>
              <a:gd name="T10" fmla="*/ 0 h 624"/>
              <a:gd name="T11" fmla="*/ 1689 w 1689"/>
              <a:gd name="T12" fmla="*/ 624 h 624"/>
            </a:gdLst>
            <a:ahLst/>
            <a:cxnLst>
              <a:cxn ang="T6">
                <a:pos x="T0" y="T1"/>
              </a:cxn>
              <a:cxn ang="T7">
                <a:pos x="T2" y="T3"/>
              </a:cxn>
              <a:cxn ang="T8">
                <a:pos x="T4" y="T5"/>
              </a:cxn>
            </a:cxnLst>
            <a:rect l="T9" t="T10" r="T11" b="T12"/>
            <a:pathLst>
              <a:path w="1689" h="624">
                <a:moveTo>
                  <a:pt x="0" y="624"/>
                </a:moveTo>
                <a:cubicBezTo>
                  <a:pt x="325" y="575"/>
                  <a:pt x="650" y="527"/>
                  <a:pt x="931" y="423"/>
                </a:cubicBezTo>
                <a:cubicBezTo>
                  <a:pt x="1212" y="319"/>
                  <a:pt x="1450" y="159"/>
                  <a:pt x="1689" y="0"/>
                </a:cubicBezTo>
              </a:path>
            </a:pathLst>
          </a:custGeom>
          <a:noFill/>
          <a:ln w="57150">
            <a:solidFill>
              <a:srgbClr val="FF00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479692" name="AutoShape 12"/>
          <p:cNvSpPr>
            <a:spLocks noChangeArrowheads="1"/>
          </p:cNvSpPr>
          <p:nvPr/>
        </p:nvSpPr>
        <p:spPr bwMode="auto">
          <a:xfrm>
            <a:off x="4835524" y="4291013"/>
            <a:ext cx="4026371" cy="1272619"/>
          </a:xfrm>
          <a:prstGeom prst="wedgeRoundRectCallout">
            <a:avLst>
              <a:gd name="adj1" fmla="val -42681"/>
              <a:gd name="adj2" fmla="val -99319"/>
              <a:gd name="adj3" fmla="val 16667"/>
            </a:avLst>
          </a:prstGeom>
          <a:solidFill>
            <a:schemeClr val="tx1">
              <a:alpha val="47058"/>
            </a:schemeClr>
          </a:solidFill>
          <a:ln w="38100">
            <a:solidFill>
              <a:srgbClr val="FF3300"/>
            </a:solidFill>
            <a:miter lim="800000"/>
            <a:headEnd/>
            <a:tailEnd/>
          </a:ln>
        </p:spPr>
        <p:txBody>
          <a:bodyPr anchor="ctr"/>
          <a:lstStyle/>
          <a:p>
            <a:pPr algn="ctr"/>
            <a:r>
              <a:rPr lang="en-US" sz="2800" b="0" dirty="0">
                <a:solidFill>
                  <a:srgbClr val="FFFF00"/>
                </a:solidFill>
                <a:latin typeface="Arial" pitchFamily="34" charset="0"/>
                <a:cs typeface="Arial" pitchFamily="34" charset="0"/>
              </a:rPr>
              <a:t>Better than TAS but still way short of ideal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96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969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Rectangle 3"/>
          <p:cNvSpPr>
            <a:spLocks noGrp="1" noChangeArrowheads="1"/>
          </p:cNvSpPr>
          <p:nvPr>
            <p:ph type="title"/>
          </p:nvPr>
        </p:nvSpPr>
        <p:spPr>
          <a:xfrm>
            <a:off x="533400" y="381000"/>
            <a:ext cx="7772400" cy="1143000"/>
          </a:xfrm>
        </p:spPr>
        <p:txBody>
          <a:bodyPr/>
          <a:lstStyle/>
          <a:p>
            <a:r>
              <a:rPr lang="en-US" dirty="0"/>
              <a:t>Solution: Introduce Delay</a:t>
            </a:r>
          </a:p>
        </p:txBody>
      </p:sp>
      <p:sp>
        <p:nvSpPr>
          <p:cNvPr id="82946" name="Footer Placeholder 3"/>
          <p:cNvSpPr>
            <a:spLocks noGrp="1"/>
          </p:cNvSpPr>
          <p:nvPr>
            <p:ph type="ftr" sz="quarter" idx="10"/>
          </p:nvPr>
        </p:nvSpPr>
        <p:spPr>
          <a:noFill/>
        </p:spPr>
        <p:txBody>
          <a:bodyPr/>
          <a:lstStyle/>
          <a:p>
            <a:r>
              <a:rPr lang="en-US" dirty="0"/>
              <a:t>Art of Multiprocessor Programming</a:t>
            </a:r>
          </a:p>
        </p:txBody>
      </p:sp>
      <p:sp>
        <p:nvSpPr>
          <p:cNvPr id="82947" name="Slide Number Placeholder 4"/>
          <p:cNvSpPr>
            <a:spLocks noGrp="1"/>
          </p:cNvSpPr>
          <p:nvPr>
            <p:ph type="sldNum" sz="quarter" idx="11"/>
          </p:nvPr>
        </p:nvSpPr>
        <p:spPr>
          <a:noFill/>
        </p:spPr>
        <p:txBody>
          <a:bodyPr/>
          <a:lstStyle/>
          <a:p>
            <a:fld id="{ED1898EB-45D0-4F35-93F5-693B8FBD25AD}" type="slidenum">
              <a:rPr lang="x-none" smtClean="0">
                <a:latin typeface="Arial" pitchFamily="34" charset="0"/>
                <a:cs typeface="Arial" pitchFamily="34" charset="0"/>
              </a:rPr>
              <a:pPr/>
              <a:t>73</a:t>
            </a:fld>
            <a:endParaRPr lang="en-US" dirty="0">
              <a:latin typeface="Arial" pitchFamily="34" charset="0"/>
              <a:cs typeface="Arial" pitchFamily="34" charset="0"/>
            </a:endParaRPr>
          </a:p>
        </p:txBody>
      </p:sp>
      <p:sp>
        <p:nvSpPr>
          <p:cNvPr id="82950" name="Line 4"/>
          <p:cNvSpPr>
            <a:spLocks noChangeShapeType="1"/>
          </p:cNvSpPr>
          <p:nvPr/>
        </p:nvSpPr>
        <p:spPr bwMode="auto">
          <a:xfrm>
            <a:off x="6905625" y="5053013"/>
            <a:ext cx="304800" cy="1587"/>
          </a:xfrm>
          <a:prstGeom prst="line">
            <a:avLst/>
          </a:prstGeom>
          <a:noFill/>
          <a:ln w="381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82951" name="Line 5"/>
          <p:cNvSpPr>
            <a:spLocks noChangeShapeType="1"/>
          </p:cNvSpPr>
          <p:nvPr/>
        </p:nvSpPr>
        <p:spPr bwMode="auto">
          <a:xfrm>
            <a:off x="8366125" y="5065713"/>
            <a:ext cx="304800" cy="1587"/>
          </a:xfrm>
          <a:prstGeom prst="line">
            <a:avLst/>
          </a:prstGeom>
          <a:noFill/>
          <a:ln w="381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82952" name="Rectangle 6"/>
          <p:cNvSpPr>
            <a:spLocks noChangeArrowheads="1"/>
          </p:cNvSpPr>
          <p:nvPr/>
        </p:nvSpPr>
        <p:spPr bwMode="auto">
          <a:xfrm>
            <a:off x="7297738" y="5456238"/>
            <a:ext cx="1080425" cy="33906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rgbClr val="FFFF00"/>
                </a:solidFill>
                <a:latin typeface="Arial" pitchFamily="34" charset="0"/>
                <a:cs typeface="Arial" pitchFamily="34" charset="0"/>
              </a:rPr>
              <a:t>spin lock</a:t>
            </a:r>
          </a:p>
        </p:txBody>
      </p:sp>
      <p:sp>
        <p:nvSpPr>
          <p:cNvPr id="82953" name="Freeform 7"/>
          <p:cNvSpPr>
            <a:spLocks/>
          </p:cNvSpPr>
          <p:nvPr/>
        </p:nvSpPr>
        <p:spPr bwMode="auto">
          <a:xfrm>
            <a:off x="5540375" y="3952875"/>
            <a:ext cx="1320800" cy="774700"/>
          </a:xfrm>
          <a:custGeom>
            <a:avLst/>
            <a:gdLst>
              <a:gd name="T0" fmla="*/ 2147483647 w 832"/>
              <a:gd name="T1" fmla="*/ 2147483647 h 440"/>
              <a:gd name="T2" fmla="*/ 2147483647 w 832"/>
              <a:gd name="T3" fmla="*/ 2147483647 h 440"/>
              <a:gd name="T4" fmla="*/ 2147483647 w 832"/>
              <a:gd name="T5" fmla="*/ 2147483647 h 440"/>
              <a:gd name="T6" fmla="*/ 2147483647 w 832"/>
              <a:gd name="T7" fmla="*/ 2147483647 h 440"/>
              <a:gd name="T8" fmla="*/ 2147483647 w 832"/>
              <a:gd name="T9" fmla="*/ 2147483647 h 440"/>
              <a:gd name="T10" fmla="*/ 2147483647 w 832"/>
              <a:gd name="T11" fmla="*/ 2147483647 h 440"/>
              <a:gd name="T12" fmla="*/ 2147483647 w 832"/>
              <a:gd name="T13" fmla="*/ 2147483647 h 440"/>
              <a:gd name="T14" fmla="*/ 2147483647 w 832"/>
              <a:gd name="T15" fmla="*/ 2147483647 h 440"/>
              <a:gd name="T16" fmla="*/ 0 w 832"/>
              <a:gd name="T17" fmla="*/ 2147483647 h 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2"/>
              <a:gd name="T28" fmla="*/ 0 h 440"/>
              <a:gd name="T29" fmla="*/ 832 w 832"/>
              <a:gd name="T30" fmla="*/ 440 h 4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2" h="440">
                <a:moveTo>
                  <a:pt x="720" y="440"/>
                </a:moveTo>
                <a:cubicBezTo>
                  <a:pt x="760" y="392"/>
                  <a:pt x="800" y="344"/>
                  <a:pt x="816" y="296"/>
                </a:cubicBezTo>
                <a:cubicBezTo>
                  <a:pt x="832" y="248"/>
                  <a:pt x="832" y="192"/>
                  <a:pt x="816" y="152"/>
                </a:cubicBezTo>
                <a:cubicBezTo>
                  <a:pt x="800" y="112"/>
                  <a:pt x="760" y="80"/>
                  <a:pt x="720" y="56"/>
                </a:cubicBezTo>
                <a:cubicBezTo>
                  <a:pt x="680" y="32"/>
                  <a:pt x="616" y="16"/>
                  <a:pt x="576" y="8"/>
                </a:cubicBezTo>
                <a:cubicBezTo>
                  <a:pt x="536" y="0"/>
                  <a:pt x="520" y="0"/>
                  <a:pt x="480" y="8"/>
                </a:cubicBezTo>
                <a:cubicBezTo>
                  <a:pt x="440" y="16"/>
                  <a:pt x="392" y="24"/>
                  <a:pt x="336" y="56"/>
                </a:cubicBezTo>
                <a:cubicBezTo>
                  <a:pt x="280" y="88"/>
                  <a:pt x="200" y="152"/>
                  <a:pt x="144" y="200"/>
                </a:cubicBezTo>
                <a:cubicBezTo>
                  <a:pt x="88" y="248"/>
                  <a:pt x="44" y="296"/>
                  <a:pt x="0" y="344"/>
                </a:cubicBezTo>
              </a:path>
            </a:pathLst>
          </a:custGeom>
          <a:noFill/>
          <a:ln w="381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82954" name="Line 8"/>
          <p:cNvSpPr>
            <a:spLocks noChangeShapeType="1"/>
          </p:cNvSpPr>
          <p:nvPr/>
        </p:nvSpPr>
        <p:spPr bwMode="auto">
          <a:xfrm>
            <a:off x="3649663" y="5553075"/>
            <a:ext cx="3333750" cy="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82955" name="Line 9"/>
          <p:cNvSpPr>
            <a:spLocks noChangeShapeType="1"/>
          </p:cNvSpPr>
          <p:nvPr/>
        </p:nvSpPr>
        <p:spPr bwMode="auto">
          <a:xfrm>
            <a:off x="6986588" y="5500688"/>
            <a:ext cx="0" cy="139700"/>
          </a:xfrm>
          <a:prstGeom prst="line">
            <a:avLst/>
          </a:prstGeom>
          <a:noFill/>
          <a:ln w="25400">
            <a:solidFill>
              <a:schemeClr val="bg1"/>
            </a:solidFill>
            <a:round/>
            <a:headEnd/>
            <a:tailEnd/>
          </a:ln>
        </p:spPr>
        <p:txBody>
          <a:bodyPr/>
          <a:lstStyle/>
          <a:p>
            <a:endParaRPr lang="en-US" dirty="0">
              <a:latin typeface="Arial" pitchFamily="34" charset="0"/>
              <a:cs typeface="Arial" pitchFamily="34" charset="0"/>
            </a:endParaRPr>
          </a:p>
        </p:txBody>
      </p:sp>
      <p:sp>
        <p:nvSpPr>
          <p:cNvPr id="82956" name="Line 10"/>
          <p:cNvSpPr>
            <a:spLocks noChangeShapeType="1"/>
          </p:cNvSpPr>
          <p:nvPr/>
        </p:nvSpPr>
        <p:spPr bwMode="auto">
          <a:xfrm>
            <a:off x="5719763" y="5464175"/>
            <a:ext cx="0" cy="139700"/>
          </a:xfrm>
          <a:prstGeom prst="line">
            <a:avLst/>
          </a:prstGeom>
          <a:noFill/>
          <a:ln w="25400">
            <a:solidFill>
              <a:schemeClr val="bg1"/>
            </a:solidFill>
            <a:round/>
            <a:headEnd/>
            <a:tailEnd/>
          </a:ln>
        </p:spPr>
        <p:txBody>
          <a:bodyPr/>
          <a:lstStyle/>
          <a:p>
            <a:endParaRPr lang="en-US" dirty="0">
              <a:latin typeface="Arial" pitchFamily="34" charset="0"/>
              <a:cs typeface="Arial" pitchFamily="34" charset="0"/>
            </a:endParaRPr>
          </a:p>
        </p:txBody>
      </p:sp>
      <p:sp>
        <p:nvSpPr>
          <p:cNvPr id="82957" name="Line 11"/>
          <p:cNvSpPr>
            <a:spLocks noChangeShapeType="1"/>
          </p:cNvSpPr>
          <p:nvPr/>
        </p:nvSpPr>
        <p:spPr bwMode="auto">
          <a:xfrm>
            <a:off x="6373813" y="5464175"/>
            <a:ext cx="0" cy="139700"/>
          </a:xfrm>
          <a:prstGeom prst="line">
            <a:avLst/>
          </a:prstGeom>
          <a:noFill/>
          <a:ln w="25400">
            <a:solidFill>
              <a:schemeClr val="bg1"/>
            </a:solidFill>
            <a:round/>
            <a:headEnd/>
            <a:tailEnd/>
          </a:ln>
        </p:spPr>
        <p:txBody>
          <a:bodyPr/>
          <a:lstStyle/>
          <a:p>
            <a:endParaRPr lang="en-US" dirty="0">
              <a:latin typeface="Arial" pitchFamily="34" charset="0"/>
              <a:cs typeface="Arial" pitchFamily="34" charset="0"/>
            </a:endParaRPr>
          </a:p>
        </p:txBody>
      </p:sp>
      <p:sp>
        <p:nvSpPr>
          <p:cNvPr id="82958" name="Line 12"/>
          <p:cNvSpPr>
            <a:spLocks noChangeShapeType="1"/>
          </p:cNvSpPr>
          <p:nvPr/>
        </p:nvSpPr>
        <p:spPr bwMode="auto">
          <a:xfrm>
            <a:off x="5235575" y="5456238"/>
            <a:ext cx="0" cy="139700"/>
          </a:xfrm>
          <a:prstGeom prst="line">
            <a:avLst/>
          </a:prstGeom>
          <a:noFill/>
          <a:ln w="25400">
            <a:solidFill>
              <a:schemeClr val="bg1"/>
            </a:solidFill>
            <a:round/>
            <a:headEnd/>
            <a:tailEnd/>
          </a:ln>
        </p:spPr>
        <p:txBody>
          <a:bodyPr/>
          <a:lstStyle/>
          <a:p>
            <a:endParaRPr lang="en-US" dirty="0">
              <a:latin typeface="Arial" pitchFamily="34" charset="0"/>
              <a:cs typeface="Arial" pitchFamily="34" charset="0"/>
            </a:endParaRPr>
          </a:p>
        </p:txBody>
      </p:sp>
      <p:sp>
        <p:nvSpPr>
          <p:cNvPr id="82959" name="Rectangle 13"/>
          <p:cNvSpPr>
            <a:spLocks noChangeArrowheads="1"/>
          </p:cNvSpPr>
          <p:nvPr/>
        </p:nvSpPr>
        <p:spPr bwMode="auto">
          <a:xfrm>
            <a:off x="3025775" y="5380038"/>
            <a:ext cx="618760" cy="339067"/>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800" b="0" dirty="0">
                <a:solidFill>
                  <a:srgbClr val="FFFF00"/>
                </a:solidFill>
                <a:latin typeface="Arial" pitchFamily="34" charset="0"/>
                <a:cs typeface="Arial" pitchFamily="34" charset="0"/>
              </a:rPr>
              <a:t>time</a:t>
            </a:r>
          </a:p>
        </p:txBody>
      </p:sp>
      <p:sp>
        <p:nvSpPr>
          <p:cNvPr id="82960" name="Rectangle 14"/>
          <p:cNvSpPr>
            <a:spLocks noChangeArrowheads="1"/>
          </p:cNvSpPr>
          <p:nvPr/>
        </p:nvSpPr>
        <p:spPr bwMode="auto">
          <a:xfrm>
            <a:off x="6226175" y="5629275"/>
            <a:ext cx="307778" cy="311367"/>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pitchFamily="34" charset="0"/>
                <a:cs typeface="Arial" pitchFamily="34" charset="0"/>
              </a:rPr>
              <a:t>d</a:t>
            </a:r>
          </a:p>
        </p:txBody>
      </p:sp>
      <p:sp>
        <p:nvSpPr>
          <p:cNvPr id="82961" name="Rectangle 15"/>
          <p:cNvSpPr>
            <a:spLocks noChangeArrowheads="1"/>
          </p:cNvSpPr>
          <p:nvPr/>
        </p:nvSpPr>
        <p:spPr bwMode="auto">
          <a:xfrm>
            <a:off x="5565775" y="5641975"/>
            <a:ext cx="461963"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pitchFamily="34" charset="0"/>
                <a:cs typeface="Arial" pitchFamily="34" charset="0"/>
              </a:rPr>
              <a:t>r</a:t>
            </a:r>
            <a:r>
              <a:rPr lang="en-US" sz="1600" baseline="-25000" dirty="0">
                <a:solidFill>
                  <a:srgbClr val="FFFF00"/>
                </a:solidFill>
                <a:latin typeface="Arial" pitchFamily="34" charset="0"/>
                <a:cs typeface="Arial" pitchFamily="34" charset="0"/>
              </a:rPr>
              <a:t>1</a:t>
            </a:r>
            <a:r>
              <a:rPr lang="en-US" sz="1600" dirty="0">
                <a:solidFill>
                  <a:srgbClr val="FFFF00"/>
                </a:solidFill>
                <a:latin typeface="Arial" pitchFamily="34" charset="0"/>
                <a:cs typeface="Arial" pitchFamily="34" charset="0"/>
              </a:rPr>
              <a:t>d</a:t>
            </a:r>
          </a:p>
        </p:txBody>
      </p:sp>
      <p:sp>
        <p:nvSpPr>
          <p:cNvPr id="82962" name="Rectangle 16"/>
          <p:cNvSpPr>
            <a:spLocks noChangeArrowheads="1"/>
          </p:cNvSpPr>
          <p:nvPr/>
        </p:nvSpPr>
        <p:spPr bwMode="auto">
          <a:xfrm>
            <a:off x="5048250" y="5645150"/>
            <a:ext cx="461963"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pitchFamily="34" charset="0"/>
                <a:cs typeface="Arial" pitchFamily="34" charset="0"/>
              </a:rPr>
              <a:t>r</a:t>
            </a:r>
            <a:r>
              <a:rPr lang="en-US" sz="1600" baseline="-25000" dirty="0">
                <a:solidFill>
                  <a:srgbClr val="FFFF00"/>
                </a:solidFill>
                <a:latin typeface="Arial" pitchFamily="34" charset="0"/>
                <a:cs typeface="Arial" pitchFamily="34" charset="0"/>
              </a:rPr>
              <a:t>2</a:t>
            </a:r>
            <a:r>
              <a:rPr lang="en-US" sz="1600" dirty="0">
                <a:solidFill>
                  <a:srgbClr val="FFFF00"/>
                </a:solidFill>
                <a:latin typeface="Arial" pitchFamily="34" charset="0"/>
                <a:cs typeface="Arial" pitchFamily="34" charset="0"/>
              </a:rPr>
              <a:t>d</a:t>
            </a:r>
          </a:p>
        </p:txBody>
      </p:sp>
      <p:grpSp>
        <p:nvGrpSpPr>
          <p:cNvPr id="82966" name="Group 20"/>
          <p:cNvGrpSpPr>
            <a:grpSpLocks/>
          </p:cNvGrpSpPr>
          <p:nvPr/>
        </p:nvGrpSpPr>
        <p:grpSpPr bwMode="auto">
          <a:xfrm flipH="1">
            <a:off x="6286500" y="4821238"/>
            <a:ext cx="557213" cy="525462"/>
            <a:chOff x="1008" y="2720"/>
            <a:chExt cx="856" cy="808"/>
          </a:xfrm>
          <a:effectLst>
            <a:glow rad="101600">
              <a:schemeClr val="accent3">
                <a:satMod val="175000"/>
                <a:alpha val="40000"/>
              </a:schemeClr>
            </a:glow>
          </a:effectLst>
        </p:grpSpPr>
        <p:sp>
          <p:nvSpPr>
            <p:cNvPr id="82981" name="Rectangle 21"/>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82982" name="Freeform 22"/>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3" name="Freeform 23"/>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4" name="Freeform 24"/>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5" name="Freeform 25"/>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6" name="Freeform 26"/>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7" name="Freeform 27"/>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8" name="Freeform 28"/>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9" name="Freeform 29"/>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2967" name="Group 30"/>
          <p:cNvGrpSpPr>
            <a:grpSpLocks/>
          </p:cNvGrpSpPr>
          <p:nvPr/>
        </p:nvGrpSpPr>
        <p:grpSpPr bwMode="auto">
          <a:xfrm>
            <a:off x="7548563" y="4710113"/>
            <a:ext cx="474662" cy="676275"/>
            <a:chOff x="4300" y="2246"/>
            <a:chExt cx="400" cy="571"/>
          </a:xfrm>
        </p:grpSpPr>
        <p:sp>
          <p:nvSpPr>
            <p:cNvPr id="82976" name="Oval 31"/>
            <p:cNvSpPr>
              <a:spLocks noChangeArrowheads="1"/>
            </p:cNvSpPr>
            <p:nvPr/>
          </p:nvSpPr>
          <p:spPr bwMode="auto">
            <a:xfrm>
              <a:off x="4300" y="2246"/>
              <a:ext cx="400" cy="414"/>
            </a:xfrm>
            <a:prstGeom prst="ellipse">
              <a:avLst/>
            </a:prstGeom>
            <a:solidFill>
              <a:schemeClr val="tx2"/>
            </a:solidFill>
            <a:ln w="12700">
              <a:noFill/>
              <a:round/>
              <a:headEnd/>
              <a:tailEnd/>
            </a:ln>
          </p:spPr>
          <p:txBody>
            <a:bodyPr wrap="none" anchor="ctr"/>
            <a:lstStyle/>
            <a:p>
              <a:endParaRPr lang="en-US" dirty="0">
                <a:latin typeface="Arial" pitchFamily="34" charset="0"/>
                <a:cs typeface="Arial" pitchFamily="34" charset="0"/>
              </a:endParaRPr>
            </a:p>
          </p:txBody>
        </p:sp>
        <p:sp>
          <p:nvSpPr>
            <p:cNvPr id="82977" name="Oval 32"/>
            <p:cNvSpPr>
              <a:spLocks noChangeArrowheads="1"/>
            </p:cNvSpPr>
            <p:nvPr/>
          </p:nvSpPr>
          <p:spPr bwMode="auto">
            <a:xfrm>
              <a:off x="4358" y="2302"/>
              <a:ext cx="280" cy="325"/>
            </a:xfrm>
            <a:prstGeom prst="ellipse">
              <a:avLst/>
            </a:prstGeom>
            <a:solidFill>
              <a:schemeClr val="accent1"/>
            </a:solidFill>
            <a:ln w="12700">
              <a:noFill/>
              <a:round/>
              <a:headEnd/>
              <a:tailEnd/>
            </a:ln>
          </p:spPr>
          <p:txBody>
            <a:bodyPr wrap="none" anchor="ctr"/>
            <a:lstStyle/>
            <a:p>
              <a:endParaRPr lang="en-US" dirty="0">
                <a:latin typeface="Arial" pitchFamily="34" charset="0"/>
                <a:cs typeface="Arial" pitchFamily="34" charset="0"/>
              </a:endParaRPr>
            </a:p>
          </p:txBody>
        </p:sp>
        <p:sp>
          <p:nvSpPr>
            <p:cNvPr id="82978" name="Oval 33"/>
            <p:cNvSpPr>
              <a:spLocks noChangeArrowheads="1"/>
            </p:cNvSpPr>
            <p:nvPr/>
          </p:nvSpPr>
          <p:spPr bwMode="auto">
            <a:xfrm>
              <a:off x="4303" y="2413"/>
              <a:ext cx="397" cy="404"/>
            </a:xfrm>
            <a:prstGeom prst="ellipse">
              <a:avLst/>
            </a:prstGeom>
            <a:solidFill>
              <a:schemeClr val="accent1"/>
            </a:solidFill>
            <a:ln w="12700">
              <a:noFill/>
              <a:round/>
              <a:headEnd/>
              <a:tailEnd/>
            </a:ln>
          </p:spPr>
          <p:txBody>
            <a:bodyPr wrap="none" anchor="ctr"/>
            <a:lstStyle/>
            <a:p>
              <a:endParaRPr lang="en-US" dirty="0">
                <a:latin typeface="Arial" pitchFamily="34" charset="0"/>
                <a:cs typeface="Arial" pitchFamily="34" charset="0"/>
              </a:endParaRPr>
            </a:p>
          </p:txBody>
        </p:sp>
        <p:sp>
          <p:nvSpPr>
            <p:cNvPr id="82979" name="Oval 34"/>
            <p:cNvSpPr>
              <a:spLocks noChangeArrowheads="1"/>
            </p:cNvSpPr>
            <p:nvPr/>
          </p:nvSpPr>
          <p:spPr bwMode="auto">
            <a:xfrm>
              <a:off x="4428" y="2496"/>
              <a:ext cx="143" cy="139"/>
            </a:xfrm>
            <a:prstGeom prst="ellipse">
              <a:avLst/>
            </a:prstGeom>
            <a:solidFill>
              <a:schemeClr val="tx1"/>
            </a:solidFill>
            <a:ln w="12700">
              <a:noFill/>
              <a:round/>
              <a:headEnd/>
              <a:tailEnd/>
            </a:ln>
          </p:spPr>
          <p:txBody>
            <a:bodyPr wrap="none" anchor="ctr"/>
            <a:lstStyle/>
            <a:p>
              <a:endParaRPr lang="en-US" dirty="0">
                <a:latin typeface="Arial" pitchFamily="34" charset="0"/>
                <a:cs typeface="Arial" pitchFamily="34" charset="0"/>
              </a:endParaRPr>
            </a:p>
          </p:txBody>
        </p:sp>
        <p:sp>
          <p:nvSpPr>
            <p:cNvPr id="82980" name="AutoShape 35"/>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latin typeface="Arial" pitchFamily="34" charset="0"/>
                <a:cs typeface="Arial" pitchFamily="34" charset="0"/>
              </a:endParaRPr>
            </a:p>
          </p:txBody>
        </p:sp>
      </p:grpSp>
      <p:grpSp>
        <p:nvGrpSpPr>
          <p:cNvPr id="82968" name="Group 36"/>
          <p:cNvGrpSpPr>
            <a:grpSpLocks/>
          </p:cNvGrpSpPr>
          <p:nvPr/>
        </p:nvGrpSpPr>
        <p:grpSpPr bwMode="auto">
          <a:xfrm>
            <a:off x="7637463" y="4273550"/>
            <a:ext cx="490537" cy="700088"/>
            <a:chOff x="2372" y="1885"/>
            <a:chExt cx="309" cy="441"/>
          </a:xfrm>
        </p:grpSpPr>
        <p:sp>
          <p:nvSpPr>
            <p:cNvPr id="82969" name="Freeform 37"/>
            <p:cNvSpPr>
              <a:spLocks/>
            </p:cNvSpPr>
            <p:nvPr/>
          </p:nvSpPr>
          <p:spPr bwMode="auto">
            <a:xfrm>
              <a:off x="2372" y="1885"/>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rgbClr val="F35B1B"/>
              </a:solidFill>
              <a:round/>
              <a:headEnd/>
              <a:tailEnd/>
            </a:ln>
          </p:spPr>
          <p:txBody>
            <a:bodyPr/>
            <a:lstStyle/>
            <a:p>
              <a:endParaRPr lang="en-US" dirty="0">
                <a:latin typeface="Arial" pitchFamily="34" charset="0"/>
                <a:cs typeface="Arial" pitchFamily="34" charset="0"/>
              </a:endParaRPr>
            </a:p>
          </p:txBody>
        </p:sp>
        <p:sp>
          <p:nvSpPr>
            <p:cNvPr id="82970" name="Freeform 38"/>
            <p:cNvSpPr>
              <a:spLocks/>
            </p:cNvSpPr>
            <p:nvPr/>
          </p:nvSpPr>
          <p:spPr bwMode="auto">
            <a:xfrm>
              <a:off x="2478" y="2030"/>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endParaRPr lang="en-US" dirty="0">
                <a:latin typeface="Arial" pitchFamily="34" charset="0"/>
                <a:cs typeface="Arial" pitchFamily="34" charset="0"/>
              </a:endParaRPr>
            </a:p>
          </p:txBody>
        </p:sp>
        <p:sp>
          <p:nvSpPr>
            <p:cNvPr id="82971" name="Freeform 39"/>
            <p:cNvSpPr>
              <a:spLocks/>
            </p:cNvSpPr>
            <p:nvPr/>
          </p:nvSpPr>
          <p:spPr bwMode="auto">
            <a:xfrm>
              <a:off x="2413" y="1923"/>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3300"/>
            </a:solidFill>
            <a:ln w="25400" cap="rnd">
              <a:solidFill>
                <a:srgbClr val="FAFD00"/>
              </a:solidFill>
              <a:round/>
              <a:headEnd/>
              <a:tailEnd/>
            </a:ln>
          </p:spPr>
          <p:txBody>
            <a:bodyPr/>
            <a:lstStyle/>
            <a:p>
              <a:endParaRPr lang="en-US" dirty="0">
                <a:latin typeface="Arial" pitchFamily="34" charset="0"/>
                <a:cs typeface="Arial" pitchFamily="34" charset="0"/>
              </a:endParaRPr>
            </a:p>
          </p:txBody>
        </p:sp>
        <p:sp>
          <p:nvSpPr>
            <p:cNvPr id="82972" name="Freeform 40"/>
            <p:cNvSpPr>
              <a:spLocks/>
            </p:cNvSpPr>
            <p:nvPr/>
          </p:nvSpPr>
          <p:spPr bwMode="auto">
            <a:xfrm>
              <a:off x="2492" y="2018"/>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endParaRPr lang="en-US" dirty="0">
                <a:latin typeface="Arial" pitchFamily="34" charset="0"/>
                <a:cs typeface="Arial" pitchFamily="34" charset="0"/>
              </a:endParaRPr>
            </a:p>
          </p:txBody>
        </p:sp>
        <p:sp>
          <p:nvSpPr>
            <p:cNvPr id="82973" name="Freeform 41"/>
            <p:cNvSpPr>
              <a:spLocks/>
            </p:cNvSpPr>
            <p:nvPr/>
          </p:nvSpPr>
          <p:spPr bwMode="auto">
            <a:xfrm>
              <a:off x="2386" y="1970"/>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3300"/>
            </a:solidFill>
            <a:ln w="25400" cap="rnd">
              <a:solidFill>
                <a:srgbClr val="EF9100"/>
              </a:solidFill>
              <a:round/>
              <a:headEnd/>
              <a:tailEnd/>
            </a:ln>
          </p:spPr>
          <p:txBody>
            <a:bodyPr/>
            <a:lstStyle/>
            <a:p>
              <a:endParaRPr lang="en-US" dirty="0">
                <a:latin typeface="Arial" pitchFamily="34" charset="0"/>
                <a:cs typeface="Arial" pitchFamily="34" charset="0"/>
              </a:endParaRPr>
            </a:p>
          </p:txBody>
        </p:sp>
        <p:sp>
          <p:nvSpPr>
            <p:cNvPr id="82974" name="Freeform 42"/>
            <p:cNvSpPr>
              <a:spLocks/>
            </p:cNvSpPr>
            <p:nvPr/>
          </p:nvSpPr>
          <p:spPr bwMode="auto">
            <a:xfrm>
              <a:off x="2463" y="1927"/>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CC00"/>
            </a:solidFill>
            <a:ln w="25400" cap="rnd">
              <a:solidFill>
                <a:srgbClr val="FE9B03"/>
              </a:solidFill>
              <a:round/>
              <a:headEnd/>
              <a:tailEnd/>
            </a:ln>
          </p:spPr>
          <p:txBody>
            <a:bodyPr/>
            <a:lstStyle/>
            <a:p>
              <a:endParaRPr lang="en-US" dirty="0">
                <a:latin typeface="Arial" pitchFamily="34" charset="0"/>
                <a:cs typeface="Arial" pitchFamily="34" charset="0"/>
              </a:endParaRPr>
            </a:p>
          </p:txBody>
        </p:sp>
        <p:sp>
          <p:nvSpPr>
            <p:cNvPr id="82975" name="Freeform 43"/>
            <p:cNvSpPr>
              <a:spLocks/>
            </p:cNvSpPr>
            <p:nvPr/>
          </p:nvSpPr>
          <p:spPr bwMode="auto">
            <a:xfrm>
              <a:off x="2516" y="2180"/>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3300"/>
            </a:solidFill>
            <a:ln w="25400" cap="rnd">
              <a:solidFill>
                <a:srgbClr val="FFCC00"/>
              </a:solidFill>
              <a:round/>
              <a:headEnd/>
              <a:tailEnd/>
            </a:ln>
          </p:spPr>
          <p:txBody>
            <a:bodyPr/>
            <a:lstStyle/>
            <a:p>
              <a:endParaRPr lang="en-US" dirty="0">
                <a:latin typeface="Arial" pitchFamily="34" charset="0"/>
                <a:cs typeface="Arial" pitchFamily="34" charset="0"/>
              </a:endParaRPr>
            </a:p>
          </p:txBody>
        </p:sp>
      </p:grpSp>
      <p:sp>
        <p:nvSpPr>
          <p:cNvPr id="2" name="TextBox 1">
            <a:extLst>
              <a:ext uri="{FF2B5EF4-FFF2-40B4-BE49-F238E27FC236}">
                <a16:creationId xmlns:a16="http://schemas.microsoft.com/office/drawing/2014/main" id="{5218C9EF-8A44-3B5D-5A4A-73BC33E1258B}"/>
              </a:ext>
            </a:extLst>
          </p:cNvPr>
          <p:cNvSpPr txBox="1"/>
          <p:nvPr/>
        </p:nvSpPr>
        <p:spPr bwMode="auto">
          <a:xfrm>
            <a:off x="475161" y="1604504"/>
            <a:ext cx="383951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b="0" dirty="0">
                <a:solidFill>
                  <a:srgbClr val="FFFF00"/>
                </a:solidFill>
                <a:latin typeface="Arial" pitchFamily="34" charset="0"/>
                <a:cs typeface="Arial" pitchFamily="34" charset="0"/>
              </a:rPr>
              <a:t>If the lock looks free …</a:t>
            </a:r>
          </a:p>
        </p:txBody>
      </p:sp>
      <p:sp>
        <p:nvSpPr>
          <p:cNvPr id="3" name="TextBox 2">
            <a:extLst>
              <a:ext uri="{FF2B5EF4-FFF2-40B4-BE49-F238E27FC236}">
                <a16:creationId xmlns:a16="http://schemas.microsoft.com/office/drawing/2014/main" id="{1D30CDB5-13A7-01C9-D57B-B88275BDCA14}"/>
              </a:ext>
            </a:extLst>
          </p:cNvPr>
          <p:cNvSpPr txBox="1"/>
          <p:nvPr/>
        </p:nvSpPr>
        <p:spPr bwMode="auto">
          <a:xfrm>
            <a:off x="475161" y="2268870"/>
            <a:ext cx="293430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b="0" dirty="0">
                <a:solidFill>
                  <a:srgbClr val="FFFF00"/>
                </a:solidFill>
                <a:latin typeface="Arial" pitchFamily="34" charset="0"/>
                <a:cs typeface="Arial" pitchFamily="34" charset="0"/>
              </a:rPr>
              <a:t>But I fail to get it</a:t>
            </a:r>
          </a:p>
        </p:txBody>
      </p:sp>
      <p:sp>
        <p:nvSpPr>
          <p:cNvPr id="4" name="TextBox 3">
            <a:extLst>
              <a:ext uri="{FF2B5EF4-FFF2-40B4-BE49-F238E27FC236}">
                <a16:creationId xmlns:a16="http://schemas.microsoft.com/office/drawing/2014/main" id="{6A4203CE-F82E-46BE-FBE7-E9C534A3B7D3}"/>
              </a:ext>
            </a:extLst>
          </p:cNvPr>
          <p:cNvSpPr txBox="1"/>
          <p:nvPr/>
        </p:nvSpPr>
        <p:spPr bwMode="auto">
          <a:xfrm>
            <a:off x="475161" y="2933236"/>
            <a:ext cx="472276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b="0" dirty="0">
                <a:solidFill>
                  <a:srgbClr val="FFFF00"/>
                </a:solidFill>
                <a:latin typeface="Arial" pitchFamily="34" charset="0"/>
                <a:cs typeface="Arial" pitchFamily="34" charset="0"/>
              </a:rPr>
              <a:t>There must be contention …</a:t>
            </a:r>
          </a:p>
        </p:txBody>
      </p:sp>
      <p:sp>
        <p:nvSpPr>
          <p:cNvPr id="5" name="TextBox 4">
            <a:extLst>
              <a:ext uri="{FF2B5EF4-FFF2-40B4-BE49-F238E27FC236}">
                <a16:creationId xmlns:a16="http://schemas.microsoft.com/office/drawing/2014/main" id="{44242904-7121-28B1-D644-8AFAA7420369}"/>
              </a:ext>
            </a:extLst>
          </p:cNvPr>
          <p:cNvSpPr txBox="1"/>
          <p:nvPr/>
        </p:nvSpPr>
        <p:spPr bwMode="auto">
          <a:xfrm>
            <a:off x="475161" y="3597602"/>
            <a:ext cx="616089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eaLnBrk="1" hangingPunct="1"/>
            <a:r>
              <a:rPr lang="en-US" sz="2800" b="0" dirty="0">
                <a:solidFill>
                  <a:srgbClr val="FFFF00"/>
                </a:solidFill>
                <a:latin typeface="Arial" pitchFamily="34" charset="0"/>
                <a:cs typeface="Arial" pitchFamily="34" charset="0"/>
              </a:rPr>
              <a:t>Better to back off than to collide again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3"/>
          <p:cNvSpPr>
            <a:spLocks noGrp="1" noChangeArrowheads="1"/>
          </p:cNvSpPr>
          <p:nvPr>
            <p:ph type="title"/>
          </p:nvPr>
        </p:nvSpPr>
        <p:spPr>
          <a:xfrm>
            <a:off x="685800" y="457200"/>
            <a:ext cx="7772400" cy="1143000"/>
          </a:xfrm>
        </p:spPr>
        <p:txBody>
          <a:bodyPr/>
          <a:lstStyle/>
          <a:p>
            <a:r>
              <a:rPr lang="en-US" dirty="0"/>
              <a:t>Dynamic Example: Exponential Backoff</a:t>
            </a:r>
          </a:p>
        </p:txBody>
      </p:sp>
      <p:sp>
        <p:nvSpPr>
          <p:cNvPr id="83970" name="Footer Placeholder 3"/>
          <p:cNvSpPr>
            <a:spLocks noGrp="1"/>
          </p:cNvSpPr>
          <p:nvPr>
            <p:ph type="ftr" sz="quarter" idx="10"/>
          </p:nvPr>
        </p:nvSpPr>
        <p:spPr>
          <a:noFill/>
        </p:spPr>
        <p:txBody>
          <a:bodyPr/>
          <a:lstStyle/>
          <a:p>
            <a:r>
              <a:rPr lang="en-US" dirty="0"/>
              <a:t>Art of Multiprocessor Programming</a:t>
            </a:r>
          </a:p>
        </p:txBody>
      </p:sp>
      <p:sp>
        <p:nvSpPr>
          <p:cNvPr id="83971" name="Slide Number Placeholder 4"/>
          <p:cNvSpPr>
            <a:spLocks noGrp="1"/>
          </p:cNvSpPr>
          <p:nvPr>
            <p:ph type="sldNum" sz="quarter" idx="11"/>
          </p:nvPr>
        </p:nvSpPr>
        <p:spPr>
          <a:noFill/>
        </p:spPr>
        <p:txBody>
          <a:bodyPr/>
          <a:lstStyle/>
          <a:p>
            <a:fld id="{F0FAE3AB-7C03-4924-B32B-E7EE1E4CB792}" type="slidenum">
              <a:rPr lang="x-none" smtClean="0">
                <a:cs typeface="Arial" pitchFamily="34" charset="0"/>
              </a:rPr>
              <a:pPr/>
              <a:t>74</a:t>
            </a:fld>
            <a:endParaRPr lang="en-US" dirty="0">
              <a:cs typeface="Arial" pitchFamily="34" charset="0"/>
            </a:endParaRPr>
          </a:p>
        </p:txBody>
      </p:sp>
      <p:sp>
        <p:nvSpPr>
          <p:cNvPr id="7" name="Line 4">
            <a:extLst>
              <a:ext uri="{FF2B5EF4-FFF2-40B4-BE49-F238E27FC236}">
                <a16:creationId xmlns:a16="http://schemas.microsoft.com/office/drawing/2014/main" id="{F8B54818-CB47-D073-2030-2F22E4A492B4}"/>
              </a:ext>
            </a:extLst>
          </p:cNvPr>
          <p:cNvSpPr>
            <a:spLocks noChangeShapeType="1"/>
          </p:cNvSpPr>
          <p:nvPr/>
        </p:nvSpPr>
        <p:spPr bwMode="auto">
          <a:xfrm>
            <a:off x="5461794" y="2973388"/>
            <a:ext cx="304800" cy="1587"/>
          </a:xfrm>
          <a:prstGeom prst="line">
            <a:avLst/>
          </a:prstGeom>
          <a:noFill/>
          <a:ln w="381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8" name="Line 5">
            <a:extLst>
              <a:ext uri="{FF2B5EF4-FFF2-40B4-BE49-F238E27FC236}">
                <a16:creationId xmlns:a16="http://schemas.microsoft.com/office/drawing/2014/main" id="{7541BF6E-E793-9AD7-DEB2-B5CB679E61D8}"/>
              </a:ext>
            </a:extLst>
          </p:cNvPr>
          <p:cNvSpPr>
            <a:spLocks noChangeShapeType="1"/>
          </p:cNvSpPr>
          <p:nvPr/>
        </p:nvSpPr>
        <p:spPr bwMode="auto">
          <a:xfrm>
            <a:off x="6922294" y="2986088"/>
            <a:ext cx="304800" cy="1587"/>
          </a:xfrm>
          <a:prstGeom prst="line">
            <a:avLst/>
          </a:prstGeom>
          <a:noFill/>
          <a:ln w="381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9" name="Rectangle 6">
            <a:extLst>
              <a:ext uri="{FF2B5EF4-FFF2-40B4-BE49-F238E27FC236}">
                <a16:creationId xmlns:a16="http://schemas.microsoft.com/office/drawing/2014/main" id="{16B6B6FA-68EC-3EB2-C7AA-AF8765BCFCB3}"/>
              </a:ext>
            </a:extLst>
          </p:cNvPr>
          <p:cNvSpPr>
            <a:spLocks noChangeArrowheads="1"/>
          </p:cNvSpPr>
          <p:nvPr/>
        </p:nvSpPr>
        <p:spPr bwMode="auto">
          <a:xfrm>
            <a:off x="5853907" y="3376613"/>
            <a:ext cx="1080425" cy="33906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rgbClr val="FFFF00"/>
                </a:solidFill>
                <a:latin typeface="Arial" pitchFamily="34" charset="0"/>
                <a:cs typeface="Arial" pitchFamily="34" charset="0"/>
              </a:rPr>
              <a:t>spin lock</a:t>
            </a:r>
          </a:p>
        </p:txBody>
      </p:sp>
      <p:sp>
        <p:nvSpPr>
          <p:cNvPr id="10" name="Freeform 7">
            <a:extLst>
              <a:ext uri="{FF2B5EF4-FFF2-40B4-BE49-F238E27FC236}">
                <a16:creationId xmlns:a16="http://schemas.microsoft.com/office/drawing/2014/main" id="{70A1B0A0-BC80-145F-8248-B679DFB8D2F9}"/>
              </a:ext>
            </a:extLst>
          </p:cNvPr>
          <p:cNvSpPr>
            <a:spLocks/>
          </p:cNvSpPr>
          <p:nvPr/>
        </p:nvSpPr>
        <p:spPr bwMode="auto">
          <a:xfrm>
            <a:off x="4096544" y="1873250"/>
            <a:ext cx="1320800" cy="774700"/>
          </a:xfrm>
          <a:custGeom>
            <a:avLst/>
            <a:gdLst>
              <a:gd name="T0" fmla="*/ 2147483647 w 832"/>
              <a:gd name="T1" fmla="*/ 2147483647 h 440"/>
              <a:gd name="T2" fmla="*/ 2147483647 w 832"/>
              <a:gd name="T3" fmla="*/ 2147483647 h 440"/>
              <a:gd name="T4" fmla="*/ 2147483647 w 832"/>
              <a:gd name="T5" fmla="*/ 2147483647 h 440"/>
              <a:gd name="T6" fmla="*/ 2147483647 w 832"/>
              <a:gd name="T7" fmla="*/ 2147483647 h 440"/>
              <a:gd name="T8" fmla="*/ 2147483647 w 832"/>
              <a:gd name="T9" fmla="*/ 2147483647 h 440"/>
              <a:gd name="T10" fmla="*/ 2147483647 w 832"/>
              <a:gd name="T11" fmla="*/ 2147483647 h 440"/>
              <a:gd name="T12" fmla="*/ 2147483647 w 832"/>
              <a:gd name="T13" fmla="*/ 2147483647 h 440"/>
              <a:gd name="T14" fmla="*/ 2147483647 w 832"/>
              <a:gd name="T15" fmla="*/ 2147483647 h 440"/>
              <a:gd name="T16" fmla="*/ 0 w 832"/>
              <a:gd name="T17" fmla="*/ 2147483647 h 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2"/>
              <a:gd name="T28" fmla="*/ 0 h 440"/>
              <a:gd name="T29" fmla="*/ 832 w 832"/>
              <a:gd name="T30" fmla="*/ 440 h 4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2" h="440">
                <a:moveTo>
                  <a:pt x="720" y="440"/>
                </a:moveTo>
                <a:cubicBezTo>
                  <a:pt x="760" y="392"/>
                  <a:pt x="800" y="344"/>
                  <a:pt x="816" y="296"/>
                </a:cubicBezTo>
                <a:cubicBezTo>
                  <a:pt x="832" y="248"/>
                  <a:pt x="832" y="192"/>
                  <a:pt x="816" y="152"/>
                </a:cubicBezTo>
                <a:cubicBezTo>
                  <a:pt x="800" y="112"/>
                  <a:pt x="760" y="80"/>
                  <a:pt x="720" y="56"/>
                </a:cubicBezTo>
                <a:cubicBezTo>
                  <a:pt x="680" y="32"/>
                  <a:pt x="616" y="16"/>
                  <a:pt x="576" y="8"/>
                </a:cubicBezTo>
                <a:cubicBezTo>
                  <a:pt x="536" y="0"/>
                  <a:pt x="520" y="0"/>
                  <a:pt x="480" y="8"/>
                </a:cubicBezTo>
                <a:cubicBezTo>
                  <a:pt x="440" y="16"/>
                  <a:pt x="392" y="24"/>
                  <a:pt x="336" y="56"/>
                </a:cubicBezTo>
                <a:cubicBezTo>
                  <a:pt x="280" y="88"/>
                  <a:pt x="200" y="152"/>
                  <a:pt x="144" y="200"/>
                </a:cubicBezTo>
                <a:cubicBezTo>
                  <a:pt x="88" y="248"/>
                  <a:pt x="44" y="296"/>
                  <a:pt x="0" y="344"/>
                </a:cubicBezTo>
              </a:path>
            </a:pathLst>
          </a:custGeom>
          <a:noFill/>
          <a:ln w="381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1" name="Line 8">
            <a:extLst>
              <a:ext uri="{FF2B5EF4-FFF2-40B4-BE49-F238E27FC236}">
                <a16:creationId xmlns:a16="http://schemas.microsoft.com/office/drawing/2014/main" id="{99BED4A2-4ED8-5BED-7F1D-71E52E33F053}"/>
              </a:ext>
            </a:extLst>
          </p:cNvPr>
          <p:cNvSpPr>
            <a:spLocks noChangeShapeType="1"/>
          </p:cNvSpPr>
          <p:nvPr/>
        </p:nvSpPr>
        <p:spPr bwMode="auto">
          <a:xfrm>
            <a:off x="2205832" y="3473450"/>
            <a:ext cx="3333750" cy="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12" name="Line 9">
            <a:extLst>
              <a:ext uri="{FF2B5EF4-FFF2-40B4-BE49-F238E27FC236}">
                <a16:creationId xmlns:a16="http://schemas.microsoft.com/office/drawing/2014/main" id="{BAF4C235-A9A2-DDDC-B406-ABD513BD91E4}"/>
              </a:ext>
            </a:extLst>
          </p:cNvPr>
          <p:cNvSpPr>
            <a:spLocks noChangeShapeType="1"/>
          </p:cNvSpPr>
          <p:nvPr/>
        </p:nvSpPr>
        <p:spPr bwMode="auto">
          <a:xfrm>
            <a:off x="5542757" y="3421063"/>
            <a:ext cx="0" cy="139700"/>
          </a:xfrm>
          <a:prstGeom prst="line">
            <a:avLst/>
          </a:prstGeom>
          <a:noFill/>
          <a:ln w="25400">
            <a:solidFill>
              <a:schemeClr val="bg1"/>
            </a:solidFill>
            <a:round/>
            <a:headEnd/>
            <a:tailEnd/>
          </a:ln>
        </p:spPr>
        <p:txBody>
          <a:bodyPr/>
          <a:lstStyle/>
          <a:p>
            <a:endParaRPr lang="en-US" dirty="0">
              <a:latin typeface="Arial" pitchFamily="34" charset="0"/>
              <a:cs typeface="Arial" pitchFamily="34" charset="0"/>
            </a:endParaRPr>
          </a:p>
        </p:txBody>
      </p:sp>
      <p:sp>
        <p:nvSpPr>
          <p:cNvPr id="13" name="Line 10">
            <a:extLst>
              <a:ext uri="{FF2B5EF4-FFF2-40B4-BE49-F238E27FC236}">
                <a16:creationId xmlns:a16="http://schemas.microsoft.com/office/drawing/2014/main" id="{3662CEE4-D9A0-8F5B-4D4F-E62AB72F10D6}"/>
              </a:ext>
            </a:extLst>
          </p:cNvPr>
          <p:cNvSpPr>
            <a:spLocks noChangeShapeType="1"/>
          </p:cNvSpPr>
          <p:nvPr/>
        </p:nvSpPr>
        <p:spPr bwMode="auto">
          <a:xfrm>
            <a:off x="4275932" y="3384550"/>
            <a:ext cx="0" cy="139700"/>
          </a:xfrm>
          <a:prstGeom prst="line">
            <a:avLst/>
          </a:prstGeom>
          <a:noFill/>
          <a:ln w="25400">
            <a:solidFill>
              <a:schemeClr val="bg1"/>
            </a:solidFill>
            <a:round/>
            <a:headEnd/>
            <a:tailEnd/>
          </a:ln>
        </p:spPr>
        <p:txBody>
          <a:bodyPr/>
          <a:lstStyle/>
          <a:p>
            <a:endParaRPr lang="en-US" dirty="0">
              <a:latin typeface="Arial" pitchFamily="34" charset="0"/>
              <a:cs typeface="Arial" pitchFamily="34" charset="0"/>
            </a:endParaRPr>
          </a:p>
        </p:txBody>
      </p:sp>
      <p:sp>
        <p:nvSpPr>
          <p:cNvPr id="14" name="Line 11">
            <a:extLst>
              <a:ext uri="{FF2B5EF4-FFF2-40B4-BE49-F238E27FC236}">
                <a16:creationId xmlns:a16="http://schemas.microsoft.com/office/drawing/2014/main" id="{75D025B2-7898-DED4-74BA-E0F6C747571A}"/>
              </a:ext>
            </a:extLst>
          </p:cNvPr>
          <p:cNvSpPr>
            <a:spLocks noChangeShapeType="1"/>
          </p:cNvSpPr>
          <p:nvPr/>
        </p:nvSpPr>
        <p:spPr bwMode="auto">
          <a:xfrm>
            <a:off x="4929982" y="3384550"/>
            <a:ext cx="0" cy="139700"/>
          </a:xfrm>
          <a:prstGeom prst="line">
            <a:avLst/>
          </a:prstGeom>
          <a:noFill/>
          <a:ln w="25400">
            <a:solidFill>
              <a:schemeClr val="bg1"/>
            </a:solidFill>
            <a:round/>
            <a:headEnd/>
            <a:tailEnd/>
          </a:ln>
        </p:spPr>
        <p:txBody>
          <a:bodyPr/>
          <a:lstStyle/>
          <a:p>
            <a:endParaRPr lang="en-US" dirty="0">
              <a:latin typeface="Arial" pitchFamily="34" charset="0"/>
              <a:cs typeface="Arial" pitchFamily="34" charset="0"/>
            </a:endParaRPr>
          </a:p>
        </p:txBody>
      </p:sp>
      <p:sp>
        <p:nvSpPr>
          <p:cNvPr id="15" name="Line 12">
            <a:extLst>
              <a:ext uri="{FF2B5EF4-FFF2-40B4-BE49-F238E27FC236}">
                <a16:creationId xmlns:a16="http://schemas.microsoft.com/office/drawing/2014/main" id="{754291D1-FE22-42C2-918A-DA6AB0E07AE1}"/>
              </a:ext>
            </a:extLst>
          </p:cNvPr>
          <p:cNvSpPr>
            <a:spLocks noChangeShapeType="1"/>
          </p:cNvSpPr>
          <p:nvPr/>
        </p:nvSpPr>
        <p:spPr bwMode="auto">
          <a:xfrm>
            <a:off x="3791744" y="3376613"/>
            <a:ext cx="0" cy="139700"/>
          </a:xfrm>
          <a:prstGeom prst="line">
            <a:avLst/>
          </a:prstGeom>
          <a:noFill/>
          <a:ln w="25400">
            <a:solidFill>
              <a:schemeClr val="bg1"/>
            </a:solidFill>
            <a:round/>
            <a:headEnd/>
            <a:tailEnd/>
          </a:ln>
        </p:spPr>
        <p:txBody>
          <a:bodyPr/>
          <a:lstStyle/>
          <a:p>
            <a:endParaRPr lang="en-US" dirty="0">
              <a:latin typeface="Arial" pitchFamily="34" charset="0"/>
              <a:cs typeface="Arial" pitchFamily="34" charset="0"/>
            </a:endParaRPr>
          </a:p>
        </p:txBody>
      </p:sp>
      <p:sp>
        <p:nvSpPr>
          <p:cNvPr id="16" name="Rectangle 13">
            <a:extLst>
              <a:ext uri="{FF2B5EF4-FFF2-40B4-BE49-F238E27FC236}">
                <a16:creationId xmlns:a16="http://schemas.microsoft.com/office/drawing/2014/main" id="{D28E409D-52FF-4B33-AB58-5DEF38F29745}"/>
              </a:ext>
            </a:extLst>
          </p:cNvPr>
          <p:cNvSpPr>
            <a:spLocks noChangeArrowheads="1"/>
          </p:cNvSpPr>
          <p:nvPr/>
        </p:nvSpPr>
        <p:spPr bwMode="auto">
          <a:xfrm>
            <a:off x="1581944" y="3300413"/>
            <a:ext cx="618760" cy="339067"/>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800" b="0" dirty="0">
                <a:solidFill>
                  <a:srgbClr val="FFFF00"/>
                </a:solidFill>
                <a:latin typeface="Arial" pitchFamily="34" charset="0"/>
                <a:cs typeface="Arial" pitchFamily="34" charset="0"/>
              </a:rPr>
              <a:t>time</a:t>
            </a:r>
          </a:p>
        </p:txBody>
      </p:sp>
      <p:sp>
        <p:nvSpPr>
          <p:cNvPr id="17" name="Rectangle 14">
            <a:extLst>
              <a:ext uri="{FF2B5EF4-FFF2-40B4-BE49-F238E27FC236}">
                <a16:creationId xmlns:a16="http://schemas.microsoft.com/office/drawing/2014/main" id="{81C4ED77-1301-3043-A022-6AC9316C4346}"/>
              </a:ext>
            </a:extLst>
          </p:cNvPr>
          <p:cNvSpPr>
            <a:spLocks noChangeArrowheads="1"/>
          </p:cNvSpPr>
          <p:nvPr/>
        </p:nvSpPr>
        <p:spPr bwMode="auto">
          <a:xfrm>
            <a:off x="4782344" y="3549650"/>
            <a:ext cx="307778" cy="311367"/>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pitchFamily="34" charset="0"/>
                <a:cs typeface="Arial" pitchFamily="34" charset="0"/>
              </a:rPr>
              <a:t>d</a:t>
            </a:r>
          </a:p>
        </p:txBody>
      </p:sp>
      <p:sp>
        <p:nvSpPr>
          <p:cNvPr id="18" name="Rectangle 15">
            <a:extLst>
              <a:ext uri="{FF2B5EF4-FFF2-40B4-BE49-F238E27FC236}">
                <a16:creationId xmlns:a16="http://schemas.microsoft.com/office/drawing/2014/main" id="{0F655702-CC7E-F05C-8058-70406E84838C}"/>
              </a:ext>
            </a:extLst>
          </p:cNvPr>
          <p:cNvSpPr>
            <a:spLocks noChangeArrowheads="1"/>
          </p:cNvSpPr>
          <p:nvPr/>
        </p:nvSpPr>
        <p:spPr bwMode="auto">
          <a:xfrm>
            <a:off x="4121944" y="3562350"/>
            <a:ext cx="461963"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pitchFamily="34" charset="0"/>
                <a:cs typeface="Arial" pitchFamily="34" charset="0"/>
              </a:rPr>
              <a:t>r</a:t>
            </a:r>
            <a:r>
              <a:rPr lang="en-US" sz="1600" baseline="-25000" dirty="0">
                <a:solidFill>
                  <a:srgbClr val="FFFF00"/>
                </a:solidFill>
                <a:latin typeface="Arial" pitchFamily="34" charset="0"/>
                <a:cs typeface="Arial" pitchFamily="34" charset="0"/>
              </a:rPr>
              <a:t>1</a:t>
            </a:r>
            <a:r>
              <a:rPr lang="en-US" sz="1600" dirty="0">
                <a:solidFill>
                  <a:srgbClr val="FFFF00"/>
                </a:solidFill>
                <a:latin typeface="Arial" pitchFamily="34" charset="0"/>
                <a:cs typeface="Arial" pitchFamily="34" charset="0"/>
              </a:rPr>
              <a:t>d</a:t>
            </a:r>
          </a:p>
        </p:txBody>
      </p:sp>
      <p:sp>
        <p:nvSpPr>
          <p:cNvPr id="19" name="Rectangle 16">
            <a:extLst>
              <a:ext uri="{FF2B5EF4-FFF2-40B4-BE49-F238E27FC236}">
                <a16:creationId xmlns:a16="http://schemas.microsoft.com/office/drawing/2014/main" id="{911A2F4A-AE37-A40B-8EA3-3E0055F7C815}"/>
              </a:ext>
            </a:extLst>
          </p:cNvPr>
          <p:cNvSpPr>
            <a:spLocks noChangeArrowheads="1"/>
          </p:cNvSpPr>
          <p:nvPr/>
        </p:nvSpPr>
        <p:spPr bwMode="auto">
          <a:xfrm>
            <a:off x="3604419" y="3565525"/>
            <a:ext cx="461963"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pitchFamily="34" charset="0"/>
                <a:cs typeface="Arial" pitchFamily="34" charset="0"/>
              </a:rPr>
              <a:t>r</a:t>
            </a:r>
            <a:r>
              <a:rPr lang="en-US" sz="1600" baseline="-25000" dirty="0">
                <a:solidFill>
                  <a:srgbClr val="FFFF00"/>
                </a:solidFill>
                <a:latin typeface="Arial" pitchFamily="34" charset="0"/>
                <a:cs typeface="Arial" pitchFamily="34" charset="0"/>
              </a:rPr>
              <a:t>2</a:t>
            </a:r>
            <a:r>
              <a:rPr lang="en-US" sz="1600" dirty="0">
                <a:solidFill>
                  <a:srgbClr val="FFFF00"/>
                </a:solidFill>
                <a:latin typeface="Arial" pitchFamily="34" charset="0"/>
                <a:cs typeface="Arial" pitchFamily="34" charset="0"/>
              </a:rPr>
              <a:t>d</a:t>
            </a:r>
          </a:p>
        </p:txBody>
      </p:sp>
      <p:grpSp>
        <p:nvGrpSpPr>
          <p:cNvPr id="20" name="Group 20">
            <a:extLst>
              <a:ext uri="{FF2B5EF4-FFF2-40B4-BE49-F238E27FC236}">
                <a16:creationId xmlns:a16="http://schemas.microsoft.com/office/drawing/2014/main" id="{3301E41F-86E6-AEA2-A6DE-FDC0724100A3}"/>
              </a:ext>
            </a:extLst>
          </p:cNvPr>
          <p:cNvGrpSpPr>
            <a:grpSpLocks/>
          </p:cNvGrpSpPr>
          <p:nvPr/>
        </p:nvGrpSpPr>
        <p:grpSpPr bwMode="auto">
          <a:xfrm flipH="1">
            <a:off x="4842669" y="2741613"/>
            <a:ext cx="557213" cy="525462"/>
            <a:chOff x="1008" y="2720"/>
            <a:chExt cx="856" cy="808"/>
          </a:xfrm>
          <a:effectLst>
            <a:glow rad="101600">
              <a:schemeClr val="accent3">
                <a:satMod val="175000"/>
                <a:alpha val="40000"/>
              </a:schemeClr>
            </a:glow>
          </a:effectLst>
        </p:grpSpPr>
        <p:sp>
          <p:nvSpPr>
            <p:cNvPr id="35" name="Rectangle 21">
              <a:extLst>
                <a:ext uri="{FF2B5EF4-FFF2-40B4-BE49-F238E27FC236}">
                  <a16:creationId xmlns:a16="http://schemas.microsoft.com/office/drawing/2014/main" id="{95667D02-EB89-DC5A-E05E-3F200D7E1BA0}"/>
                </a:ext>
              </a:extLst>
            </p:cNvPr>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36" name="Freeform 22">
              <a:extLst>
                <a:ext uri="{FF2B5EF4-FFF2-40B4-BE49-F238E27FC236}">
                  <a16:creationId xmlns:a16="http://schemas.microsoft.com/office/drawing/2014/main" id="{652BC72E-A417-C018-7B75-0CAF32DB9C93}"/>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7" name="Freeform 23">
              <a:extLst>
                <a:ext uri="{FF2B5EF4-FFF2-40B4-BE49-F238E27FC236}">
                  <a16:creationId xmlns:a16="http://schemas.microsoft.com/office/drawing/2014/main" id="{30DB29C2-375D-6FAA-654E-AFA35A79C560}"/>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8" name="Freeform 24">
              <a:extLst>
                <a:ext uri="{FF2B5EF4-FFF2-40B4-BE49-F238E27FC236}">
                  <a16:creationId xmlns:a16="http://schemas.microsoft.com/office/drawing/2014/main" id="{6D8D0E50-83D0-EB3D-59AD-4BA55765A715}"/>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9" name="Freeform 25">
              <a:extLst>
                <a:ext uri="{FF2B5EF4-FFF2-40B4-BE49-F238E27FC236}">
                  <a16:creationId xmlns:a16="http://schemas.microsoft.com/office/drawing/2014/main" id="{CB0B2809-3912-31FD-E55D-B409E56213FB}"/>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0" name="Freeform 26">
              <a:extLst>
                <a:ext uri="{FF2B5EF4-FFF2-40B4-BE49-F238E27FC236}">
                  <a16:creationId xmlns:a16="http://schemas.microsoft.com/office/drawing/2014/main" id="{5C386A7B-2366-1F21-B3F7-7E2CF7D94820}"/>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1" name="Freeform 27">
              <a:extLst>
                <a:ext uri="{FF2B5EF4-FFF2-40B4-BE49-F238E27FC236}">
                  <a16:creationId xmlns:a16="http://schemas.microsoft.com/office/drawing/2014/main" id="{7423FA48-C0FA-A66D-703B-8809F09E8188}"/>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2" name="Freeform 28">
              <a:extLst>
                <a:ext uri="{FF2B5EF4-FFF2-40B4-BE49-F238E27FC236}">
                  <a16:creationId xmlns:a16="http://schemas.microsoft.com/office/drawing/2014/main" id="{EF1B9505-86C1-E9DF-6C28-E8C1D106A20C}"/>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3" name="Freeform 29">
              <a:extLst>
                <a:ext uri="{FF2B5EF4-FFF2-40B4-BE49-F238E27FC236}">
                  <a16:creationId xmlns:a16="http://schemas.microsoft.com/office/drawing/2014/main" id="{8A33D2FC-3CCC-848F-4E8F-6C2C545F0247}"/>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1" name="Group 30">
            <a:extLst>
              <a:ext uri="{FF2B5EF4-FFF2-40B4-BE49-F238E27FC236}">
                <a16:creationId xmlns:a16="http://schemas.microsoft.com/office/drawing/2014/main" id="{657DB3D3-AE1C-FAEE-EE0C-EB6968B34568}"/>
              </a:ext>
            </a:extLst>
          </p:cNvPr>
          <p:cNvGrpSpPr>
            <a:grpSpLocks/>
          </p:cNvGrpSpPr>
          <p:nvPr/>
        </p:nvGrpSpPr>
        <p:grpSpPr bwMode="auto">
          <a:xfrm>
            <a:off x="6104732" y="2630488"/>
            <a:ext cx="474662" cy="676275"/>
            <a:chOff x="4300" y="2246"/>
            <a:chExt cx="400" cy="571"/>
          </a:xfrm>
        </p:grpSpPr>
        <p:sp>
          <p:nvSpPr>
            <p:cNvPr id="30" name="Oval 31">
              <a:extLst>
                <a:ext uri="{FF2B5EF4-FFF2-40B4-BE49-F238E27FC236}">
                  <a16:creationId xmlns:a16="http://schemas.microsoft.com/office/drawing/2014/main" id="{36679C5F-6AC4-B399-8283-4A62B1893A69}"/>
                </a:ext>
              </a:extLst>
            </p:cNvPr>
            <p:cNvSpPr>
              <a:spLocks noChangeArrowheads="1"/>
            </p:cNvSpPr>
            <p:nvPr/>
          </p:nvSpPr>
          <p:spPr bwMode="auto">
            <a:xfrm>
              <a:off x="4300" y="2246"/>
              <a:ext cx="400" cy="414"/>
            </a:xfrm>
            <a:prstGeom prst="ellipse">
              <a:avLst/>
            </a:prstGeom>
            <a:solidFill>
              <a:schemeClr val="tx2"/>
            </a:solidFill>
            <a:ln w="12700">
              <a:noFill/>
              <a:round/>
              <a:headEnd/>
              <a:tailEnd/>
            </a:ln>
          </p:spPr>
          <p:txBody>
            <a:bodyPr wrap="none" anchor="ctr"/>
            <a:lstStyle/>
            <a:p>
              <a:endParaRPr lang="en-US" dirty="0">
                <a:latin typeface="Arial" pitchFamily="34" charset="0"/>
                <a:cs typeface="Arial" pitchFamily="34" charset="0"/>
              </a:endParaRPr>
            </a:p>
          </p:txBody>
        </p:sp>
        <p:sp>
          <p:nvSpPr>
            <p:cNvPr id="31" name="Oval 32">
              <a:extLst>
                <a:ext uri="{FF2B5EF4-FFF2-40B4-BE49-F238E27FC236}">
                  <a16:creationId xmlns:a16="http://schemas.microsoft.com/office/drawing/2014/main" id="{64FEBA5A-EB7D-CD66-6CD6-05C02CC05020}"/>
                </a:ext>
              </a:extLst>
            </p:cNvPr>
            <p:cNvSpPr>
              <a:spLocks noChangeArrowheads="1"/>
            </p:cNvSpPr>
            <p:nvPr/>
          </p:nvSpPr>
          <p:spPr bwMode="auto">
            <a:xfrm>
              <a:off x="4358" y="2302"/>
              <a:ext cx="280" cy="325"/>
            </a:xfrm>
            <a:prstGeom prst="ellipse">
              <a:avLst/>
            </a:prstGeom>
            <a:solidFill>
              <a:schemeClr val="accent1"/>
            </a:solidFill>
            <a:ln w="12700">
              <a:noFill/>
              <a:round/>
              <a:headEnd/>
              <a:tailEnd/>
            </a:ln>
          </p:spPr>
          <p:txBody>
            <a:bodyPr wrap="none" anchor="ctr"/>
            <a:lstStyle/>
            <a:p>
              <a:endParaRPr lang="en-US" dirty="0">
                <a:latin typeface="Arial" pitchFamily="34" charset="0"/>
                <a:cs typeface="Arial" pitchFamily="34" charset="0"/>
              </a:endParaRPr>
            </a:p>
          </p:txBody>
        </p:sp>
        <p:sp>
          <p:nvSpPr>
            <p:cNvPr id="32" name="Oval 33">
              <a:extLst>
                <a:ext uri="{FF2B5EF4-FFF2-40B4-BE49-F238E27FC236}">
                  <a16:creationId xmlns:a16="http://schemas.microsoft.com/office/drawing/2014/main" id="{60F826BA-01B3-79CB-06E4-89D89DE4C363}"/>
                </a:ext>
              </a:extLst>
            </p:cNvPr>
            <p:cNvSpPr>
              <a:spLocks noChangeArrowheads="1"/>
            </p:cNvSpPr>
            <p:nvPr/>
          </p:nvSpPr>
          <p:spPr bwMode="auto">
            <a:xfrm>
              <a:off x="4303" y="2413"/>
              <a:ext cx="397" cy="404"/>
            </a:xfrm>
            <a:prstGeom prst="ellipse">
              <a:avLst/>
            </a:prstGeom>
            <a:solidFill>
              <a:schemeClr val="accent1"/>
            </a:solidFill>
            <a:ln w="12700">
              <a:noFill/>
              <a:round/>
              <a:headEnd/>
              <a:tailEnd/>
            </a:ln>
          </p:spPr>
          <p:txBody>
            <a:bodyPr wrap="none" anchor="ctr"/>
            <a:lstStyle/>
            <a:p>
              <a:endParaRPr lang="en-US" dirty="0">
                <a:latin typeface="Arial" pitchFamily="34" charset="0"/>
                <a:cs typeface="Arial" pitchFamily="34" charset="0"/>
              </a:endParaRPr>
            </a:p>
          </p:txBody>
        </p:sp>
        <p:sp>
          <p:nvSpPr>
            <p:cNvPr id="33" name="Oval 34">
              <a:extLst>
                <a:ext uri="{FF2B5EF4-FFF2-40B4-BE49-F238E27FC236}">
                  <a16:creationId xmlns:a16="http://schemas.microsoft.com/office/drawing/2014/main" id="{787B0742-99F2-376A-4CC1-B7C72FA66BB8}"/>
                </a:ext>
              </a:extLst>
            </p:cNvPr>
            <p:cNvSpPr>
              <a:spLocks noChangeArrowheads="1"/>
            </p:cNvSpPr>
            <p:nvPr/>
          </p:nvSpPr>
          <p:spPr bwMode="auto">
            <a:xfrm>
              <a:off x="4428" y="2496"/>
              <a:ext cx="143" cy="139"/>
            </a:xfrm>
            <a:prstGeom prst="ellipse">
              <a:avLst/>
            </a:prstGeom>
            <a:solidFill>
              <a:schemeClr val="tx1"/>
            </a:solidFill>
            <a:ln w="12700">
              <a:noFill/>
              <a:round/>
              <a:headEnd/>
              <a:tailEnd/>
            </a:ln>
          </p:spPr>
          <p:txBody>
            <a:bodyPr wrap="none" anchor="ctr"/>
            <a:lstStyle/>
            <a:p>
              <a:endParaRPr lang="en-US" dirty="0">
                <a:latin typeface="Arial" pitchFamily="34" charset="0"/>
                <a:cs typeface="Arial" pitchFamily="34" charset="0"/>
              </a:endParaRPr>
            </a:p>
          </p:txBody>
        </p:sp>
        <p:sp>
          <p:nvSpPr>
            <p:cNvPr id="34" name="AutoShape 35">
              <a:extLst>
                <a:ext uri="{FF2B5EF4-FFF2-40B4-BE49-F238E27FC236}">
                  <a16:creationId xmlns:a16="http://schemas.microsoft.com/office/drawing/2014/main" id="{0814685D-1176-4894-DEAB-DB76E76EA8CE}"/>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latin typeface="Arial" pitchFamily="34" charset="0"/>
                <a:cs typeface="Arial" pitchFamily="34" charset="0"/>
              </a:endParaRPr>
            </a:p>
          </p:txBody>
        </p:sp>
      </p:grpSp>
      <p:grpSp>
        <p:nvGrpSpPr>
          <p:cNvPr id="22" name="Group 36">
            <a:extLst>
              <a:ext uri="{FF2B5EF4-FFF2-40B4-BE49-F238E27FC236}">
                <a16:creationId xmlns:a16="http://schemas.microsoft.com/office/drawing/2014/main" id="{7FEBA8C5-79AB-499F-0311-FBEF322DF2A5}"/>
              </a:ext>
            </a:extLst>
          </p:cNvPr>
          <p:cNvGrpSpPr>
            <a:grpSpLocks/>
          </p:cNvGrpSpPr>
          <p:nvPr/>
        </p:nvGrpSpPr>
        <p:grpSpPr bwMode="auto">
          <a:xfrm>
            <a:off x="6193632" y="2193925"/>
            <a:ext cx="490537" cy="700088"/>
            <a:chOff x="2372" y="1885"/>
            <a:chExt cx="309" cy="441"/>
          </a:xfrm>
        </p:grpSpPr>
        <p:sp>
          <p:nvSpPr>
            <p:cNvPr id="23" name="Freeform 37">
              <a:extLst>
                <a:ext uri="{FF2B5EF4-FFF2-40B4-BE49-F238E27FC236}">
                  <a16:creationId xmlns:a16="http://schemas.microsoft.com/office/drawing/2014/main" id="{D8B598B8-A34E-8BE1-E16F-6A255E5DDB50}"/>
                </a:ext>
              </a:extLst>
            </p:cNvPr>
            <p:cNvSpPr>
              <a:spLocks/>
            </p:cNvSpPr>
            <p:nvPr/>
          </p:nvSpPr>
          <p:spPr bwMode="auto">
            <a:xfrm>
              <a:off x="2372" y="1885"/>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rgbClr val="F35B1B"/>
              </a:solidFill>
              <a:round/>
              <a:headEnd/>
              <a:tailEnd/>
            </a:ln>
          </p:spPr>
          <p:txBody>
            <a:bodyPr/>
            <a:lstStyle/>
            <a:p>
              <a:endParaRPr lang="en-US" dirty="0">
                <a:latin typeface="Arial" pitchFamily="34" charset="0"/>
                <a:cs typeface="Arial" pitchFamily="34" charset="0"/>
              </a:endParaRPr>
            </a:p>
          </p:txBody>
        </p:sp>
        <p:sp>
          <p:nvSpPr>
            <p:cNvPr id="24" name="Freeform 38">
              <a:extLst>
                <a:ext uri="{FF2B5EF4-FFF2-40B4-BE49-F238E27FC236}">
                  <a16:creationId xmlns:a16="http://schemas.microsoft.com/office/drawing/2014/main" id="{AD0C3161-D613-3FC0-D3F6-3AFB86522B48}"/>
                </a:ext>
              </a:extLst>
            </p:cNvPr>
            <p:cNvSpPr>
              <a:spLocks/>
            </p:cNvSpPr>
            <p:nvPr/>
          </p:nvSpPr>
          <p:spPr bwMode="auto">
            <a:xfrm>
              <a:off x="2478" y="2030"/>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endParaRPr lang="en-US" dirty="0">
                <a:latin typeface="Arial" pitchFamily="34" charset="0"/>
                <a:cs typeface="Arial" pitchFamily="34" charset="0"/>
              </a:endParaRPr>
            </a:p>
          </p:txBody>
        </p:sp>
        <p:sp>
          <p:nvSpPr>
            <p:cNvPr id="25" name="Freeform 39">
              <a:extLst>
                <a:ext uri="{FF2B5EF4-FFF2-40B4-BE49-F238E27FC236}">
                  <a16:creationId xmlns:a16="http://schemas.microsoft.com/office/drawing/2014/main" id="{6ABCE3E6-5D14-1647-B7BE-771024F38E30}"/>
                </a:ext>
              </a:extLst>
            </p:cNvPr>
            <p:cNvSpPr>
              <a:spLocks/>
            </p:cNvSpPr>
            <p:nvPr/>
          </p:nvSpPr>
          <p:spPr bwMode="auto">
            <a:xfrm>
              <a:off x="2413" y="1923"/>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3300"/>
            </a:solidFill>
            <a:ln w="25400" cap="rnd">
              <a:solidFill>
                <a:srgbClr val="FAFD00"/>
              </a:solidFill>
              <a:round/>
              <a:headEnd/>
              <a:tailEnd/>
            </a:ln>
          </p:spPr>
          <p:txBody>
            <a:bodyPr/>
            <a:lstStyle/>
            <a:p>
              <a:endParaRPr lang="en-US" dirty="0">
                <a:latin typeface="Arial" pitchFamily="34" charset="0"/>
                <a:cs typeface="Arial" pitchFamily="34" charset="0"/>
              </a:endParaRPr>
            </a:p>
          </p:txBody>
        </p:sp>
        <p:sp>
          <p:nvSpPr>
            <p:cNvPr id="26" name="Freeform 40">
              <a:extLst>
                <a:ext uri="{FF2B5EF4-FFF2-40B4-BE49-F238E27FC236}">
                  <a16:creationId xmlns:a16="http://schemas.microsoft.com/office/drawing/2014/main" id="{B5621217-9035-F09D-8DDE-9C9BE764E26A}"/>
                </a:ext>
              </a:extLst>
            </p:cNvPr>
            <p:cNvSpPr>
              <a:spLocks/>
            </p:cNvSpPr>
            <p:nvPr/>
          </p:nvSpPr>
          <p:spPr bwMode="auto">
            <a:xfrm>
              <a:off x="2492" y="2018"/>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endParaRPr lang="en-US" dirty="0">
                <a:latin typeface="Arial" pitchFamily="34" charset="0"/>
                <a:cs typeface="Arial" pitchFamily="34" charset="0"/>
              </a:endParaRPr>
            </a:p>
          </p:txBody>
        </p:sp>
        <p:sp>
          <p:nvSpPr>
            <p:cNvPr id="27" name="Freeform 41">
              <a:extLst>
                <a:ext uri="{FF2B5EF4-FFF2-40B4-BE49-F238E27FC236}">
                  <a16:creationId xmlns:a16="http://schemas.microsoft.com/office/drawing/2014/main" id="{8D994124-ECA3-20B5-BA71-B992B5D73B2A}"/>
                </a:ext>
              </a:extLst>
            </p:cNvPr>
            <p:cNvSpPr>
              <a:spLocks/>
            </p:cNvSpPr>
            <p:nvPr/>
          </p:nvSpPr>
          <p:spPr bwMode="auto">
            <a:xfrm>
              <a:off x="2386" y="1970"/>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3300"/>
            </a:solidFill>
            <a:ln w="25400" cap="rnd">
              <a:solidFill>
                <a:srgbClr val="EF9100"/>
              </a:solidFill>
              <a:round/>
              <a:headEnd/>
              <a:tailEnd/>
            </a:ln>
          </p:spPr>
          <p:txBody>
            <a:bodyPr/>
            <a:lstStyle/>
            <a:p>
              <a:endParaRPr lang="en-US" dirty="0">
                <a:latin typeface="Arial" pitchFamily="34" charset="0"/>
                <a:cs typeface="Arial" pitchFamily="34" charset="0"/>
              </a:endParaRPr>
            </a:p>
          </p:txBody>
        </p:sp>
        <p:sp>
          <p:nvSpPr>
            <p:cNvPr id="28" name="Freeform 42">
              <a:extLst>
                <a:ext uri="{FF2B5EF4-FFF2-40B4-BE49-F238E27FC236}">
                  <a16:creationId xmlns:a16="http://schemas.microsoft.com/office/drawing/2014/main" id="{103D7188-3F2E-4A51-E0A4-C0848E856C62}"/>
                </a:ext>
              </a:extLst>
            </p:cNvPr>
            <p:cNvSpPr>
              <a:spLocks/>
            </p:cNvSpPr>
            <p:nvPr/>
          </p:nvSpPr>
          <p:spPr bwMode="auto">
            <a:xfrm>
              <a:off x="2463" y="1927"/>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CC00"/>
            </a:solidFill>
            <a:ln w="25400" cap="rnd">
              <a:solidFill>
                <a:srgbClr val="FE9B03"/>
              </a:solidFill>
              <a:round/>
              <a:headEnd/>
              <a:tailEnd/>
            </a:ln>
          </p:spPr>
          <p:txBody>
            <a:bodyPr/>
            <a:lstStyle/>
            <a:p>
              <a:endParaRPr lang="en-US" dirty="0">
                <a:latin typeface="Arial" pitchFamily="34" charset="0"/>
                <a:cs typeface="Arial" pitchFamily="34" charset="0"/>
              </a:endParaRPr>
            </a:p>
          </p:txBody>
        </p:sp>
        <p:sp>
          <p:nvSpPr>
            <p:cNvPr id="29" name="Freeform 43">
              <a:extLst>
                <a:ext uri="{FF2B5EF4-FFF2-40B4-BE49-F238E27FC236}">
                  <a16:creationId xmlns:a16="http://schemas.microsoft.com/office/drawing/2014/main" id="{53CE1503-57A6-7A8E-FE5B-9DC5EDFAE860}"/>
                </a:ext>
              </a:extLst>
            </p:cNvPr>
            <p:cNvSpPr>
              <a:spLocks/>
            </p:cNvSpPr>
            <p:nvPr/>
          </p:nvSpPr>
          <p:spPr bwMode="auto">
            <a:xfrm>
              <a:off x="2516" y="2180"/>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3300"/>
            </a:solidFill>
            <a:ln w="25400" cap="rnd">
              <a:solidFill>
                <a:srgbClr val="FFCC00"/>
              </a:solidFill>
              <a:round/>
              <a:headEnd/>
              <a:tailEnd/>
            </a:ln>
          </p:spPr>
          <p:txBody>
            <a:bodyPr/>
            <a:lstStyle/>
            <a:p>
              <a:endParaRPr lang="en-US" dirty="0">
                <a:latin typeface="Arial" pitchFamily="34" charset="0"/>
                <a:cs typeface="Arial" pitchFamily="34" charset="0"/>
              </a:endParaRPr>
            </a:p>
          </p:txBody>
        </p:sp>
      </p:grpSp>
      <p:sp>
        <p:nvSpPr>
          <p:cNvPr id="44" name="TextBox 43">
            <a:extLst>
              <a:ext uri="{FF2B5EF4-FFF2-40B4-BE49-F238E27FC236}">
                <a16:creationId xmlns:a16="http://schemas.microsoft.com/office/drawing/2014/main" id="{927B60EE-834E-AF13-B9FA-C894528D22DE}"/>
              </a:ext>
            </a:extLst>
          </p:cNvPr>
          <p:cNvSpPr txBox="1"/>
          <p:nvPr/>
        </p:nvSpPr>
        <p:spPr bwMode="auto">
          <a:xfrm>
            <a:off x="342019" y="4030504"/>
            <a:ext cx="3127157"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b="0" dirty="0">
                <a:solidFill>
                  <a:srgbClr val="FFFF00"/>
                </a:solidFill>
              </a:rPr>
              <a:t> If I fail to get lock</a:t>
            </a:r>
          </a:p>
        </p:txBody>
      </p:sp>
      <p:sp>
        <p:nvSpPr>
          <p:cNvPr id="45" name="TextBox 44">
            <a:extLst>
              <a:ext uri="{FF2B5EF4-FFF2-40B4-BE49-F238E27FC236}">
                <a16:creationId xmlns:a16="http://schemas.microsoft.com/office/drawing/2014/main" id="{4473AC33-69FF-006E-6AA3-CC2AF6DF326B}"/>
              </a:ext>
            </a:extLst>
          </p:cNvPr>
          <p:cNvSpPr txBox="1"/>
          <p:nvPr/>
        </p:nvSpPr>
        <p:spPr bwMode="auto">
          <a:xfrm>
            <a:off x="342019" y="4694870"/>
            <a:ext cx="5719436" cy="480131"/>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Wait random duration before retry</a:t>
            </a:r>
          </a:p>
        </p:txBody>
      </p:sp>
      <p:sp>
        <p:nvSpPr>
          <p:cNvPr id="46" name="TextBox 45">
            <a:extLst>
              <a:ext uri="{FF2B5EF4-FFF2-40B4-BE49-F238E27FC236}">
                <a16:creationId xmlns:a16="http://schemas.microsoft.com/office/drawing/2014/main" id="{38BDF260-ECF9-E27C-DB80-444899929F56}"/>
              </a:ext>
            </a:extLst>
          </p:cNvPr>
          <p:cNvSpPr txBox="1"/>
          <p:nvPr/>
        </p:nvSpPr>
        <p:spPr bwMode="auto">
          <a:xfrm>
            <a:off x="342019" y="5359236"/>
            <a:ext cx="7758880" cy="480131"/>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90000"/>
              </a:lnSpc>
            </a:pPr>
            <a:r>
              <a:rPr lang="en-US" sz="2800" b="0" dirty="0">
                <a:solidFill>
                  <a:srgbClr val="FFFF00"/>
                </a:solidFill>
              </a:rPr>
              <a:t>Each subsequent failure doubles expected wait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3"/>
          <p:cNvSpPr>
            <a:spLocks noGrp="1" noChangeArrowheads="1"/>
          </p:cNvSpPr>
          <p:nvPr>
            <p:ph type="title"/>
          </p:nvPr>
        </p:nvSpPr>
        <p:spPr/>
        <p:txBody>
          <a:bodyPr/>
          <a:lstStyle/>
          <a:p>
            <a:r>
              <a:rPr lang="en-US" dirty="0"/>
              <a:t>Exponential Backoff Lock</a:t>
            </a:r>
          </a:p>
        </p:txBody>
      </p:sp>
      <p:sp>
        <p:nvSpPr>
          <p:cNvPr id="84994" name="Footer Placeholder 3"/>
          <p:cNvSpPr>
            <a:spLocks noGrp="1"/>
          </p:cNvSpPr>
          <p:nvPr>
            <p:ph type="ftr" sz="quarter" idx="10"/>
          </p:nvPr>
        </p:nvSpPr>
        <p:spPr>
          <a:noFill/>
        </p:spPr>
        <p:txBody>
          <a:bodyPr/>
          <a:lstStyle/>
          <a:p>
            <a:r>
              <a:rPr lang="en-US" dirty="0"/>
              <a:t>Art of Multiprocessor Programming</a:t>
            </a:r>
          </a:p>
        </p:txBody>
      </p:sp>
      <p:sp>
        <p:nvSpPr>
          <p:cNvPr id="84995" name="Slide Number Placeholder 4"/>
          <p:cNvSpPr>
            <a:spLocks noGrp="1"/>
          </p:cNvSpPr>
          <p:nvPr>
            <p:ph type="sldNum" sz="quarter" idx="11"/>
          </p:nvPr>
        </p:nvSpPr>
        <p:spPr>
          <a:noFill/>
        </p:spPr>
        <p:txBody>
          <a:bodyPr/>
          <a:lstStyle/>
          <a:p>
            <a:fld id="{C0220B7A-B032-4A51-90D4-07CEB0EE2570}" type="slidenum">
              <a:rPr lang="x-none" smtClean="0">
                <a:cs typeface="Arial" pitchFamily="34" charset="0"/>
              </a:rPr>
              <a:pPr/>
              <a:t>75</a:t>
            </a:fld>
            <a:endParaRPr lang="en-US" dirty="0">
              <a:cs typeface="Arial" pitchFamily="34" charset="0"/>
            </a:endParaRPr>
          </a:p>
        </p:txBody>
      </p:sp>
      <p:sp>
        <p:nvSpPr>
          <p:cNvPr id="84997" name="Text Box 4"/>
          <p:cNvSpPr txBox="1">
            <a:spLocks noChangeArrowheads="1"/>
          </p:cNvSpPr>
          <p:nvPr/>
        </p:nvSpPr>
        <p:spPr bwMode="auto">
          <a:xfrm>
            <a:off x="773113" y="1909763"/>
            <a:ext cx="74453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MIN_DELAY;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sleep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&lt; MAX_DELAY)</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F5DCFC0A-2A8D-EB27-B05E-4343E2C82D1A}"/>
              </a:ext>
            </a:extLst>
          </p:cNvPr>
          <p:cNvSpPr txBox="1">
            <a:spLocks noChangeArrowheads="1"/>
          </p:cNvSpPr>
          <p:nvPr/>
        </p:nvSpPr>
        <p:spPr bwMode="auto">
          <a:xfrm>
            <a:off x="773113" y="1909763"/>
            <a:ext cx="74453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MIN_DELAY;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sleep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&lt; MAX_DELAY)</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86020" name="Rectangle 3"/>
          <p:cNvSpPr>
            <a:spLocks noGrp="1" noChangeArrowheads="1"/>
          </p:cNvSpPr>
          <p:nvPr>
            <p:ph type="title"/>
          </p:nvPr>
        </p:nvSpPr>
        <p:spPr/>
        <p:txBody>
          <a:bodyPr/>
          <a:lstStyle/>
          <a:p>
            <a:r>
              <a:rPr lang="en-US" dirty="0"/>
              <a:t>Exponential Backoff Lock</a:t>
            </a:r>
          </a:p>
        </p:txBody>
      </p:sp>
      <p:sp>
        <p:nvSpPr>
          <p:cNvPr id="86018" name="Footer Placeholder 3"/>
          <p:cNvSpPr>
            <a:spLocks noGrp="1"/>
          </p:cNvSpPr>
          <p:nvPr>
            <p:ph type="ftr" sz="quarter" idx="10"/>
          </p:nvPr>
        </p:nvSpPr>
        <p:spPr>
          <a:noFill/>
        </p:spPr>
        <p:txBody>
          <a:bodyPr/>
          <a:lstStyle/>
          <a:p>
            <a:r>
              <a:rPr lang="en-US" dirty="0"/>
              <a:t>Art of Multiprocessor Programming</a:t>
            </a:r>
          </a:p>
        </p:txBody>
      </p:sp>
      <p:sp>
        <p:nvSpPr>
          <p:cNvPr id="86019" name="Slide Number Placeholder 4"/>
          <p:cNvSpPr>
            <a:spLocks noGrp="1"/>
          </p:cNvSpPr>
          <p:nvPr>
            <p:ph type="sldNum" sz="quarter" idx="11"/>
          </p:nvPr>
        </p:nvSpPr>
        <p:spPr>
          <a:noFill/>
        </p:spPr>
        <p:txBody>
          <a:bodyPr/>
          <a:lstStyle/>
          <a:p>
            <a:fld id="{55BFBF89-E522-4C92-801E-32E894704DF9}" type="slidenum">
              <a:rPr lang="x-none" smtClean="0">
                <a:cs typeface="Arial" pitchFamily="34" charset="0"/>
              </a:rPr>
              <a:pPr/>
              <a:t>76</a:t>
            </a:fld>
            <a:endParaRPr lang="en-US" dirty="0">
              <a:cs typeface="Arial" pitchFamily="34" charset="0"/>
            </a:endParaRPr>
          </a:p>
        </p:txBody>
      </p:sp>
      <p:sp>
        <p:nvSpPr>
          <p:cNvPr id="86022" name="AutoShape 5"/>
          <p:cNvSpPr>
            <a:spLocks noChangeArrowheads="1"/>
          </p:cNvSpPr>
          <p:nvPr/>
        </p:nvSpPr>
        <p:spPr bwMode="auto">
          <a:xfrm>
            <a:off x="1185862" y="2543851"/>
            <a:ext cx="3386138" cy="400050"/>
          </a:xfrm>
          <a:prstGeom prst="wedgeRoundRectCallout">
            <a:avLst>
              <a:gd name="adj1" fmla="val 49213"/>
              <a:gd name="adj2" fmla="val 574208"/>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86023" name="Text Box 6"/>
          <p:cNvSpPr txBox="1">
            <a:spLocks noChangeArrowheads="1"/>
          </p:cNvSpPr>
          <p:nvPr/>
        </p:nvSpPr>
        <p:spPr bwMode="auto">
          <a:xfrm>
            <a:off x="3985368" y="5110640"/>
            <a:ext cx="3183884" cy="523220"/>
          </a:xfrm>
          <a:prstGeom prst="rect">
            <a:avLst/>
          </a:prstGeom>
          <a:no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Fix minimum delay</a:t>
            </a:r>
          </a:p>
        </p:txBody>
      </p:sp>
      <p:pic>
        <p:nvPicPr>
          <p:cNvPr id="86024" name="Picture 9"/>
          <p:cNvPicPr>
            <a:picLocks noChangeAspect="1" noChangeArrowheads="1"/>
          </p:cNvPicPr>
          <p:nvPr/>
        </p:nvPicPr>
        <p:blipFill>
          <a:blip r:embed="rId3" cstate="print"/>
          <a:srcRect/>
          <a:stretch>
            <a:fillRect/>
          </a:stretch>
        </p:blipFill>
        <p:spPr bwMode="auto">
          <a:xfrm>
            <a:off x="655638" y="6157913"/>
            <a:ext cx="587375" cy="587375"/>
          </a:xfrm>
          <a:prstGeom prst="rect">
            <a:avLst/>
          </a:prstGeom>
          <a:noFill/>
          <a:ln w="9525">
            <a:noFill/>
            <a:miter lim="800000"/>
            <a:headEnd/>
            <a:tailEnd/>
          </a:ln>
        </p:spPr>
      </p:pic>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A002CC63-8873-91ED-C488-3BAD32DF40B7}"/>
              </a:ext>
            </a:extLst>
          </p:cNvPr>
          <p:cNvSpPr txBox="1">
            <a:spLocks noChangeArrowheads="1"/>
          </p:cNvSpPr>
          <p:nvPr/>
        </p:nvSpPr>
        <p:spPr bwMode="auto">
          <a:xfrm>
            <a:off x="773113" y="1909763"/>
            <a:ext cx="74453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MIN_DELAY;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sleep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&lt; MAX_DELAY)</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87044" name="Rectangle 3"/>
          <p:cNvSpPr>
            <a:spLocks noGrp="1" noChangeArrowheads="1"/>
          </p:cNvSpPr>
          <p:nvPr>
            <p:ph type="title"/>
          </p:nvPr>
        </p:nvSpPr>
        <p:spPr/>
        <p:txBody>
          <a:bodyPr/>
          <a:lstStyle/>
          <a:p>
            <a:r>
              <a:rPr lang="en-US" dirty="0"/>
              <a:t>Exponential Backoff Lock</a:t>
            </a:r>
          </a:p>
        </p:txBody>
      </p:sp>
      <p:sp>
        <p:nvSpPr>
          <p:cNvPr id="87042" name="Footer Placeholder 3"/>
          <p:cNvSpPr>
            <a:spLocks noGrp="1"/>
          </p:cNvSpPr>
          <p:nvPr>
            <p:ph type="ftr" sz="quarter" idx="10"/>
          </p:nvPr>
        </p:nvSpPr>
        <p:spPr>
          <a:noFill/>
        </p:spPr>
        <p:txBody>
          <a:bodyPr/>
          <a:lstStyle/>
          <a:p>
            <a:r>
              <a:rPr lang="en-US" dirty="0"/>
              <a:t>Art of Multiprocessor Programming</a:t>
            </a:r>
          </a:p>
        </p:txBody>
      </p:sp>
      <p:sp>
        <p:nvSpPr>
          <p:cNvPr id="87043" name="Slide Number Placeholder 4"/>
          <p:cNvSpPr>
            <a:spLocks noGrp="1"/>
          </p:cNvSpPr>
          <p:nvPr>
            <p:ph type="sldNum" sz="quarter" idx="11"/>
          </p:nvPr>
        </p:nvSpPr>
        <p:spPr>
          <a:noFill/>
        </p:spPr>
        <p:txBody>
          <a:bodyPr/>
          <a:lstStyle/>
          <a:p>
            <a:fld id="{531A2559-5E1D-47A9-9EA6-1C312195D644}" type="slidenum">
              <a:rPr lang="x-none" smtClean="0">
                <a:cs typeface="Arial" pitchFamily="34" charset="0"/>
              </a:rPr>
              <a:pPr/>
              <a:t>77</a:t>
            </a:fld>
            <a:endParaRPr lang="en-US" dirty="0">
              <a:cs typeface="Arial" pitchFamily="34" charset="0"/>
            </a:endParaRPr>
          </a:p>
        </p:txBody>
      </p:sp>
      <p:sp>
        <p:nvSpPr>
          <p:cNvPr id="87046" name="AutoShape 5"/>
          <p:cNvSpPr>
            <a:spLocks noChangeArrowheads="1"/>
          </p:cNvSpPr>
          <p:nvPr/>
        </p:nvSpPr>
        <p:spPr bwMode="auto">
          <a:xfrm>
            <a:off x="1257301" y="3191668"/>
            <a:ext cx="3314699" cy="415925"/>
          </a:xfrm>
          <a:prstGeom prst="wedgeRoundRectCallout">
            <a:avLst>
              <a:gd name="adj1" fmla="val 57000"/>
              <a:gd name="adj2" fmla="val 385495"/>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87047" name="Text Box 6"/>
          <p:cNvSpPr txBox="1">
            <a:spLocks noChangeArrowheads="1"/>
          </p:cNvSpPr>
          <p:nvPr/>
        </p:nvSpPr>
        <p:spPr bwMode="auto">
          <a:xfrm>
            <a:off x="4071712" y="5110640"/>
            <a:ext cx="4146776"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Wait until lock looks free</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43B580CE-B49A-F356-A27D-79A76D49B31D}"/>
              </a:ext>
            </a:extLst>
          </p:cNvPr>
          <p:cNvSpPr txBox="1">
            <a:spLocks noChangeArrowheads="1"/>
          </p:cNvSpPr>
          <p:nvPr/>
        </p:nvSpPr>
        <p:spPr bwMode="auto">
          <a:xfrm>
            <a:off x="773113" y="1909763"/>
            <a:ext cx="74453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MIN_DELAY;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sleep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&lt; MAX_DELAY)</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88068" name="Rectangle 3"/>
          <p:cNvSpPr>
            <a:spLocks noGrp="1" noChangeArrowheads="1"/>
          </p:cNvSpPr>
          <p:nvPr>
            <p:ph type="title"/>
          </p:nvPr>
        </p:nvSpPr>
        <p:spPr/>
        <p:txBody>
          <a:bodyPr/>
          <a:lstStyle/>
          <a:p>
            <a:r>
              <a:rPr lang="en-US" dirty="0"/>
              <a:t>Exponential Backoff Lock</a:t>
            </a:r>
          </a:p>
        </p:txBody>
      </p:sp>
      <p:sp>
        <p:nvSpPr>
          <p:cNvPr id="88066" name="Footer Placeholder 3"/>
          <p:cNvSpPr>
            <a:spLocks noGrp="1"/>
          </p:cNvSpPr>
          <p:nvPr>
            <p:ph type="ftr" sz="quarter" idx="10"/>
          </p:nvPr>
        </p:nvSpPr>
        <p:spPr>
          <a:noFill/>
        </p:spPr>
        <p:txBody>
          <a:bodyPr/>
          <a:lstStyle/>
          <a:p>
            <a:r>
              <a:rPr lang="en-US" dirty="0"/>
              <a:t>Art of Multiprocessor Programming</a:t>
            </a:r>
          </a:p>
        </p:txBody>
      </p:sp>
      <p:sp>
        <p:nvSpPr>
          <p:cNvPr id="88067" name="Slide Number Placeholder 4"/>
          <p:cNvSpPr>
            <a:spLocks noGrp="1"/>
          </p:cNvSpPr>
          <p:nvPr>
            <p:ph type="sldNum" sz="quarter" idx="11"/>
          </p:nvPr>
        </p:nvSpPr>
        <p:spPr>
          <a:noFill/>
        </p:spPr>
        <p:txBody>
          <a:bodyPr/>
          <a:lstStyle/>
          <a:p>
            <a:fld id="{A939F879-4854-416E-BB93-89E796D7F6E1}" type="slidenum">
              <a:rPr lang="x-none" smtClean="0">
                <a:cs typeface="Arial" pitchFamily="34" charset="0"/>
              </a:rPr>
              <a:pPr/>
              <a:t>78</a:t>
            </a:fld>
            <a:endParaRPr lang="en-US" dirty="0">
              <a:cs typeface="Arial" pitchFamily="34" charset="0"/>
            </a:endParaRPr>
          </a:p>
        </p:txBody>
      </p:sp>
      <p:sp>
        <p:nvSpPr>
          <p:cNvPr id="88070" name="AutoShape 5"/>
          <p:cNvSpPr>
            <a:spLocks noChangeArrowheads="1"/>
          </p:cNvSpPr>
          <p:nvPr/>
        </p:nvSpPr>
        <p:spPr bwMode="auto">
          <a:xfrm>
            <a:off x="1295841" y="3442226"/>
            <a:ext cx="3918186" cy="720725"/>
          </a:xfrm>
          <a:prstGeom prst="wedgeRoundRectCallout">
            <a:avLst>
              <a:gd name="adj1" fmla="val 47139"/>
              <a:gd name="adj2" fmla="val 144273"/>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88071" name="Text Box 6"/>
          <p:cNvSpPr txBox="1">
            <a:spLocks noChangeArrowheads="1"/>
          </p:cNvSpPr>
          <p:nvPr/>
        </p:nvSpPr>
        <p:spPr bwMode="auto">
          <a:xfrm>
            <a:off x="3738055" y="4937294"/>
            <a:ext cx="4102405"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If we acquire lock, return</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D9E68E55-F3D1-30E3-AF02-C25FEB3D61D1}"/>
              </a:ext>
            </a:extLst>
          </p:cNvPr>
          <p:cNvSpPr txBox="1">
            <a:spLocks noChangeArrowheads="1"/>
          </p:cNvSpPr>
          <p:nvPr/>
        </p:nvSpPr>
        <p:spPr bwMode="auto">
          <a:xfrm>
            <a:off x="773113" y="1909763"/>
            <a:ext cx="74453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MIN_DELAY;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sleep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&lt; MAX_DELAY)</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89092" name="Rectangle 2"/>
          <p:cNvSpPr>
            <a:spLocks noGrp="1" noChangeArrowheads="1"/>
          </p:cNvSpPr>
          <p:nvPr>
            <p:ph type="title"/>
          </p:nvPr>
        </p:nvSpPr>
        <p:spPr/>
        <p:txBody>
          <a:bodyPr/>
          <a:lstStyle/>
          <a:p>
            <a:r>
              <a:rPr lang="en-US" dirty="0"/>
              <a:t>Exponential Backoff Lock</a:t>
            </a:r>
          </a:p>
        </p:txBody>
      </p:sp>
      <p:sp>
        <p:nvSpPr>
          <p:cNvPr id="89090" name="Footer Placeholder 3"/>
          <p:cNvSpPr>
            <a:spLocks noGrp="1"/>
          </p:cNvSpPr>
          <p:nvPr>
            <p:ph type="ftr" sz="quarter" idx="10"/>
          </p:nvPr>
        </p:nvSpPr>
        <p:spPr>
          <a:noFill/>
        </p:spPr>
        <p:txBody>
          <a:bodyPr/>
          <a:lstStyle/>
          <a:p>
            <a:r>
              <a:rPr lang="en-US" dirty="0"/>
              <a:t>Art of Multiprocessor Programming</a:t>
            </a:r>
          </a:p>
        </p:txBody>
      </p:sp>
      <p:sp>
        <p:nvSpPr>
          <p:cNvPr id="89091" name="Slide Number Placeholder 4"/>
          <p:cNvSpPr>
            <a:spLocks noGrp="1"/>
          </p:cNvSpPr>
          <p:nvPr>
            <p:ph type="sldNum" sz="quarter" idx="11"/>
          </p:nvPr>
        </p:nvSpPr>
        <p:spPr>
          <a:noFill/>
        </p:spPr>
        <p:txBody>
          <a:bodyPr/>
          <a:lstStyle/>
          <a:p>
            <a:fld id="{3B2F0434-BF6A-46BE-88F4-F174BE14EE80}" type="slidenum">
              <a:rPr lang="x-none" smtClean="0">
                <a:cs typeface="Arial" pitchFamily="34" charset="0"/>
              </a:rPr>
              <a:pPr/>
              <a:t>79</a:t>
            </a:fld>
            <a:endParaRPr lang="en-US" dirty="0">
              <a:cs typeface="Arial" pitchFamily="34" charset="0"/>
            </a:endParaRPr>
          </a:p>
        </p:txBody>
      </p:sp>
      <p:sp>
        <p:nvSpPr>
          <p:cNvPr id="89094" name="AutoShape 4"/>
          <p:cNvSpPr>
            <a:spLocks noChangeArrowheads="1"/>
          </p:cNvSpPr>
          <p:nvPr/>
        </p:nvSpPr>
        <p:spPr bwMode="auto">
          <a:xfrm>
            <a:off x="1328942" y="3974492"/>
            <a:ext cx="3564072" cy="523220"/>
          </a:xfrm>
          <a:prstGeom prst="wedgeRoundRectCallout">
            <a:avLst>
              <a:gd name="adj1" fmla="val 32833"/>
              <a:gd name="adj2" fmla="val -164602"/>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89095" name="Text Box 5"/>
          <p:cNvSpPr txBox="1">
            <a:spLocks noChangeArrowheads="1"/>
          </p:cNvSpPr>
          <p:nvPr/>
        </p:nvSpPr>
        <p:spPr bwMode="auto">
          <a:xfrm>
            <a:off x="3346622" y="2776789"/>
            <a:ext cx="4716291"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Back off for random duration</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7AB2B3F-3658-FB96-366F-F913C9A14904}"/>
              </a:ext>
            </a:extLst>
          </p:cNvPr>
          <p:cNvSpPr txBox="1">
            <a:spLocks noChangeArrowheads="1"/>
          </p:cNvSpPr>
          <p:nvPr/>
        </p:nvSpPr>
        <p:spPr bwMode="auto">
          <a:xfrm>
            <a:off x="773113" y="1909763"/>
            <a:ext cx="74453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MIN_DELAY;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state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sleep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&lt; MAX_DELAY)</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delay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90116" name="Rectangle 2"/>
          <p:cNvSpPr>
            <a:spLocks noGrp="1" noChangeArrowheads="1"/>
          </p:cNvSpPr>
          <p:nvPr>
            <p:ph type="title"/>
          </p:nvPr>
        </p:nvSpPr>
        <p:spPr/>
        <p:txBody>
          <a:bodyPr/>
          <a:lstStyle/>
          <a:p>
            <a:r>
              <a:rPr lang="en-US" dirty="0"/>
              <a:t>Exponential Backoff Lock</a:t>
            </a:r>
          </a:p>
        </p:txBody>
      </p:sp>
      <p:sp>
        <p:nvSpPr>
          <p:cNvPr id="90114" name="Footer Placeholder 3"/>
          <p:cNvSpPr>
            <a:spLocks noGrp="1"/>
          </p:cNvSpPr>
          <p:nvPr>
            <p:ph type="ftr" sz="quarter" idx="10"/>
          </p:nvPr>
        </p:nvSpPr>
        <p:spPr>
          <a:noFill/>
        </p:spPr>
        <p:txBody>
          <a:bodyPr/>
          <a:lstStyle/>
          <a:p>
            <a:r>
              <a:rPr lang="en-US" dirty="0"/>
              <a:t>Art of Multiprocessor Programming</a:t>
            </a:r>
          </a:p>
        </p:txBody>
      </p:sp>
      <p:sp>
        <p:nvSpPr>
          <p:cNvPr id="90115" name="Slide Number Placeholder 4"/>
          <p:cNvSpPr>
            <a:spLocks noGrp="1"/>
          </p:cNvSpPr>
          <p:nvPr>
            <p:ph type="sldNum" sz="quarter" idx="11"/>
          </p:nvPr>
        </p:nvSpPr>
        <p:spPr>
          <a:noFill/>
        </p:spPr>
        <p:txBody>
          <a:bodyPr/>
          <a:lstStyle/>
          <a:p>
            <a:fld id="{6CA29B93-4966-4530-9B4D-A9A7ED919B29}" type="slidenum">
              <a:rPr lang="x-none" smtClean="0">
                <a:cs typeface="Arial" pitchFamily="34" charset="0"/>
              </a:rPr>
              <a:pPr/>
              <a:t>80</a:t>
            </a:fld>
            <a:endParaRPr lang="en-US" dirty="0">
              <a:cs typeface="Arial" pitchFamily="34" charset="0"/>
            </a:endParaRPr>
          </a:p>
        </p:txBody>
      </p:sp>
      <p:sp>
        <p:nvSpPr>
          <p:cNvPr id="90118" name="AutoShape 4"/>
          <p:cNvSpPr>
            <a:spLocks noChangeArrowheads="1"/>
          </p:cNvSpPr>
          <p:nvPr/>
        </p:nvSpPr>
        <p:spPr bwMode="auto">
          <a:xfrm>
            <a:off x="1333501" y="4328809"/>
            <a:ext cx="3345504" cy="778212"/>
          </a:xfrm>
          <a:prstGeom prst="wedgeRoundRectCallout">
            <a:avLst>
              <a:gd name="adj1" fmla="val 32873"/>
              <a:gd name="adj2" fmla="val -243218"/>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90119" name="Text Box 5"/>
          <p:cNvSpPr txBox="1">
            <a:spLocks noChangeArrowheads="1"/>
          </p:cNvSpPr>
          <p:nvPr/>
        </p:nvSpPr>
        <p:spPr bwMode="auto">
          <a:xfrm>
            <a:off x="2704780" y="2185988"/>
            <a:ext cx="5358133"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Double max delay, within reason</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Rectangle 2"/>
          <p:cNvSpPr>
            <a:spLocks noGrp="1" noChangeArrowheads="1"/>
          </p:cNvSpPr>
          <p:nvPr>
            <p:ph type="title"/>
          </p:nvPr>
        </p:nvSpPr>
        <p:spPr/>
        <p:txBody>
          <a:bodyPr/>
          <a:lstStyle/>
          <a:p>
            <a:r>
              <a:rPr lang="en-US" dirty="0"/>
              <a:t>Spin-Waiting Overhead</a:t>
            </a:r>
          </a:p>
        </p:txBody>
      </p:sp>
      <p:sp>
        <p:nvSpPr>
          <p:cNvPr id="91138" name="Footer Placeholder 3"/>
          <p:cNvSpPr>
            <a:spLocks noGrp="1"/>
          </p:cNvSpPr>
          <p:nvPr>
            <p:ph type="ftr" sz="quarter" idx="10"/>
          </p:nvPr>
        </p:nvSpPr>
        <p:spPr>
          <a:noFill/>
        </p:spPr>
        <p:txBody>
          <a:bodyPr/>
          <a:lstStyle/>
          <a:p>
            <a:r>
              <a:rPr lang="en-US" dirty="0"/>
              <a:t>Art of Multiprocessor Programming</a:t>
            </a:r>
          </a:p>
        </p:txBody>
      </p:sp>
      <p:sp>
        <p:nvSpPr>
          <p:cNvPr id="91139" name="Slide Number Placeholder 4"/>
          <p:cNvSpPr>
            <a:spLocks noGrp="1"/>
          </p:cNvSpPr>
          <p:nvPr>
            <p:ph type="sldNum" sz="quarter" idx="11"/>
          </p:nvPr>
        </p:nvSpPr>
        <p:spPr>
          <a:noFill/>
        </p:spPr>
        <p:txBody>
          <a:bodyPr/>
          <a:lstStyle/>
          <a:p>
            <a:fld id="{0D701904-7029-4243-8FC5-D13DF1597E90}" type="slidenum">
              <a:rPr lang="x-none" smtClean="0">
                <a:latin typeface="Arial" pitchFamily="34" charset="0"/>
                <a:cs typeface="Arial" pitchFamily="34" charset="0"/>
              </a:rPr>
              <a:pPr/>
              <a:t>81</a:t>
            </a:fld>
            <a:endParaRPr lang="en-US" dirty="0">
              <a:latin typeface="Arial" pitchFamily="34" charset="0"/>
              <a:cs typeface="Arial" pitchFamily="34" charset="0"/>
            </a:endParaRPr>
          </a:p>
        </p:txBody>
      </p:sp>
      <p:sp>
        <p:nvSpPr>
          <p:cNvPr id="91143" name="Line 6"/>
          <p:cNvSpPr>
            <a:spLocks noChangeShapeType="1"/>
          </p:cNvSpPr>
          <p:nvPr/>
        </p:nvSpPr>
        <p:spPr bwMode="auto">
          <a:xfrm flipV="1">
            <a:off x="1789113" y="2400300"/>
            <a:ext cx="0" cy="2551113"/>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91144" name="Line 7"/>
          <p:cNvSpPr>
            <a:spLocks noChangeShapeType="1"/>
          </p:cNvSpPr>
          <p:nvPr/>
        </p:nvSpPr>
        <p:spPr bwMode="auto">
          <a:xfrm>
            <a:off x="1789113" y="4919663"/>
            <a:ext cx="3336925" cy="0"/>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91145" name="Text Box 12"/>
          <p:cNvSpPr txBox="1">
            <a:spLocks noChangeArrowheads="1"/>
          </p:cNvSpPr>
          <p:nvPr/>
        </p:nvSpPr>
        <p:spPr bwMode="auto">
          <a:xfrm>
            <a:off x="5353855" y="2593975"/>
            <a:ext cx="2182008" cy="584775"/>
          </a:xfrm>
          <a:prstGeom prst="rect">
            <a:avLst/>
          </a:prstGeom>
          <a:noFill/>
          <a:ln w="9525">
            <a:noFill/>
            <a:miter lim="800000"/>
            <a:headEnd/>
            <a:tailEnd/>
          </a:ln>
        </p:spPr>
        <p:txBody>
          <a:bodyPr wrap="none">
            <a:spAutoFit/>
          </a:bodyPr>
          <a:lstStyle/>
          <a:p>
            <a:r>
              <a:rPr lang="en-US" sz="3200" b="0" dirty="0">
                <a:solidFill>
                  <a:srgbClr val="FF0000"/>
                </a:solidFill>
                <a:latin typeface="Arial" pitchFamily="34" charset="0"/>
                <a:cs typeface="Arial" pitchFamily="34" charset="0"/>
              </a:rPr>
              <a:t>TTAS Lock</a:t>
            </a:r>
          </a:p>
        </p:txBody>
      </p:sp>
      <p:sp>
        <p:nvSpPr>
          <p:cNvPr id="91146" name="Text Box 13"/>
          <p:cNvSpPr txBox="1">
            <a:spLocks noChangeArrowheads="1"/>
          </p:cNvSpPr>
          <p:nvPr/>
        </p:nvSpPr>
        <p:spPr bwMode="auto">
          <a:xfrm>
            <a:off x="5476706" y="4056063"/>
            <a:ext cx="2387769" cy="584775"/>
          </a:xfrm>
          <a:prstGeom prst="rect">
            <a:avLst/>
          </a:prstGeom>
          <a:noFill/>
          <a:ln w="9525">
            <a:noFill/>
            <a:miter lim="800000"/>
            <a:headEnd/>
            <a:tailEnd/>
          </a:ln>
        </p:spPr>
        <p:txBody>
          <a:bodyPr wrap="none">
            <a:spAutoFit/>
          </a:bodyPr>
          <a:lstStyle/>
          <a:p>
            <a:r>
              <a:rPr lang="en-US" sz="3200" b="0" dirty="0">
                <a:solidFill>
                  <a:schemeClr val="accent1"/>
                </a:solidFill>
                <a:latin typeface="Arial" pitchFamily="34" charset="0"/>
                <a:cs typeface="Arial" pitchFamily="34" charset="0"/>
              </a:rPr>
              <a:t>Backoff lock</a:t>
            </a:r>
          </a:p>
        </p:txBody>
      </p:sp>
      <p:sp>
        <p:nvSpPr>
          <p:cNvPr id="91147" name="Freeform 15"/>
          <p:cNvSpPr>
            <a:spLocks/>
          </p:cNvSpPr>
          <p:nvPr/>
        </p:nvSpPr>
        <p:spPr bwMode="auto">
          <a:xfrm>
            <a:off x="1936750" y="2978150"/>
            <a:ext cx="3063875" cy="1812925"/>
          </a:xfrm>
          <a:custGeom>
            <a:avLst/>
            <a:gdLst>
              <a:gd name="T0" fmla="*/ 0 w 1689"/>
              <a:gd name="T1" fmla="*/ 2147483647 h 624"/>
              <a:gd name="T2" fmla="*/ 2147483647 w 1689"/>
              <a:gd name="T3" fmla="*/ 2147483647 h 624"/>
              <a:gd name="T4" fmla="*/ 2147483647 w 1689"/>
              <a:gd name="T5" fmla="*/ 0 h 624"/>
              <a:gd name="T6" fmla="*/ 0 60000 65536"/>
              <a:gd name="T7" fmla="*/ 0 60000 65536"/>
              <a:gd name="T8" fmla="*/ 0 60000 65536"/>
              <a:gd name="T9" fmla="*/ 0 w 1689"/>
              <a:gd name="T10" fmla="*/ 0 h 624"/>
              <a:gd name="T11" fmla="*/ 1689 w 1689"/>
              <a:gd name="T12" fmla="*/ 624 h 624"/>
            </a:gdLst>
            <a:ahLst/>
            <a:cxnLst>
              <a:cxn ang="T6">
                <a:pos x="T0" y="T1"/>
              </a:cxn>
              <a:cxn ang="T7">
                <a:pos x="T2" y="T3"/>
              </a:cxn>
              <a:cxn ang="T8">
                <a:pos x="T4" y="T5"/>
              </a:cxn>
            </a:cxnLst>
            <a:rect l="T9" t="T10" r="T11" b="T12"/>
            <a:pathLst>
              <a:path w="1689" h="624">
                <a:moveTo>
                  <a:pt x="0" y="624"/>
                </a:moveTo>
                <a:cubicBezTo>
                  <a:pt x="325" y="575"/>
                  <a:pt x="650" y="527"/>
                  <a:pt x="931" y="423"/>
                </a:cubicBezTo>
                <a:cubicBezTo>
                  <a:pt x="1212" y="319"/>
                  <a:pt x="1450" y="159"/>
                  <a:pt x="1689" y="0"/>
                </a:cubicBezTo>
              </a:path>
            </a:pathLst>
          </a:custGeom>
          <a:noFill/>
          <a:ln w="57150">
            <a:solidFill>
              <a:srgbClr val="FF00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91148" name="Freeform 16"/>
          <p:cNvSpPr>
            <a:spLocks/>
          </p:cNvSpPr>
          <p:nvPr/>
        </p:nvSpPr>
        <p:spPr bwMode="auto">
          <a:xfrm>
            <a:off x="1982788" y="4365625"/>
            <a:ext cx="3108325" cy="457200"/>
          </a:xfrm>
          <a:custGeom>
            <a:avLst/>
            <a:gdLst>
              <a:gd name="T0" fmla="*/ 0 w 1958"/>
              <a:gd name="T1" fmla="*/ 2147483647 h 288"/>
              <a:gd name="T2" fmla="*/ 2147483647 w 1958"/>
              <a:gd name="T3" fmla="*/ 2147483647 h 288"/>
              <a:gd name="T4" fmla="*/ 2147483647 w 1958"/>
              <a:gd name="T5" fmla="*/ 2147483647 h 288"/>
              <a:gd name="T6" fmla="*/ 2147483647 w 1958"/>
              <a:gd name="T7" fmla="*/ 2147483647 h 288"/>
              <a:gd name="T8" fmla="*/ 2147483647 w 1958"/>
              <a:gd name="T9" fmla="*/ 2147483647 h 288"/>
              <a:gd name="T10" fmla="*/ 2147483647 w 1958"/>
              <a:gd name="T11" fmla="*/ 2147483647 h 288"/>
              <a:gd name="T12" fmla="*/ 2147483647 w 1958"/>
              <a:gd name="T13" fmla="*/ 2147483647 h 288"/>
              <a:gd name="T14" fmla="*/ 2147483647 w 1958"/>
              <a:gd name="T15" fmla="*/ 0 h 288"/>
              <a:gd name="T16" fmla="*/ 0 60000 65536"/>
              <a:gd name="T17" fmla="*/ 0 60000 65536"/>
              <a:gd name="T18" fmla="*/ 0 60000 65536"/>
              <a:gd name="T19" fmla="*/ 0 60000 65536"/>
              <a:gd name="T20" fmla="*/ 0 60000 65536"/>
              <a:gd name="T21" fmla="*/ 0 60000 65536"/>
              <a:gd name="T22" fmla="*/ 0 60000 65536"/>
              <a:gd name="T23" fmla="*/ 0 60000 65536"/>
              <a:gd name="T24" fmla="*/ 0 w 1958"/>
              <a:gd name="T25" fmla="*/ 0 h 288"/>
              <a:gd name="T26" fmla="*/ 1958 w 1958"/>
              <a:gd name="T27" fmla="*/ 288 h 2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58" h="288">
                <a:moveTo>
                  <a:pt x="0" y="288"/>
                </a:moveTo>
                <a:cubicBezTo>
                  <a:pt x="210" y="256"/>
                  <a:pt x="420" y="225"/>
                  <a:pt x="557" y="211"/>
                </a:cubicBezTo>
                <a:cubicBezTo>
                  <a:pt x="694" y="197"/>
                  <a:pt x="731" y="220"/>
                  <a:pt x="825" y="201"/>
                </a:cubicBezTo>
                <a:cubicBezTo>
                  <a:pt x="919" y="182"/>
                  <a:pt x="1025" y="117"/>
                  <a:pt x="1123" y="96"/>
                </a:cubicBezTo>
                <a:cubicBezTo>
                  <a:pt x="1221" y="75"/>
                  <a:pt x="1317" y="90"/>
                  <a:pt x="1411" y="76"/>
                </a:cubicBezTo>
                <a:cubicBezTo>
                  <a:pt x="1505" y="62"/>
                  <a:pt x="1612" y="18"/>
                  <a:pt x="1689" y="9"/>
                </a:cubicBezTo>
                <a:cubicBezTo>
                  <a:pt x="1766" y="0"/>
                  <a:pt x="1827" y="20"/>
                  <a:pt x="1872" y="19"/>
                </a:cubicBezTo>
                <a:cubicBezTo>
                  <a:pt x="1917" y="18"/>
                  <a:pt x="1937" y="9"/>
                  <a:pt x="1958" y="0"/>
                </a:cubicBezTo>
              </a:path>
            </a:pathLst>
          </a:custGeom>
          <a:noFill/>
          <a:ln w="57150">
            <a:solidFill>
              <a:schemeClr val="accent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91149" name="Text Box 19"/>
          <p:cNvSpPr txBox="1">
            <a:spLocks noChangeArrowheads="1"/>
          </p:cNvSpPr>
          <p:nvPr/>
        </p:nvSpPr>
        <p:spPr bwMode="auto">
          <a:xfrm rot="10800000">
            <a:off x="797481" y="3366710"/>
            <a:ext cx="738664" cy="964367"/>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time</a:t>
            </a:r>
          </a:p>
        </p:txBody>
      </p:sp>
      <p:sp>
        <p:nvSpPr>
          <p:cNvPr id="91150" name="Text Box 20"/>
          <p:cNvSpPr txBox="1">
            <a:spLocks noChangeArrowheads="1"/>
          </p:cNvSpPr>
          <p:nvPr/>
        </p:nvSpPr>
        <p:spPr bwMode="auto">
          <a:xfrm rot="-5400000">
            <a:off x="3027918" y="4853355"/>
            <a:ext cx="738664" cy="1631216"/>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threads</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p:cNvSpPr>
            <a:spLocks noGrp="1" noChangeArrowheads="1"/>
          </p:cNvSpPr>
          <p:nvPr>
            <p:ph type="title"/>
          </p:nvPr>
        </p:nvSpPr>
        <p:spPr/>
        <p:txBody>
          <a:bodyPr/>
          <a:lstStyle/>
          <a:p>
            <a:r>
              <a:rPr lang="en-US" dirty="0"/>
              <a:t>Backoff: Other Issues</a:t>
            </a:r>
          </a:p>
        </p:txBody>
      </p:sp>
      <p:sp>
        <p:nvSpPr>
          <p:cNvPr id="92162" name="Footer Placeholder 3"/>
          <p:cNvSpPr>
            <a:spLocks noGrp="1"/>
          </p:cNvSpPr>
          <p:nvPr>
            <p:ph type="ftr" sz="quarter" idx="10"/>
          </p:nvPr>
        </p:nvSpPr>
        <p:spPr>
          <a:noFill/>
        </p:spPr>
        <p:txBody>
          <a:bodyPr/>
          <a:lstStyle/>
          <a:p>
            <a:r>
              <a:rPr lang="en-US" dirty="0"/>
              <a:t>Art of Multiprocessor Programming</a:t>
            </a:r>
          </a:p>
        </p:txBody>
      </p:sp>
      <p:sp>
        <p:nvSpPr>
          <p:cNvPr id="92163" name="Slide Number Placeholder 4"/>
          <p:cNvSpPr>
            <a:spLocks noGrp="1"/>
          </p:cNvSpPr>
          <p:nvPr>
            <p:ph type="sldNum" sz="quarter" idx="11"/>
          </p:nvPr>
        </p:nvSpPr>
        <p:spPr>
          <a:noFill/>
        </p:spPr>
        <p:txBody>
          <a:bodyPr/>
          <a:lstStyle/>
          <a:p>
            <a:fld id="{4024E2F9-178F-4487-A013-F7DE59E6F869}" type="slidenum">
              <a:rPr lang="x-none" smtClean="0">
                <a:cs typeface="Arial" pitchFamily="34" charset="0"/>
              </a:rPr>
              <a:pPr/>
              <a:t>82</a:t>
            </a:fld>
            <a:endParaRPr lang="en-US" dirty="0">
              <a:cs typeface="Arial" pitchFamily="34" charset="0"/>
            </a:endParaRPr>
          </a:p>
        </p:txBody>
      </p:sp>
      <p:sp>
        <p:nvSpPr>
          <p:cNvPr id="2" name="TextBox 1">
            <a:extLst>
              <a:ext uri="{FF2B5EF4-FFF2-40B4-BE49-F238E27FC236}">
                <a16:creationId xmlns:a16="http://schemas.microsoft.com/office/drawing/2014/main" id="{44D4CE27-1B7E-C422-09BC-E290B187348A}"/>
              </a:ext>
            </a:extLst>
          </p:cNvPr>
          <p:cNvSpPr txBox="1"/>
          <p:nvPr/>
        </p:nvSpPr>
        <p:spPr bwMode="auto">
          <a:xfrm>
            <a:off x="1072359" y="1876270"/>
            <a:ext cx="119182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Good</a:t>
            </a:r>
          </a:p>
        </p:txBody>
      </p:sp>
      <p:sp>
        <p:nvSpPr>
          <p:cNvPr id="3" name="TextBox 2">
            <a:extLst>
              <a:ext uri="{FF2B5EF4-FFF2-40B4-BE49-F238E27FC236}">
                <a16:creationId xmlns:a16="http://schemas.microsoft.com/office/drawing/2014/main" id="{4065EDCA-675B-7035-FB4A-1D530C5C34B7}"/>
              </a:ext>
            </a:extLst>
          </p:cNvPr>
          <p:cNvSpPr txBox="1"/>
          <p:nvPr/>
        </p:nvSpPr>
        <p:spPr bwMode="auto">
          <a:xfrm>
            <a:off x="1578197" y="2544447"/>
            <a:ext cx="319991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Easy to implement</a:t>
            </a:r>
          </a:p>
        </p:txBody>
      </p:sp>
      <p:sp>
        <p:nvSpPr>
          <p:cNvPr id="4" name="TextBox 3">
            <a:extLst>
              <a:ext uri="{FF2B5EF4-FFF2-40B4-BE49-F238E27FC236}">
                <a16:creationId xmlns:a16="http://schemas.microsoft.com/office/drawing/2014/main" id="{1BC922FD-DA76-BF11-A7C1-BB84285C9C30}"/>
              </a:ext>
            </a:extLst>
          </p:cNvPr>
          <p:cNvSpPr txBox="1"/>
          <p:nvPr/>
        </p:nvSpPr>
        <p:spPr bwMode="auto">
          <a:xfrm>
            <a:off x="1578197" y="3212624"/>
            <a:ext cx="301820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Beats TTAS lock</a:t>
            </a:r>
          </a:p>
        </p:txBody>
      </p:sp>
      <p:sp>
        <p:nvSpPr>
          <p:cNvPr id="5" name="TextBox 4">
            <a:extLst>
              <a:ext uri="{FF2B5EF4-FFF2-40B4-BE49-F238E27FC236}">
                <a16:creationId xmlns:a16="http://schemas.microsoft.com/office/drawing/2014/main" id="{EE524E1C-77FB-783C-51DE-27BFA7DC4A47}"/>
              </a:ext>
            </a:extLst>
          </p:cNvPr>
          <p:cNvSpPr txBox="1"/>
          <p:nvPr/>
        </p:nvSpPr>
        <p:spPr bwMode="auto">
          <a:xfrm>
            <a:off x="1072359" y="3880801"/>
            <a:ext cx="87868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Bad</a:t>
            </a:r>
            <a:endParaRPr lang="en-US" sz="2800" b="0" dirty="0">
              <a:solidFill>
                <a:srgbClr val="FFFF00"/>
              </a:solidFill>
              <a:latin typeface="Arial" pitchFamily="34" charset="0"/>
              <a:cs typeface="Arial" pitchFamily="34" charset="0"/>
            </a:endParaRPr>
          </a:p>
        </p:txBody>
      </p:sp>
      <p:sp>
        <p:nvSpPr>
          <p:cNvPr id="6" name="TextBox 5">
            <a:extLst>
              <a:ext uri="{FF2B5EF4-FFF2-40B4-BE49-F238E27FC236}">
                <a16:creationId xmlns:a16="http://schemas.microsoft.com/office/drawing/2014/main" id="{3F104FBA-479D-DAF0-794B-A6F969C925D1}"/>
              </a:ext>
            </a:extLst>
          </p:cNvPr>
          <p:cNvSpPr txBox="1"/>
          <p:nvPr/>
        </p:nvSpPr>
        <p:spPr bwMode="auto">
          <a:xfrm>
            <a:off x="1578197" y="4548978"/>
            <a:ext cx="564128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Must choose parameters carefully</a:t>
            </a:r>
            <a:endParaRPr lang="en-US" sz="2800" b="0" dirty="0">
              <a:solidFill>
                <a:srgbClr val="FFFF00"/>
              </a:solidFill>
              <a:latin typeface="Arial" pitchFamily="34" charset="0"/>
              <a:cs typeface="Arial" pitchFamily="34" charset="0"/>
            </a:endParaRPr>
          </a:p>
        </p:txBody>
      </p:sp>
      <p:sp>
        <p:nvSpPr>
          <p:cNvPr id="7" name="TextBox 6">
            <a:extLst>
              <a:ext uri="{FF2B5EF4-FFF2-40B4-BE49-F238E27FC236}">
                <a16:creationId xmlns:a16="http://schemas.microsoft.com/office/drawing/2014/main" id="{A03EADC3-0FB5-8269-A728-DFE232C9C4AF}"/>
              </a:ext>
            </a:extLst>
          </p:cNvPr>
          <p:cNvSpPr txBox="1"/>
          <p:nvPr/>
        </p:nvSpPr>
        <p:spPr bwMode="auto">
          <a:xfrm>
            <a:off x="1578197" y="5217157"/>
            <a:ext cx="504016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Not portable across platforms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38373"/>
            <a:ext cx="7772400" cy="1143000"/>
          </a:xfrm>
        </p:spPr>
        <p:txBody>
          <a:bodyPr/>
          <a:lstStyle/>
          <a:p>
            <a:r>
              <a:rPr lang="en-US" dirty="0"/>
              <a:t>Actual Data on 40-Core Machine</a:t>
            </a:r>
          </a:p>
        </p:txBody>
      </p:sp>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3C242706-456C-4DE5-8D6D-9E26C1F2861B}" type="slidenum">
              <a:rPr lang="x-none" smtClean="0"/>
              <a:pPr>
                <a:defRPr/>
              </a:pPr>
              <a:t>83</a:t>
            </a:fld>
            <a:endParaRPr lang="en-US" dirty="0"/>
          </a:p>
        </p:txBody>
      </p:sp>
      <p:pic>
        <p:nvPicPr>
          <p:cNvPr id="7" name="Picture 6" descr="chart_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917" y="1594750"/>
            <a:ext cx="7620000" cy="4711700"/>
          </a:xfrm>
          <a:prstGeom prst="rect">
            <a:avLst/>
          </a:prstGeom>
        </p:spPr>
      </p:pic>
      <p:sp>
        <p:nvSpPr>
          <p:cNvPr id="8" name="Snip Diagonal Corner Rectangle 7"/>
          <p:cNvSpPr/>
          <p:nvPr/>
        </p:nvSpPr>
        <p:spPr bwMode="auto">
          <a:xfrm>
            <a:off x="1270099" y="2111801"/>
            <a:ext cx="814503" cy="3524423"/>
          </a:xfrm>
          <a:prstGeom prst="snip2DiagRect">
            <a:avLst/>
          </a:prstGeom>
          <a:solidFill>
            <a:schemeClr val="bg1"/>
          </a:solidFill>
          <a:ln w="9525" cap="flat" cmpd="sng" algn="ctr">
            <a:no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4400" b="1" i="0" u="none" strike="noStrike" cap="none" normalizeH="0" baseline="0" dirty="0">
              <a:ln>
                <a:noFill/>
              </a:ln>
              <a:solidFill>
                <a:srgbClr val="0000FF"/>
              </a:solidFill>
              <a:effectLst/>
              <a:latin typeface="Comic Sans MS" pitchFamily="66" charset="0"/>
            </a:endParaRPr>
          </a:p>
        </p:txBody>
      </p:sp>
    </p:spTree>
    <p:extLst>
      <p:ext uri="{BB962C8B-B14F-4D97-AF65-F5344CB8AC3E}">
        <p14:creationId xmlns:p14="http://schemas.microsoft.com/office/powerpoint/2010/main" val="386201309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Rectangle 3"/>
          <p:cNvSpPr>
            <a:spLocks noGrp="1" noChangeArrowheads="1"/>
          </p:cNvSpPr>
          <p:nvPr>
            <p:ph type="title"/>
          </p:nvPr>
        </p:nvSpPr>
        <p:spPr/>
        <p:txBody>
          <a:bodyPr/>
          <a:lstStyle/>
          <a:p>
            <a:r>
              <a:rPr lang="en-US" dirty="0"/>
              <a:t>Idea</a:t>
            </a:r>
          </a:p>
        </p:txBody>
      </p:sp>
      <p:sp>
        <p:nvSpPr>
          <p:cNvPr id="93186" name="Footer Placeholder 3"/>
          <p:cNvSpPr>
            <a:spLocks noGrp="1"/>
          </p:cNvSpPr>
          <p:nvPr>
            <p:ph type="ftr" sz="quarter" idx="10"/>
          </p:nvPr>
        </p:nvSpPr>
        <p:spPr>
          <a:noFill/>
        </p:spPr>
        <p:txBody>
          <a:bodyPr/>
          <a:lstStyle/>
          <a:p>
            <a:r>
              <a:rPr lang="en-US" dirty="0"/>
              <a:t>Art of Multiprocessor Programming</a:t>
            </a:r>
          </a:p>
        </p:txBody>
      </p:sp>
      <p:sp>
        <p:nvSpPr>
          <p:cNvPr id="93187" name="Slide Number Placeholder 4"/>
          <p:cNvSpPr>
            <a:spLocks noGrp="1"/>
          </p:cNvSpPr>
          <p:nvPr>
            <p:ph type="sldNum" sz="quarter" idx="11"/>
          </p:nvPr>
        </p:nvSpPr>
        <p:spPr>
          <a:noFill/>
        </p:spPr>
        <p:txBody>
          <a:bodyPr/>
          <a:lstStyle/>
          <a:p>
            <a:fld id="{968D0C61-A666-4B8F-A76A-B4123BBAFAC2}" type="slidenum">
              <a:rPr lang="x-none" smtClean="0">
                <a:cs typeface="Arial" pitchFamily="34" charset="0"/>
              </a:rPr>
              <a:pPr/>
              <a:t>84</a:t>
            </a:fld>
            <a:endParaRPr lang="en-US" dirty="0">
              <a:cs typeface="Arial" pitchFamily="34" charset="0"/>
            </a:endParaRPr>
          </a:p>
        </p:txBody>
      </p:sp>
      <p:sp>
        <p:nvSpPr>
          <p:cNvPr id="4" name="TextBox 3">
            <a:extLst>
              <a:ext uri="{FF2B5EF4-FFF2-40B4-BE49-F238E27FC236}">
                <a16:creationId xmlns:a16="http://schemas.microsoft.com/office/drawing/2014/main" id="{0211FCE8-C963-B44D-B17D-4C4A9431179A}"/>
              </a:ext>
            </a:extLst>
          </p:cNvPr>
          <p:cNvSpPr txBox="1"/>
          <p:nvPr/>
        </p:nvSpPr>
        <p:spPr bwMode="auto">
          <a:xfrm>
            <a:off x="1446025" y="1959452"/>
            <a:ext cx="453224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Avoid useless invalidations</a:t>
            </a:r>
          </a:p>
        </p:txBody>
      </p:sp>
      <p:sp>
        <p:nvSpPr>
          <p:cNvPr id="5" name="TextBox 4">
            <a:extLst>
              <a:ext uri="{FF2B5EF4-FFF2-40B4-BE49-F238E27FC236}">
                <a16:creationId xmlns:a16="http://schemas.microsoft.com/office/drawing/2014/main" id="{F1428236-C791-EC14-452E-9948A8C5E80A}"/>
              </a:ext>
            </a:extLst>
          </p:cNvPr>
          <p:cNvSpPr txBox="1"/>
          <p:nvPr/>
        </p:nvSpPr>
        <p:spPr bwMode="auto">
          <a:xfrm>
            <a:off x="2210641" y="2660518"/>
            <a:ext cx="516902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By keeping a </a:t>
            </a:r>
            <a:r>
              <a:rPr lang="en-US" sz="2800" b="0" i="1" dirty="0">
                <a:solidFill>
                  <a:schemeClr val="bg1"/>
                </a:solidFill>
              </a:rPr>
              <a:t>queue</a:t>
            </a:r>
            <a:r>
              <a:rPr lang="en-US" sz="2800" b="0" dirty="0">
                <a:solidFill>
                  <a:srgbClr val="FFFF00"/>
                </a:solidFill>
              </a:rPr>
              <a:t> of threads</a:t>
            </a:r>
          </a:p>
        </p:txBody>
      </p:sp>
      <p:sp>
        <p:nvSpPr>
          <p:cNvPr id="6" name="TextBox 5">
            <a:extLst>
              <a:ext uri="{FF2B5EF4-FFF2-40B4-BE49-F238E27FC236}">
                <a16:creationId xmlns:a16="http://schemas.microsoft.com/office/drawing/2014/main" id="{66B70333-394D-69D1-CE46-9251E57F7C79}"/>
              </a:ext>
            </a:extLst>
          </p:cNvPr>
          <p:cNvSpPr txBox="1"/>
          <p:nvPr/>
        </p:nvSpPr>
        <p:spPr bwMode="auto">
          <a:xfrm>
            <a:off x="1446025" y="3361585"/>
            <a:ext cx="227248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Each thread</a:t>
            </a:r>
          </a:p>
        </p:txBody>
      </p:sp>
      <p:sp>
        <p:nvSpPr>
          <p:cNvPr id="7" name="TextBox 6">
            <a:extLst>
              <a:ext uri="{FF2B5EF4-FFF2-40B4-BE49-F238E27FC236}">
                <a16:creationId xmlns:a16="http://schemas.microsoft.com/office/drawing/2014/main" id="{B6605D11-383A-352C-FF82-34727C2FA0B6}"/>
              </a:ext>
            </a:extLst>
          </p:cNvPr>
          <p:cNvSpPr txBox="1"/>
          <p:nvPr/>
        </p:nvSpPr>
        <p:spPr bwMode="auto">
          <a:xfrm>
            <a:off x="2210641" y="4062652"/>
            <a:ext cx="333779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Notifies next in line</a:t>
            </a:r>
            <a:endParaRPr lang="en-US" sz="2800" b="0" dirty="0">
              <a:solidFill>
                <a:srgbClr val="FFFF00"/>
              </a:solidFill>
              <a:latin typeface="Arial" pitchFamily="34" charset="0"/>
              <a:cs typeface="Arial" pitchFamily="34" charset="0"/>
            </a:endParaRPr>
          </a:p>
        </p:txBody>
      </p:sp>
      <p:sp>
        <p:nvSpPr>
          <p:cNvPr id="8" name="TextBox 7">
            <a:extLst>
              <a:ext uri="{FF2B5EF4-FFF2-40B4-BE49-F238E27FC236}">
                <a16:creationId xmlns:a16="http://schemas.microsoft.com/office/drawing/2014/main" id="{AE504E76-D5BB-0CF1-D289-087C2124B6E3}"/>
              </a:ext>
            </a:extLst>
          </p:cNvPr>
          <p:cNvSpPr txBox="1"/>
          <p:nvPr/>
        </p:nvSpPr>
        <p:spPr bwMode="auto">
          <a:xfrm>
            <a:off x="2210641" y="4763718"/>
            <a:ext cx="4722717"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Without bothering the others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A9170586-5896-4DB4-8538-581B98A9E370}"/>
              </a:ext>
            </a:extLst>
          </p:cNvPr>
          <p:cNvGrpSpPr/>
          <p:nvPr/>
        </p:nvGrpSpPr>
        <p:grpSpPr>
          <a:xfrm>
            <a:off x="946150" y="4344988"/>
            <a:ext cx="7283450" cy="977900"/>
            <a:chOff x="946150" y="4344988"/>
            <a:chExt cx="7283450" cy="977900"/>
          </a:xfrm>
        </p:grpSpPr>
        <p:sp>
          <p:nvSpPr>
            <p:cNvPr id="38" name="Rectangle 3">
              <a:extLst>
                <a:ext uri="{FF2B5EF4-FFF2-40B4-BE49-F238E27FC236}">
                  <a16:creationId xmlns:a16="http://schemas.microsoft.com/office/drawing/2014/main" id="{31161A03-8F7E-4177-9EED-5BECD02F6925}"/>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9" name="Line 4">
              <a:extLst>
                <a:ext uri="{FF2B5EF4-FFF2-40B4-BE49-F238E27FC236}">
                  <a16:creationId xmlns:a16="http://schemas.microsoft.com/office/drawing/2014/main" id="{2BFAD490-4349-40E5-BA81-2E8953873177}"/>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0" name="Line 5">
              <a:extLst>
                <a:ext uri="{FF2B5EF4-FFF2-40B4-BE49-F238E27FC236}">
                  <a16:creationId xmlns:a16="http://schemas.microsoft.com/office/drawing/2014/main" id="{C8317358-E43F-4C0A-8FC7-D775D9EF5DDC}"/>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1" name="Line 6">
              <a:extLst>
                <a:ext uri="{FF2B5EF4-FFF2-40B4-BE49-F238E27FC236}">
                  <a16:creationId xmlns:a16="http://schemas.microsoft.com/office/drawing/2014/main" id="{DA789D74-7F2A-44C8-B294-EF3B9D4C8A65}"/>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2" name="Line 7">
              <a:extLst>
                <a:ext uri="{FF2B5EF4-FFF2-40B4-BE49-F238E27FC236}">
                  <a16:creationId xmlns:a16="http://schemas.microsoft.com/office/drawing/2014/main" id="{34B5C5A5-CA72-4C93-BF4D-8B737212ACED}"/>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3" name="Line 8">
              <a:extLst>
                <a:ext uri="{FF2B5EF4-FFF2-40B4-BE49-F238E27FC236}">
                  <a16:creationId xmlns:a16="http://schemas.microsoft.com/office/drawing/2014/main" id="{CA9B3F54-68BF-401A-83D3-5210E11B5C3A}"/>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4" name="Line 9">
              <a:extLst>
                <a:ext uri="{FF2B5EF4-FFF2-40B4-BE49-F238E27FC236}">
                  <a16:creationId xmlns:a16="http://schemas.microsoft.com/office/drawing/2014/main" id="{3C8CCF41-B1AD-4D62-87C9-32FB770D480E}"/>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5" name="Line 10">
              <a:extLst>
                <a:ext uri="{FF2B5EF4-FFF2-40B4-BE49-F238E27FC236}">
                  <a16:creationId xmlns:a16="http://schemas.microsoft.com/office/drawing/2014/main" id="{CC203841-EC49-432B-8C8A-96347919E875}"/>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6" name="Text Box 15">
              <a:extLst>
                <a:ext uri="{FF2B5EF4-FFF2-40B4-BE49-F238E27FC236}">
                  <a16:creationId xmlns:a16="http://schemas.microsoft.com/office/drawing/2014/main" id="{8AF7396B-27F7-42A4-87A0-5A76D3A9CE29}"/>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47" name="Text Box 16">
              <a:extLst>
                <a:ext uri="{FF2B5EF4-FFF2-40B4-BE49-F238E27FC236}">
                  <a16:creationId xmlns:a16="http://schemas.microsoft.com/office/drawing/2014/main" id="{7E3F0152-FBC2-45B9-9067-4E23C7ECAA5B}"/>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48" name="Text Box 16">
              <a:extLst>
                <a:ext uri="{FF2B5EF4-FFF2-40B4-BE49-F238E27FC236}">
                  <a16:creationId xmlns:a16="http://schemas.microsoft.com/office/drawing/2014/main" id="{8252E833-9F9D-441C-A7BB-1F16D2BAF3D8}"/>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49" name="Text Box 16">
              <a:extLst>
                <a:ext uri="{FF2B5EF4-FFF2-40B4-BE49-F238E27FC236}">
                  <a16:creationId xmlns:a16="http://schemas.microsoft.com/office/drawing/2014/main" id="{33E6F8D6-88BB-4629-BF33-3A451A6825A2}"/>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0" name="Text Box 16">
              <a:extLst>
                <a:ext uri="{FF2B5EF4-FFF2-40B4-BE49-F238E27FC236}">
                  <a16:creationId xmlns:a16="http://schemas.microsoft.com/office/drawing/2014/main" id="{568E41FA-0B1C-4222-8DE2-9F4A9A7D8354}"/>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1" name="Text Box 16">
              <a:extLst>
                <a:ext uri="{FF2B5EF4-FFF2-40B4-BE49-F238E27FC236}">
                  <a16:creationId xmlns:a16="http://schemas.microsoft.com/office/drawing/2014/main" id="{25C15DE6-8D85-4E6F-A04E-0060C3FFB985}"/>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2" name="Text Box 16">
              <a:extLst>
                <a:ext uri="{FF2B5EF4-FFF2-40B4-BE49-F238E27FC236}">
                  <a16:creationId xmlns:a16="http://schemas.microsoft.com/office/drawing/2014/main" id="{BA7275AF-27B4-4CBD-8131-E4D7BF3EE968}"/>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3" name="Text Box 16">
              <a:extLst>
                <a:ext uri="{FF2B5EF4-FFF2-40B4-BE49-F238E27FC236}">
                  <a16:creationId xmlns:a16="http://schemas.microsoft.com/office/drawing/2014/main" id="{DDD5BD47-C995-40C0-A6F8-8EA9FEDDF573}"/>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94212" name="Rectangle 2"/>
          <p:cNvSpPr>
            <a:spLocks noGrp="1" noChangeArrowheads="1"/>
          </p:cNvSpPr>
          <p:nvPr>
            <p:ph type="title"/>
          </p:nvPr>
        </p:nvSpPr>
        <p:spPr/>
        <p:txBody>
          <a:bodyPr/>
          <a:lstStyle/>
          <a:p>
            <a:r>
              <a:rPr lang="en-US" dirty="0"/>
              <a:t>Anderson Queue Lock</a:t>
            </a:r>
          </a:p>
        </p:txBody>
      </p:sp>
      <p:sp>
        <p:nvSpPr>
          <p:cNvPr id="94210" name="Footer Placeholder 2"/>
          <p:cNvSpPr>
            <a:spLocks noGrp="1"/>
          </p:cNvSpPr>
          <p:nvPr>
            <p:ph type="ftr" sz="quarter" idx="10"/>
          </p:nvPr>
        </p:nvSpPr>
        <p:spPr>
          <a:noFill/>
        </p:spPr>
        <p:txBody>
          <a:bodyPr/>
          <a:lstStyle/>
          <a:p>
            <a:r>
              <a:rPr lang="en-US" dirty="0"/>
              <a:t>Art of Multiprocessor Programming</a:t>
            </a:r>
          </a:p>
        </p:txBody>
      </p:sp>
      <p:sp>
        <p:nvSpPr>
          <p:cNvPr id="94211" name="Slide Number Placeholder 3"/>
          <p:cNvSpPr>
            <a:spLocks noGrp="1"/>
          </p:cNvSpPr>
          <p:nvPr>
            <p:ph type="sldNum" sz="quarter" idx="11"/>
          </p:nvPr>
        </p:nvSpPr>
        <p:spPr>
          <a:noFill/>
        </p:spPr>
        <p:txBody>
          <a:bodyPr/>
          <a:lstStyle/>
          <a:p>
            <a:fld id="{D0936F10-FD96-4227-A751-9A494BF82623}" type="slidenum">
              <a:rPr lang="x-none" smtClean="0">
                <a:latin typeface="Arial" pitchFamily="34" charset="0"/>
                <a:cs typeface="Arial" pitchFamily="34" charset="0"/>
              </a:rPr>
              <a:pPr/>
              <a:t>85</a:t>
            </a:fld>
            <a:endParaRPr lang="en-US" dirty="0">
              <a:latin typeface="Arial" pitchFamily="34" charset="0"/>
              <a:cs typeface="Arial" pitchFamily="34" charset="0"/>
            </a:endParaRPr>
          </a:p>
        </p:txBody>
      </p:sp>
      <p:sp>
        <p:nvSpPr>
          <p:cNvPr id="94221" name="Text Box 11"/>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94222" name="Rectangle 12"/>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23" name="Freeform 13"/>
          <p:cNvSpPr>
            <a:spLocks/>
          </p:cNvSpPr>
          <p:nvPr/>
        </p:nvSpPr>
        <p:spPr bwMode="auto">
          <a:xfrm>
            <a:off x="428625" y="2611438"/>
            <a:ext cx="2082800" cy="2384425"/>
          </a:xfrm>
          <a:custGeom>
            <a:avLst/>
            <a:gdLst>
              <a:gd name="T0" fmla="*/ 2147483647 w 1312"/>
              <a:gd name="T1" fmla="*/ 2147483647 h 1502"/>
              <a:gd name="T2" fmla="*/ 2147483647 w 1312"/>
              <a:gd name="T3" fmla="*/ 2147483647 h 1502"/>
              <a:gd name="T4" fmla="*/ 2147483647 w 1312"/>
              <a:gd name="T5" fmla="*/ 2147483647 h 1502"/>
              <a:gd name="T6" fmla="*/ 2147483647 w 1312"/>
              <a:gd name="T7" fmla="*/ 2147483647 h 1502"/>
              <a:gd name="T8" fmla="*/ 2147483647 w 1312"/>
              <a:gd name="T9" fmla="*/ 2147483647 h 1502"/>
              <a:gd name="T10" fmla="*/ 2147483647 w 1312"/>
              <a:gd name="T11" fmla="*/ 2147483647 h 1502"/>
              <a:gd name="T12" fmla="*/ 2147483647 w 1312"/>
              <a:gd name="T13" fmla="*/ 2147483647 h 1502"/>
              <a:gd name="T14" fmla="*/ 0 60000 65536"/>
              <a:gd name="T15" fmla="*/ 0 60000 65536"/>
              <a:gd name="T16" fmla="*/ 0 60000 65536"/>
              <a:gd name="T17" fmla="*/ 0 60000 65536"/>
              <a:gd name="T18" fmla="*/ 0 60000 65536"/>
              <a:gd name="T19" fmla="*/ 0 60000 65536"/>
              <a:gd name="T20" fmla="*/ 0 60000 65536"/>
              <a:gd name="T21" fmla="*/ 0 w 1312"/>
              <a:gd name="T22" fmla="*/ 0 h 1502"/>
              <a:gd name="T23" fmla="*/ 1312 w 1312"/>
              <a:gd name="T24" fmla="*/ 1502 h 15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2" h="1502">
                <a:moveTo>
                  <a:pt x="693" y="53"/>
                </a:moveTo>
                <a:cubicBezTo>
                  <a:pt x="917" y="26"/>
                  <a:pt x="1142" y="0"/>
                  <a:pt x="1220" y="73"/>
                </a:cubicBezTo>
                <a:cubicBezTo>
                  <a:pt x="1298" y="146"/>
                  <a:pt x="1312" y="389"/>
                  <a:pt x="1160" y="490"/>
                </a:cubicBezTo>
                <a:cubicBezTo>
                  <a:pt x="1008" y="591"/>
                  <a:pt x="495" y="576"/>
                  <a:pt x="306" y="679"/>
                </a:cubicBezTo>
                <a:cubicBezTo>
                  <a:pt x="117" y="782"/>
                  <a:pt x="56" y="979"/>
                  <a:pt x="28" y="1106"/>
                </a:cubicBezTo>
                <a:cubicBezTo>
                  <a:pt x="0" y="1233"/>
                  <a:pt x="54" y="1386"/>
                  <a:pt x="137" y="1444"/>
                </a:cubicBezTo>
                <a:cubicBezTo>
                  <a:pt x="220" y="1502"/>
                  <a:pt x="372" y="1477"/>
                  <a:pt x="524" y="1453"/>
                </a:cubicBezTo>
              </a:path>
            </a:pathLst>
          </a:custGeom>
          <a:noFill/>
          <a:ln w="76200">
            <a:solidFill>
              <a:srgbClr val="FF3300"/>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94224" name="Text Box 14"/>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grpSp>
        <p:nvGrpSpPr>
          <p:cNvPr id="2" name="Group 1">
            <a:extLst>
              <a:ext uri="{FF2B5EF4-FFF2-40B4-BE49-F238E27FC236}">
                <a16:creationId xmlns:a16="http://schemas.microsoft.com/office/drawing/2014/main" id="{78E0B894-C5D4-D06A-441C-FEE11637AFC2}"/>
              </a:ext>
            </a:extLst>
          </p:cNvPr>
          <p:cNvGrpSpPr/>
          <p:nvPr/>
        </p:nvGrpSpPr>
        <p:grpSpPr>
          <a:xfrm>
            <a:off x="3062288" y="1644650"/>
            <a:ext cx="1358900" cy="1879600"/>
            <a:chOff x="3062288" y="1644650"/>
            <a:chExt cx="1358900" cy="1879600"/>
          </a:xfrm>
        </p:grpSpPr>
        <p:grpSp>
          <p:nvGrpSpPr>
            <p:cNvPr id="94234" name="Group 24"/>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94236" name="Rectangle 25"/>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37"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38"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39"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40"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41"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42"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43"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44"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94235" name="Rectangle 34"/>
            <p:cNvSpPr>
              <a:spLocks noChangeArrowheads="1"/>
            </p:cNvSpPr>
            <p:nvPr/>
          </p:nvSpPr>
          <p:spPr bwMode="auto">
            <a:xfrm>
              <a:off x="3557588" y="1644650"/>
              <a:ext cx="822325" cy="584200"/>
            </a:xfrm>
            <a:prstGeom prst="rect">
              <a:avLst/>
            </a:prstGeom>
            <a:noFill/>
            <a:ln w="9525">
              <a:solidFill>
                <a:schemeClr val="tx1"/>
              </a:solidFill>
              <a:miter lim="800000"/>
              <a:headEnd/>
              <a:tailEnd/>
            </a:ln>
            <a:effectLst/>
          </p:spPr>
          <p:txBody>
            <a:bodyPr wrap="none">
              <a:spAutoFit/>
            </a:bodyPr>
            <a:lstStyle/>
            <a:p>
              <a:pPr algn="ctr"/>
              <a:r>
                <a:rPr lang="en-US" sz="3200" b="0" dirty="0">
                  <a:solidFill>
                    <a:srgbClr val="FFFF00"/>
                  </a:solidFill>
                  <a:latin typeface="Arial" pitchFamily="34" charset="0"/>
                  <a:cs typeface="Arial" pitchFamily="34" charset="0"/>
                </a:rPr>
                <a:t>idle</a:t>
              </a:r>
            </a:p>
          </p:txBody>
        </p:sp>
      </p:gr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2"/>
          <p:cNvSpPr>
            <a:spLocks noGrp="1" noChangeArrowheads="1"/>
          </p:cNvSpPr>
          <p:nvPr>
            <p:ph type="title"/>
          </p:nvPr>
        </p:nvSpPr>
        <p:spPr/>
        <p:txBody>
          <a:bodyPr/>
          <a:lstStyle/>
          <a:p>
            <a:r>
              <a:rPr lang="en-US" dirty="0"/>
              <a:t>Anderson Queue Lock</a:t>
            </a:r>
          </a:p>
        </p:txBody>
      </p:sp>
      <p:sp>
        <p:nvSpPr>
          <p:cNvPr id="94210" name="Footer Placeholder 2"/>
          <p:cNvSpPr>
            <a:spLocks noGrp="1"/>
          </p:cNvSpPr>
          <p:nvPr>
            <p:ph type="ftr" sz="quarter" idx="10"/>
          </p:nvPr>
        </p:nvSpPr>
        <p:spPr>
          <a:noFill/>
        </p:spPr>
        <p:txBody>
          <a:bodyPr/>
          <a:lstStyle/>
          <a:p>
            <a:r>
              <a:rPr lang="en-US" dirty="0"/>
              <a:t>Art of Multiprocessor Programming</a:t>
            </a:r>
          </a:p>
        </p:txBody>
      </p:sp>
      <p:sp>
        <p:nvSpPr>
          <p:cNvPr id="94211" name="Slide Number Placeholder 3"/>
          <p:cNvSpPr>
            <a:spLocks noGrp="1"/>
          </p:cNvSpPr>
          <p:nvPr>
            <p:ph type="sldNum" sz="quarter" idx="11"/>
          </p:nvPr>
        </p:nvSpPr>
        <p:spPr>
          <a:noFill/>
        </p:spPr>
        <p:txBody>
          <a:bodyPr/>
          <a:lstStyle/>
          <a:p>
            <a:fld id="{D0936F10-FD96-4227-A751-9A494BF82623}" type="slidenum">
              <a:rPr lang="x-none" smtClean="0">
                <a:latin typeface="Arial" pitchFamily="34" charset="0"/>
                <a:cs typeface="Arial" pitchFamily="34" charset="0"/>
              </a:rPr>
              <a:pPr/>
              <a:t>86</a:t>
            </a:fld>
            <a:endParaRPr lang="en-US" dirty="0">
              <a:latin typeface="Arial" pitchFamily="34" charset="0"/>
              <a:cs typeface="Arial" pitchFamily="34" charset="0"/>
            </a:endParaRPr>
          </a:p>
        </p:txBody>
      </p:sp>
      <p:sp>
        <p:nvSpPr>
          <p:cNvPr id="94221" name="Text Box 11"/>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94222" name="Rectangle 12"/>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23" name="Freeform 13"/>
          <p:cNvSpPr>
            <a:spLocks/>
          </p:cNvSpPr>
          <p:nvPr/>
        </p:nvSpPr>
        <p:spPr bwMode="auto">
          <a:xfrm>
            <a:off x="428625" y="2611438"/>
            <a:ext cx="2082800" cy="2384425"/>
          </a:xfrm>
          <a:custGeom>
            <a:avLst/>
            <a:gdLst>
              <a:gd name="T0" fmla="*/ 2147483647 w 1312"/>
              <a:gd name="T1" fmla="*/ 2147483647 h 1502"/>
              <a:gd name="T2" fmla="*/ 2147483647 w 1312"/>
              <a:gd name="T3" fmla="*/ 2147483647 h 1502"/>
              <a:gd name="T4" fmla="*/ 2147483647 w 1312"/>
              <a:gd name="T5" fmla="*/ 2147483647 h 1502"/>
              <a:gd name="T6" fmla="*/ 2147483647 w 1312"/>
              <a:gd name="T7" fmla="*/ 2147483647 h 1502"/>
              <a:gd name="T8" fmla="*/ 2147483647 w 1312"/>
              <a:gd name="T9" fmla="*/ 2147483647 h 1502"/>
              <a:gd name="T10" fmla="*/ 2147483647 w 1312"/>
              <a:gd name="T11" fmla="*/ 2147483647 h 1502"/>
              <a:gd name="T12" fmla="*/ 2147483647 w 1312"/>
              <a:gd name="T13" fmla="*/ 2147483647 h 1502"/>
              <a:gd name="T14" fmla="*/ 0 60000 65536"/>
              <a:gd name="T15" fmla="*/ 0 60000 65536"/>
              <a:gd name="T16" fmla="*/ 0 60000 65536"/>
              <a:gd name="T17" fmla="*/ 0 60000 65536"/>
              <a:gd name="T18" fmla="*/ 0 60000 65536"/>
              <a:gd name="T19" fmla="*/ 0 60000 65536"/>
              <a:gd name="T20" fmla="*/ 0 60000 65536"/>
              <a:gd name="T21" fmla="*/ 0 w 1312"/>
              <a:gd name="T22" fmla="*/ 0 h 1502"/>
              <a:gd name="T23" fmla="*/ 1312 w 1312"/>
              <a:gd name="T24" fmla="*/ 1502 h 15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2" h="1502">
                <a:moveTo>
                  <a:pt x="693" y="53"/>
                </a:moveTo>
                <a:cubicBezTo>
                  <a:pt x="917" y="26"/>
                  <a:pt x="1142" y="0"/>
                  <a:pt x="1220" y="73"/>
                </a:cubicBezTo>
                <a:cubicBezTo>
                  <a:pt x="1298" y="146"/>
                  <a:pt x="1312" y="389"/>
                  <a:pt x="1160" y="490"/>
                </a:cubicBezTo>
                <a:cubicBezTo>
                  <a:pt x="1008" y="591"/>
                  <a:pt x="495" y="576"/>
                  <a:pt x="306" y="679"/>
                </a:cubicBezTo>
                <a:cubicBezTo>
                  <a:pt x="117" y="782"/>
                  <a:pt x="56" y="979"/>
                  <a:pt x="28" y="1106"/>
                </a:cubicBezTo>
                <a:cubicBezTo>
                  <a:pt x="0" y="1233"/>
                  <a:pt x="54" y="1386"/>
                  <a:pt x="137" y="1444"/>
                </a:cubicBezTo>
                <a:cubicBezTo>
                  <a:pt x="220" y="1502"/>
                  <a:pt x="372" y="1477"/>
                  <a:pt x="524" y="1453"/>
                </a:cubicBezTo>
              </a:path>
            </a:pathLst>
          </a:custGeom>
          <a:noFill/>
          <a:ln w="76200">
            <a:solidFill>
              <a:srgbClr val="FF3300"/>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94224" name="Text Box 14"/>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grpSp>
        <p:nvGrpSpPr>
          <p:cNvPr id="2" name="Group 1">
            <a:extLst>
              <a:ext uri="{FF2B5EF4-FFF2-40B4-BE49-F238E27FC236}">
                <a16:creationId xmlns:a16="http://schemas.microsoft.com/office/drawing/2014/main" id="{62DE36DB-97A3-4EAD-AA30-51ABEC66E7CC}"/>
              </a:ext>
            </a:extLst>
          </p:cNvPr>
          <p:cNvGrpSpPr/>
          <p:nvPr/>
        </p:nvGrpSpPr>
        <p:grpSpPr>
          <a:xfrm>
            <a:off x="946150" y="4344988"/>
            <a:ext cx="7283450" cy="977900"/>
            <a:chOff x="946150" y="4344988"/>
            <a:chExt cx="7283450" cy="977900"/>
          </a:xfrm>
        </p:grpSpPr>
        <p:sp>
          <p:nvSpPr>
            <p:cNvPr id="94213" name="Rectangle 3"/>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14" name="Line 4"/>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15" name="Line 5"/>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16" name="Line 6"/>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17" name="Line 7"/>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18" name="Line 8"/>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19" name="Line 9"/>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20" name="Line 10"/>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4225" name="Text Box 15"/>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94226" name="Text Box 16"/>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44" name="Text Box 16">
              <a:extLst>
                <a:ext uri="{FF2B5EF4-FFF2-40B4-BE49-F238E27FC236}">
                  <a16:creationId xmlns:a16="http://schemas.microsoft.com/office/drawing/2014/main" id="{B0EC0AFF-8EE6-4CD7-B77B-0B4CB1CD2EA7}"/>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45" name="Text Box 16">
              <a:extLst>
                <a:ext uri="{FF2B5EF4-FFF2-40B4-BE49-F238E27FC236}">
                  <a16:creationId xmlns:a16="http://schemas.microsoft.com/office/drawing/2014/main" id="{DF0F1376-257C-4377-982C-3098B6FCF532}"/>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46" name="Text Box 16">
              <a:extLst>
                <a:ext uri="{FF2B5EF4-FFF2-40B4-BE49-F238E27FC236}">
                  <a16:creationId xmlns:a16="http://schemas.microsoft.com/office/drawing/2014/main" id="{9D79BE34-D34F-48E2-BD49-566B086D8531}"/>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47" name="Text Box 16">
              <a:extLst>
                <a:ext uri="{FF2B5EF4-FFF2-40B4-BE49-F238E27FC236}">
                  <a16:creationId xmlns:a16="http://schemas.microsoft.com/office/drawing/2014/main" id="{78E525DA-F5D1-4B3D-8049-564B7532701F}"/>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48" name="Text Box 16">
              <a:extLst>
                <a:ext uri="{FF2B5EF4-FFF2-40B4-BE49-F238E27FC236}">
                  <a16:creationId xmlns:a16="http://schemas.microsoft.com/office/drawing/2014/main" id="{FFDB568E-E166-4898-8A8B-96E564749407}"/>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49" name="Text Box 16">
              <a:extLst>
                <a:ext uri="{FF2B5EF4-FFF2-40B4-BE49-F238E27FC236}">
                  <a16:creationId xmlns:a16="http://schemas.microsoft.com/office/drawing/2014/main" id="{7C8ECE94-9E89-4616-B952-10AE9CBE4953}"/>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grpSp>
        <p:nvGrpSpPr>
          <p:cNvPr id="16" name="Group 24">
            <a:extLst>
              <a:ext uri="{FF2B5EF4-FFF2-40B4-BE49-F238E27FC236}">
                <a16:creationId xmlns:a16="http://schemas.microsoft.com/office/drawing/2014/main" id="{27C09E14-D8D5-82FC-9AE8-CE2C253A537A}"/>
              </a:ext>
            </a:extLst>
          </p:cNvPr>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18" name="Rectangle 25">
              <a:extLst>
                <a:ext uri="{FF2B5EF4-FFF2-40B4-BE49-F238E27FC236}">
                  <a16:creationId xmlns:a16="http://schemas.microsoft.com/office/drawing/2014/main" id="{5D6F06DA-EFAC-C22B-B1FD-278FC21F7409}"/>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9" name="Freeform 26">
              <a:extLst>
                <a:ext uri="{FF2B5EF4-FFF2-40B4-BE49-F238E27FC236}">
                  <a16:creationId xmlns:a16="http://schemas.microsoft.com/office/drawing/2014/main" id="{8BAA35F7-3D75-A90C-8442-0124E0A90DD6}"/>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0" name="Freeform 27">
              <a:extLst>
                <a:ext uri="{FF2B5EF4-FFF2-40B4-BE49-F238E27FC236}">
                  <a16:creationId xmlns:a16="http://schemas.microsoft.com/office/drawing/2014/main" id="{37918428-2C27-3947-00A7-23D78D09CF7C}"/>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1" name="Freeform 28">
              <a:extLst>
                <a:ext uri="{FF2B5EF4-FFF2-40B4-BE49-F238E27FC236}">
                  <a16:creationId xmlns:a16="http://schemas.microsoft.com/office/drawing/2014/main" id="{24C108D3-3917-4028-79A1-AE68E2F5F0E7}"/>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2" name="Freeform 29">
              <a:extLst>
                <a:ext uri="{FF2B5EF4-FFF2-40B4-BE49-F238E27FC236}">
                  <a16:creationId xmlns:a16="http://schemas.microsoft.com/office/drawing/2014/main" id="{311AFF3A-EB67-3051-E336-399BB2299BB2}"/>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3" name="Freeform 30">
              <a:extLst>
                <a:ext uri="{FF2B5EF4-FFF2-40B4-BE49-F238E27FC236}">
                  <a16:creationId xmlns:a16="http://schemas.microsoft.com/office/drawing/2014/main" id="{4391AB9E-A620-30BB-E8FB-3FB822BF8019}"/>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4" name="Freeform 31">
              <a:extLst>
                <a:ext uri="{FF2B5EF4-FFF2-40B4-BE49-F238E27FC236}">
                  <a16:creationId xmlns:a16="http://schemas.microsoft.com/office/drawing/2014/main" id="{0007A237-8093-1073-7C62-4AD916539F8F}"/>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5" name="Freeform 32">
              <a:extLst>
                <a:ext uri="{FF2B5EF4-FFF2-40B4-BE49-F238E27FC236}">
                  <a16:creationId xmlns:a16="http://schemas.microsoft.com/office/drawing/2014/main" id="{0C3F3265-B3F1-9EAF-B99F-8068079C8923}"/>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6" name="Freeform 33">
              <a:extLst>
                <a:ext uri="{FF2B5EF4-FFF2-40B4-BE49-F238E27FC236}">
                  <a16:creationId xmlns:a16="http://schemas.microsoft.com/office/drawing/2014/main" id="{BE65F6A7-1CDA-A8B2-E8D1-B4E9D90FC65A}"/>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17" name="Rectangle 34">
            <a:extLst>
              <a:ext uri="{FF2B5EF4-FFF2-40B4-BE49-F238E27FC236}">
                <a16:creationId xmlns:a16="http://schemas.microsoft.com/office/drawing/2014/main" id="{D3A4E092-72F6-6D94-40D9-0D3F317E4043}"/>
              </a:ext>
            </a:extLst>
          </p:cNvPr>
          <p:cNvSpPr>
            <a:spLocks noChangeArrowheads="1"/>
          </p:cNvSpPr>
          <p:nvPr/>
        </p:nvSpPr>
        <p:spPr bwMode="auto">
          <a:xfrm>
            <a:off x="3557588" y="1644650"/>
            <a:ext cx="822325" cy="584200"/>
          </a:xfrm>
          <a:prstGeom prst="rect">
            <a:avLst/>
          </a:prstGeom>
          <a:noFill/>
          <a:ln w="9525">
            <a:solidFill>
              <a:schemeClr val="tx1"/>
            </a:solidFill>
            <a:miter lim="800000"/>
            <a:headEnd/>
            <a:tailEnd/>
          </a:ln>
          <a:effectLst/>
        </p:spPr>
        <p:txBody>
          <a:bodyPr wrap="none">
            <a:spAutoFit/>
          </a:bodyPr>
          <a:lstStyle/>
          <a:p>
            <a:pPr algn="ctr"/>
            <a:r>
              <a:rPr lang="en-US" sz="3200" b="0" dirty="0">
                <a:solidFill>
                  <a:srgbClr val="FFFF00"/>
                </a:solidFill>
                <a:latin typeface="Arial" pitchFamily="34" charset="0"/>
                <a:cs typeface="Arial" pitchFamily="34" charset="0"/>
              </a:rPr>
              <a:t>idle</a:t>
            </a:r>
          </a:p>
        </p:txBody>
      </p:sp>
    </p:spTree>
    <p:extLst>
      <p:ext uri="{BB962C8B-B14F-4D97-AF65-F5344CB8AC3E}">
        <p14:creationId xmlns:p14="http://schemas.microsoft.com/office/powerpoint/2010/main" val="1061181317"/>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6A87F133-D0DC-4C2C-9552-0F8A46B59C45}"/>
              </a:ext>
            </a:extLst>
          </p:cNvPr>
          <p:cNvGrpSpPr/>
          <p:nvPr/>
        </p:nvGrpSpPr>
        <p:grpSpPr>
          <a:xfrm>
            <a:off x="946150" y="4344988"/>
            <a:ext cx="7283450" cy="977900"/>
            <a:chOff x="946150" y="4344988"/>
            <a:chExt cx="7283450" cy="977900"/>
          </a:xfrm>
        </p:grpSpPr>
        <p:sp>
          <p:nvSpPr>
            <p:cNvPr id="40" name="Rectangle 3">
              <a:extLst>
                <a:ext uri="{FF2B5EF4-FFF2-40B4-BE49-F238E27FC236}">
                  <a16:creationId xmlns:a16="http://schemas.microsoft.com/office/drawing/2014/main" id="{9AF33B06-3186-4251-9133-742E55167175}"/>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1" name="Line 4">
              <a:extLst>
                <a:ext uri="{FF2B5EF4-FFF2-40B4-BE49-F238E27FC236}">
                  <a16:creationId xmlns:a16="http://schemas.microsoft.com/office/drawing/2014/main" id="{C637FBDF-3BB4-4046-BE1A-707C393B0B5F}"/>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2" name="Line 5">
              <a:extLst>
                <a:ext uri="{FF2B5EF4-FFF2-40B4-BE49-F238E27FC236}">
                  <a16:creationId xmlns:a16="http://schemas.microsoft.com/office/drawing/2014/main" id="{9FCEBF91-87DC-44E9-8D1E-322338E989C5}"/>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3" name="Line 6">
              <a:extLst>
                <a:ext uri="{FF2B5EF4-FFF2-40B4-BE49-F238E27FC236}">
                  <a16:creationId xmlns:a16="http://schemas.microsoft.com/office/drawing/2014/main" id="{ED64CC53-5C0D-487D-A489-F6851818B592}"/>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4" name="Line 7">
              <a:extLst>
                <a:ext uri="{FF2B5EF4-FFF2-40B4-BE49-F238E27FC236}">
                  <a16:creationId xmlns:a16="http://schemas.microsoft.com/office/drawing/2014/main" id="{1799416E-2ABE-4563-B45F-6C7B32C88A1B}"/>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5" name="Line 8">
              <a:extLst>
                <a:ext uri="{FF2B5EF4-FFF2-40B4-BE49-F238E27FC236}">
                  <a16:creationId xmlns:a16="http://schemas.microsoft.com/office/drawing/2014/main" id="{2EB9C0F6-14F5-432C-9F6D-9DCF4552C663}"/>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6" name="Line 9">
              <a:extLst>
                <a:ext uri="{FF2B5EF4-FFF2-40B4-BE49-F238E27FC236}">
                  <a16:creationId xmlns:a16="http://schemas.microsoft.com/office/drawing/2014/main" id="{1BA68EC3-01EF-4AD6-B04E-D76470A27E0C}"/>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7" name="Line 10">
              <a:extLst>
                <a:ext uri="{FF2B5EF4-FFF2-40B4-BE49-F238E27FC236}">
                  <a16:creationId xmlns:a16="http://schemas.microsoft.com/office/drawing/2014/main" id="{AEB259EB-620A-4571-BA4C-6380CE0429CF}"/>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8" name="Text Box 15">
              <a:extLst>
                <a:ext uri="{FF2B5EF4-FFF2-40B4-BE49-F238E27FC236}">
                  <a16:creationId xmlns:a16="http://schemas.microsoft.com/office/drawing/2014/main" id="{E87A83D1-AC8D-4018-B00C-C41211E93A85}"/>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49" name="Text Box 16">
              <a:extLst>
                <a:ext uri="{FF2B5EF4-FFF2-40B4-BE49-F238E27FC236}">
                  <a16:creationId xmlns:a16="http://schemas.microsoft.com/office/drawing/2014/main" id="{7A6F5BD0-00D8-4811-BB2F-69F7F9FF3F1A}"/>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0" name="Text Box 16">
              <a:extLst>
                <a:ext uri="{FF2B5EF4-FFF2-40B4-BE49-F238E27FC236}">
                  <a16:creationId xmlns:a16="http://schemas.microsoft.com/office/drawing/2014/main" id="{A3D57AE9-F2BD-47C9-AA46-A1AFE20C2AA3}"/>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1" name="Text Box 16">
              <a:extLst>
                <a:ext uri="{FF2B5EF4-FFF2-40B4-BE49-F238E27FC236}">
                  <a16:creationId xmlns:a16="http://schemas.microsoft.com/office/drawing/2014/main" id="{5206DCB7-4FE5-42AF-8222-78FD6953494A}"/>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2" name="Text Box 16">
              <a:extLst>
                <a:ext uri="{FF2B5EF4-FFF2-40B4-BE49-F238E27FC236}">
                  <a16:creationId xmlns:a16="http://schemas.microsoft.com/office/drawing/2014/main" id="{2FD514EB-82F8-4C6D-B9C5-22B313FEDF9C}"/>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3" name="Text Box 16">
              <a:extLst>
                <a:ext uri="{FF2B5EF4-FFF2-40B4-BE49-F238E27FC236}">
                  <a16:creationId xmlns:a16="http://schemas.microsoft.com/office/drawing/2014/main" id="{76FF0665-92C4-46A7-A957-5B565ED1455F}"/>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4" name="Text Box 16">
              <a:extLst>
                <a:ext uri="{FF2B5EF4-FFF2-40B4-BE49-F238E27FC236}">
                  <a16:creationId xmlns:a16="http://schemas.microsoft.com/office/drawing/2014/main" id="{64E71F67-1EC2-4768-87EF-6D359F1AD4CC}"/>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5" name="Text Box 16">
              <a:extLst>
                <a:ext uri="{FF2B5EF4-FFF2-40B4-BE49-F238E27FC236}">
                  <a16:creationId xmlns:a16="http://schemas.microsoft.com/office/drawing/2014/main" id="{D07957B7-57EE-42EC-8362-870A11E0464A}"/>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95236" name="Rectangle 2"/>
          <p:cNvSpPr>
            <a:spLocks noGrp="1" noChangeArrowheads="1"/>
          </p:cNvSpPr>
          <p:nvPr>
            <p:ph type="title"/>
          </p:nvPr>
        </p:nvSpPr>
        <p:spPr/>
        <p:txBody>
          <a:bodyPr/>
          <a:lstStyle/>
          <a:p>
            <a:r>
              <a:rPr lang="en-US" dirty="0"/>
              <a:t>Anderson Queue Lock</a:t>
            </a:r>
          </a:p>
        </p:txBody>
      </p:sp>
      <p:sp>
        <p:nvSpPr>
          <p:cNvPr id="95234" name="Footer Placeholder 2"/>
          <p:cNvSpPr>
            <a:spLocks noGrp="1"/>
          </p:cNvSpPr>
          <p:nvPr>
            <p:ph type="ftr" sz="quarter" idx="10"/>
          </p:nvPr>
        </p:nvSpPr>
        <p:spPr>
          <a:noFill/>
        </p:spPr>
        <p:txBody>
          <a:bodyPr/>
          <a:lstStyle/>
          <a:p>
            <a:r>
              <a:rPr lang="en-US" dirty="0"/>
              <a:t>Art of Multiprocessor Programming</a:t>
            </a:r>
          </a:p>
        </p:txBody>
      </p:sp>
      <p:sp>
        <p:nvSpPr>
          <p:cNvPr id="95235" name="Slide Number Placeholder 3"/>
          <p:cNvSpPr>
            <a:spLocks noGrp="1"/>
          </p:cNvSpPr>
          <p:nvPr>
            <p:ph type="sldNum" sz="quarter" idx="11"/>
          </p:nvPr>
        </p:nvSpPr>
        <p:spPr>
          <a:noFill/>
        </p:spPr>
        <p:txBody>
          <a:bodyPr/>
          <a:lstStyle/>
          <a:p>
            <a:fld id="{FDFA7EBC-98EA-4331-9A4D-B8BBCB000B63}" type="slidenum">
              <a:rPr lang="x-none" smtClean="0">
                <a:latin typeface="Arial" pitchFamily="34" charset="0"/>
                <a:cs typeface="Arial" pitchFamily="34" charset="0"/>
              </a:rPr>
              <a:pPr/>
              <a:t>87</a:t>
            </a:fld>
            <a:endParaRPr lang="en-US" dirty="0">
              <a:latin typeface="Arial" pitchFamily="34" charset="0"/>
              <a:cs typeface="Arial" pitchFamily="34" charset="0"/>
            </a:endParaRPr>
          </a:p>
        </p:txBody>
      </p:sp>
      <p:sp>
        <p:nvSpPr>
          <p:cNvPr id="95245" name="Text Box 11"/>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95246" name="Rectangle 12"/>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5247" name="Freeform 13"/>
          <p:cNvSpPr>
            <a:spLocks/>
          </p:cNvSpPr>
          <p:nvPr/>
        </p:nvSpPr>
        <p:spPr bwMode="auto">
          <a:xfrm>
            <a:off x="428625" y="2611438"/>
            <a:ext cx="2082800" cy="2384425"/>
          </a:xfrm>
          <a:custGeom>
            <a:avLst/>
            <a:gdLst>
              <a:gd name="T0" fmla="*/ 2147483647 w 1312"/>
              <a:gd name="T1" fmla="*/ 2147483647 h 1502"/>
              <a:gd name="T2" fmla="*/ 2147483647 w 1312"/>
              <a:gd name="T3" fmla="*/ 2147483647 h 1502"/>
              <a:gd name="T4" fmla="*/ 2147483647 w 1312"/>
              <a:gd name="T5" fmla="*/ 2147483647 h 1502"/>
              <a:gd name="T6" fmla="*/ 2147483647 w 1312"/>
              <a:gd name="T7" fmla="*/ 2147483647 h 1502"/>
              <a:gd name="T8" fmla="*/ 2147483647 w 1312"/>
              <a:gd name="T9" fmla="*/ 2147483647 h 1502"/>
              <a:gd name="T10" fmla="*/ 2147483647 w 1312"/>
              <a:gd name="T11" fmla="*/ 2147483647 h 1502"/>
              <a:gd name="T12" fmla="*/ 2147483647 w 1312"/>
              <a:gd name="T13" fmla="*/ 2147483647 h 1502"/>
              <a:gd name="T14" fmla="*/ 0 60000 65536"/>
              <a:gd name="T15" fmla="*/ 0 60000 65536"/>
              <a:gd name="T16" fmla="*/ 0 60000 65536"/>
              <a:gd name="T17" fmla="*/ 0 60000 65536"/>
              <a:gd name="T18" fmla="*/ 0 60000 65536"/>
              <a:gd name="T19" fmla="*/ 0 60000 65536"/>
              <a:gd name="T20" fmla="*/ 0 60000 65536"/>
              <a:gd name="T21" fmla="*/ 0 w 1312"/>
              <a:gd name="T22" fmla="*/ 0 h 1502"/>
              <a:gd name="T23" fmla="*/ 1312 w 1312"/>
              <a:gd name="T24" fmla="*/ 1502 h 15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2" h="1502">
                <a:moveTo>
                  <a:pt x="693" y="53"/>
                </a:moveTo>
                <a:cubicBezTo>
                  <a:pt x="917" y="26"/>
                  <a:pt x="1142" y="0"/>
                  <a:pt x="1220" y="73"/>
                </a:cubicBezTo>
                <a:cubicBezTo>
                  <a:pt x="1298" y="146"/>
                  <a:pt x="1312" y="389"/>
                  <a:pt x="1160" y="490"/>
                </a:cubicBezTo>
                <a:cubicBezTo>
                  <a:pt x="1008" y="591"/>
                  <a:pt x="495" y="576"/>
                  <a:pt x="306" y="679"/>
                </a:cubicBezTo>
                <a:cubicBezTo>
                  <a:pt x="117" y="782"/>
                  <a:pt x="56" y="979"/>
                  <a:pt x="28" y="1106"/>
                </a:cubicBezTo>
                <a:cubicBezTo>
                  <a:pt x="0" y="1233"/>
                  <a:pt x="54" y="1386"/>
                  <a:pt x="137" y="1444"/>
                </a:cubicBezTo>
                <a:cubicBezTo>
                  <a:pt x="220" y="1502"/>
                  <a:pt x="372" y="1477"/>
                  <a:pt x="524" y="1453"/>
                </a:cubicBezTo>
              </a:path>
            </a:pathLst>
          </a:custGeom>
          <a:noFill/>
          <a:ln w="76200">
            <a:solidFill>
              <a:srgbClr val="FF3300"/>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95248" name="Text Box 14"/>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sp>
        <p:nvSpPr>
          <p:cNvPr id="95261" name="Rectangle 34"/>
          <p:cNvSpPr>
            <a:spLocks noChangeArrowheads="1"/>
          </p:cNvSpPr>
          <p:nvPr/>
        </p:nvSpPr>
        <p:spPr bwMode="auto">
          <a:xfrm>
            <a:off x="3032125" y="1644650"/>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95258" name="AutoShape 35"/>
          <p:cNvSpPr>
            <a:spLocks noChangeArrowheads="1"/>
          </p:cNvSpPr>
          <p:nvPr/>
        </p:nvSpPr>
        <p:spPr bwMode="auto">
          <a:xfrm>
            <a:off x="741363" y="2395538"/>
            <a:ext cx="1292225" cy="676275"/>
          </a:xfrm>
          <a:prstGeom prst="wedgeRoundRectCallout">
            <a:avLst>
              <a:gd name="adj1" fmla="val 141523"/>
              <a:gd name="adj2" fmla="val -30046"/>
              <a:gd name="adj3" fmla="val 16667"/>
            </a:avLst>
          </a:prstGeom>
          <a:noFill/>
          <a:ln w="38100">
            <a:solidFill>
              <a:srgbClr val="FF33CC"/>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95259" name="Text Box 36"/>
          <p:cNvSpPr txBox="1">
            <a:spLocks noChangeArrowheads="1"/>
          </p:cNvSpPr>
          <p:nvPr/>
        </p:nvSpPr>
        <p:spPr bwMode="auto">
          <a:xfrm>
            <a:off x="4754412" y="2578573"/>
            <a:ext cx="3575018" cy="584775"/>
          </a:xfrm>
          <a:prstGeom prst="rect">
            <a:avLst/>
          </a:prstGeom>
          <a:noFill/>
          <a:ln w="9525">
            <a:noFill/>
            <a:miter lim="800000"/>
            <a:headEnd/>
            <a:tailEnd/>
          </a:ln>
        </p:spPr>
        <p:txBody>
          <a:bodyPr wrap="none">
            <a:spAutoFit/>
          </a:bodyPr>
          <a:lstStyle/>
          <a:p>
            <a:r>
              <a:rPr lang="en-US" sz="3200" dirty="0">
                <a:solidFill>
                  <a:srgbClr val="FF66CC"/>
                </a:solidFill>
                <a:latin typeface="Consolas" panose="020B0609020204030204" pitchFamily="49" charset="0"/>
                <a:cs typeface="Courier New" panose="02070309020205020404" pitchFamily="49" charset="0"/>
              </a:rPr>
              <a:t>getAndIncrement</a:t>
            </a:r>
          </a:p>
        </p:txBody>
      </p:sp>
      <p:grpSp>
        <p:nvGrpSpPr>
          <p:cNvPr id="14" name="Group 24">
            <a:extLst>
              <a:ext uri="{FF2B5EF4-FFF2-40B4-BE49-F238E27FC236}">
                <a16:creationId xmlns:a16="http://schemas.microsoft.com/office/drawing/2014/main" id="{D3AA9070-0F6B-2E8D-D4B7-1FC9A56C44BC}"/>
              </a:ext>
            </a:extLst>
          </p:cNvPr>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15" name="Rectangle 25">
              <a:extLst>
                <a:ext uri="{FF2B5EF4-FFF2-40B4-BE49-F238E27FC236}">
                  <a16:creationId xmlns:a16="http://schemas.microsoft.com/office/drawing/2014/main" id="{D8843C2F-84F6-9E44-14F1-B0E1F3E6111F}"/>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6" name="Freeform 26">
              <a:extLst>
                <a:ext uri="{FF2B5EF4-FFF2-40B4-BE49-F238E27FC236}">
                  <a16:creationId xmlns:a16="http://schemas.microsoft.com/office/drawing/2014/main" id="{16430657-F634-F24F-23F5-3D6477DBADB5}"/>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7" name="Freeform 27">
              <a:extLst>
                <a:ext uri="{FF2B5EF4-FFF2-40B4-BE49-F238E27FC236}">
                  <a16:creationId xmlns:a16="http://schemas.microsoft.com/office/drawing/2014/main" id="{62530D8E-CE2B-D48B-E91B-B68AB94ED033}"/>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8" name="Freeform 28">
              <a:extLst>
                <a:ext uri="{FF2B5EF4-FFF2-40B4-BE49-F238E27FC236}">
                  <a16:creationId xmlns:a16="http://schemas.microsoft.com/office/drawing/2014/main" id="{51344B59-3739-9AFD-3A38-B90612FA2551}"/>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9" name="Freeform 29">
              <a:extLst>
                <a:ext uri="{FF2B5EF4-FFF2-40B4-BE49-F238E27FC236}">
                  <a16:creationId xmlns:a16="http://schemas.microsoft.com/office/drawing/2014/main" id="{55AACB30-B91C-C947-778C-3A61934D4E95}"/>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0" name="Freeform 30">
              <a:extLst>
                <a:ext uri="{FF2B5EF4-FFF2-40B4-BE49-F238E27FC236}">
                  <a16:creationId xmlns:a16="http://schemas.microsoft.com/office/drawing/2014/main" id="{8E6078A8-A0AB-6728-AD85-13EFCF4E82D5}"/>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1" name="Freeform 31">
              <a:extLst>
                <a:ext uri="{FF2B5EF4-FFF2-40B4-BE49-F238E27FC236}">
                  <a16:creationId xmlns:a16="http://schemas.microsoft.com/office/drawing/2014/main" id="{1CDA52E0-C6C7-4746-039F-AA95A5878133}"/>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2" name="Freeform 32">
              <a:extLst>
                <a:ext uri="{FF2B5EF4-FFF2-40B4-BE49-F238E27FC236}">
                  <a16:creationId xmlns:a16="http://schemas.microsoft.com/office/drawing/2014/main" id="{D20B3A96-0815-3DD1-2937-8837A849CAA6}"/>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3" name="Freeform 33">
              <a:extLst>
                <a:ext uri="{FF2B5EF4-FFF2-40B4-BE49-F238E27FC236}">
                  <a16:creationId xmlns:a16="http://schemas.microsoft.com/office/drawing/2014/main" id="{D6E66A39-6308-9151-6EB2-1FFC93EE9AC0}"/>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DED044B5-B677-4F10-8769-D30AA47FA7A1}"/>
              </a:ext>
            </a:extLst>
          </p:cNvPr>
          <p:cNvGrpSpPr/>
          <p:nvPr/>
        </p:nvGrpSpPr>
        <p:grpSpPr>
          <a:xfrm>
            <a:off x="946150" y="4344988"/>
            <a:ext cx="7283450" cy="977900"/>
            <a:chOff x="946150" y="4344988"/>
            <a:chExt cx="7283450" cy="977900"/>
          </a:xfrm>
        </p:grpSpPr>
        <p:sp>
          <p:nvSpPr>
            <p:cNvPr id="40" name="Rectangle 3">
              <a:extLst>
                <a:ext uri="{FF2B5EF4-FFF2-40B4-BE49-F238E27FC236}">
                  <a16:creationId xmlns:a16="http://schemas.microsoft.com/office/drawing/2014/main" id="{23879486-B8EB-4AD3-8ED7-E8CDCBD073F2}"/>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1" name="Line 4">
              <a:extLst>
                <a:ext uri="{FF2B5EF4-FFF2-40B4-BE49-F238E27FC236}">
                  <a16:creationId xmlns:a16="http://schemas.microsoft.com/office/drawing/2014/main" id="{B411D130-3003-4618-80A7-21B0B5A3460D}"/>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2" name="Line 5">
              <a:extLst>
                <a:ext uri="{FF2B5EF4-FFF2-40B4-BE49-F238E27FC236}">
                  <a16:creationId xmlns:a16="http://schemas.microsoft.com/office/drawing/2014/main" id="{7E172C40-B6D0-4D4A-BF58-1B41B92A5A03}"/>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3" name="Line 6">
              <a:extLst>
                <a:ext uri="{FF2B5EF4-FFF2-40B4-BE49-F238E27FC236}">
                  <a16:creationId xmlns:a16="http://schemas.microsoft.com/office/drawing/2014/main" id="{26034C38-846D-4E87-B53B-BC05405C4915}"/>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4" name="Line 7">
              <a:extLst>
                <a:ext uri="{FF2B5EF4-FFF2-40B4-BE49-F238E27FC236}">
                  <a16:creationId xmlns:a16="http://schemas.microsoft.com/office/drawing/2014/main" id="{B69FEBE5-E75F-4DD5-B22A-0C3E5B3A1FA4}"/>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5" name="Line 8">
              <a:extLst>
                <a:ext uri="{FF2B5EF4-FFF2-40B4-BE49-F238E27FC236}">
                  <a16:creationId xmlns:a16="http://schemas.microsoft.com/office/drawing/2014/main" id="{CE9CF59B-CA39-4335-939A-401027DF932C}"/>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6" name="Line 9">
              <a:extLst>
                <a:ext uri="{FF2B5EF4-FFF2-40B4-BE49-F238E27FC236}">
                  <a16:creationId xmlns:a16="http://schemas.microsoft.com/office/drawing/2014/main" id="{AC900180-8E78-4EA0-89BD-F37E250805B2}"/>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7" name="Line 10">
              <a:extLst>
                <a:ext uri="{FF2B5EF4-FFF2-40B4-BE49-F238E27FC236}">
                  <a16:creationId xmlns:a16="http://schemas.microsoft.com/office/drawing/2014/main" id="{9265F8C4-1915-4AB8-BE42-21BCCA74F674}"/>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8" name="Text Box 15">
              <a:extLst>
                <a:ext uri="{FF2B5EF4-FFF2-40B4-BE49-F238E27FC236}">
                  <a16:creationId xmlns:a16="http://schemas.microsoft.com/office/drawing/2014/main" id="{8A9B8DC6-4332-454C-A0C0-8F19E0E022FF}"/>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49" name="Text Box 16">
              <a:extLst>
                <a:ext uri="{FF2B5EF4-FFF2-40B4-BE49-F238E27FC236}">
                  <a16:creationId xmlns:a16="http://schemas.microsoft.com/office/drawing/2014/main" id="{C476898E-876A-49AF-9A9E-89B57A972F00}"/>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0" name="Text Box 16">
              <a:extLst>
                <a:ext uri="{FF2B5EF4-FFF2-40B4-BE49-F238E27FC236}">
                  <a16:creationId xmlns:a16="http://schemas.microsoft.com/office/drawing/2014/main" id="{2110F32A-65C6-469E-90AA-98E16379CE86}"/>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1" name="Text Box 16">
              <a:extLst>
                <a:ext uri="{FF2B5EF4-FFF2-40B4-BE49-F238E27FC236}">
                  <a16:creationId xmlns:a16="http://schemas.microsoft.com/office/drawing/2014/main" id="{F7A8E984-26AB-4991-9B1C-FDFDA66D8216}"/>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2" name="Text Box 16">
              <a:extLst>
                <a:ext uri="{FF2B5EF4-FFF2-40B4-BE49-F238E27FC236}">
                  <a16:creationId xmlns:a16="http://schemas.microsoft.com/office/drawing/2014/main" id="{80422CF3-E9AF-4859-8BA7-9D523CD06F24}"/>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3" name="Text Box 16">
              <a:extLst>
                <a:ext uri="{FF2B5EF4-FFF2-40B4-BE49-F238E27FC236}">
                  <a16:creationId xmlns:a16="http://schemas.microsoft.com/office/drawing/2014/main" id="{47D8BEE1-BDEE-4AF3-B7F0-EA627AF4D14C}"/>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4" name="Text Box 16">
              <a:extLst>
                <a:ext uri="{FF2B5EF4-FFF2-40B4-BE49-F238E27FC236}">
                  <a16:creationId xmlns:a16="http://schemas.microsoft.com/office/drawing/2014/main" id="{F07166CE-F6CE-4AFC-A094-52ED16821F89}"/>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55" name="Text Box 16">
              <a:extLst>
                <a:ext uri="{FF2B5EF4-FFF2-40B4-BE49-F238E27FC236}">
                  <a16:creationId xmlns:a16="http://schemas.microsoft.com/office/drawing/2014/main" id="{D946C5B5-9CC9-471D-BAE3-F203269EDBF3}"/>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96260" name="Rectangle 2"/>
          <p:cNvSpPr>
            <a:spLocks noGrp="1" noChangeArrowheads="1"/>
          </p:cNvSpPr>
          <p:nvPr>
            <p:ph type="title"/>
          </p:nvPr>
        </p:nvSpPr>
        <p:spPr/>
        <p:txBody>
          <a:bodyPr/>
          <a:lstStyle/>
          <a:p>
            <a:r>
              <a:rPr lang="en-US" dirty="0"/>
              <a:t>Anderson Queue Lock</a:t>
            </a:r>
          </a:p>
        </p:txBody>
      </p:sp>
      <p:sp>
        <p:nvSpPr>
          <p:cNvPr id="96258" name="Footer Placeholder 2"/>
          <p:cNvSpPr>
            <a:spLocks noGrp="1"/>
          </p:cNvSpPr>
          <p:nvPr>
            <p:ph type="ftr" sz="quarter" idx="10"/>
          </p:nvPr>
        </p:nvSpPr>
        <p:spPr>
          <a:noFill/>
        </p:spPr>
        <p:txBody>
          <a:bodyPr/>
          <a:lstStyle/>
          <a:p>
            <a:r>
              <a:rPr lang="en-US" dirty="0"/>
              <a:t>Art of Multiprocessor Programming</a:t>
            </a:r>
          </a:p>
        </p:txBody>
      </p:sp>
      <p:sp>
        <p:nvSpPr>
          <p:cNvPr id="96259" name="Slide Number Placeholder 3"/>
          <p:cNvSpPr>
            <a:spLocks noGrp="1"/>
          </p:cNvSpPr>
          <p:nvPr>
            <p:ph type="sldNum" sz="quarter" idx="11"/>
          </p:nvPr>
        </p:nvSpPr>
        <p:spPr>
          <a:noFill/>
        </p:spPr>
        <p:txBody>
          <a:bodyPr/>
          <a:lstStyle/>
          <a:p>
            <a:fld id="{08D24FA3-6FD1-4467-9988-C40AB963438A}" type="slidenum">
              <a:rPr lang="x-none" smtClean="0">
                <a:latin typeface="Arial" pitchFamily="34" charset="0"/>
                <a:cs typeface="Arial" pitchFamily="34" charset="0"/>
              </a:rPr>
              <a:pPr/>
              <a:t>88</a:t>
            </a:fld>
            <a:endParaRPr lang="en-US" dirty="0">
              <a:latin typeface="Arial" pitchFamily="34" charset="0"/>
              <a:cs typeface="Arial" pitchFamily="34" charset="0"/>
            </a:endParaRPr>
          </a:p>
        </p:txBody>
      </p:sp>
      <p:sp>
        <p:nvSpPr>
          <p:cNvPr id="96269" name="Text Box 11"/>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96270" name="Rectangle 12"/>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6271" name="Text Box 13"/>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sp>
        <p:nvSpPr>
          <p:cNvPr id="96285" name="Rectangle 33"/>
          <p:cNvSpPr>
            <a:spLocks noChangeArrowheads="1"/>
          </p:cNvSpPr>
          <p:nvPr/>
        </p:nvSpPr>
        <p:spPr bwMode="auto">
          <a:xfrm>
            <a:off x="3032125" y="1644650"/>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96281" name="AutoShape 34"/>
          <p:cNvSpPr>
            <a:spLocks noChangeArrowheads="1"/>
          </p:cNvSpPr>
          <p:nvPr/>
        </p:nvSpPr>
        <p:spPr bwMode="auto">
          <a:xfrm>
            <a:off x="741363" y="2395538"/>
            <a:ext cx="1292225" cy="676275"/>
          </a:xfrm>
          <a:prstGeom prst="wedgeRoundRectCallout">
            <a:avLst>
              <a:gd name="adj1" fmla="val 141523"/>
              <a:gd name="adj2" fmla="val -30046"/>
              <a:gd name="adj3" fmla="val 16667"/>
            </a:avLst>
          </a:prstGeom>
          <a:noFill/>
          <a:ln w="38100">
            <a:solidFill>
              <a:srgbClr val="FF33CC"/>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96283" name="Freeform 36"/>
          <p:cNvSpPr>
            <a:spLocks/>
          </p:cNvSpPr>
          <p:nvPr/>
        </p:nvSpPr>
        <p:spPr bwMode="auto">
          <a:xfrm>
            <a:off x="1528763" y="2695575"/>
            <a:ext cx="1166812" cy="1781175"/>
          </a:xfrm>
          <a:custGeom>
            <a:avLst/>
            <a:gdLst>
              <a:gd name="T0" fmla="*/ 0 w 735"/>
              <a:gd name="T1" fmla="*/ 0 h 1122"/>
              <a:gd name="T2" fmla="*/ 2147483647 w 735"/>
              <a:gd name="T3" fmla="*/ 2147483647 h 1122"/>
              <a:gd name="T4" fmla="*/ 2147483647 w 735"/>
              <a:gd name="T5" fmla="*/ 2147483647 h 1122"/>
              <a:gd name="T6" fmla="*/ 2147483647 w 735"/>
              <a:gd name="T7" fmla="*/ 2147483647 h 1122"/>
              <a:gd name="T8" fmla="*/ 2147483647 w 735"/>
              <a:gd name="T9" fmla="*/ 2147483647 h 1122"/>
              <a:gd name="T10" fmla="*/ 0 60000 65536"/>
              <a:gd name="T11" fmla="*/ 0 60000 65536"/>
              <a:gd name="T12" fmla="*/ 0 60000 65536"/>
              <a:gd name="T13" fmla="*/ 0 60000 65536"/>
              <a:gd name="T14" fmla="*/ 0 60000 65536"/>
              <a:gd name="T15" fmla="*/ 0 w 735"/>
              <a:gd name="T16" fmla="*/ 0 h 1122"/>
              <a:gd name="T17" fmla="*/ 735 w 735"/>
              <a:gd name="T18" fmla="*/ 1122 h 1122"/>
            </a:gdLst>
            <a:ahLst/>
            <a:cxnLst>
              <a:cxn ang="T10">
                <a:pos x="T0" y="T1"/>
              </a:cxn>
              <a:cxn ang="T11">
                <a:pos x="T2" y="T3"/>
              </a:cxn>
              <a:cxn ang="T12">
                <a:pos x="T4" y="T5"/>
              </a:cxn>
              <a:cxn ang="T13">
                <a:pos x="T6" y="T7"/>
              </a:cxn>
              <a:cxn ang="T14">
                <a:pos x="T8" y="T9"/>
              </a:cxn>
            </a:cxnLst>
            <a:rect l="T15" t="T16" r="T17" b="T18"/>
            <a:pathLst>
              <a:path w="735" h="1122">
                <a:moveTo>
                  <a:pt x="0" y="0"/>
                </a:moveTo>
                <a:cubicBezTo>
                  <a:pt x="73" y="36"/>
                  <a:pt x="316" y="136"/>
                  <a:pt x="437" y="219"/>
                </a:cubicBezTo>
                <a:cubicBezTo>
                  <a:pt x="558" y="302"/>
                  <a:pt x="735" y="403"/>
                  <a:pt x="725" y="497"/>
                </a:cubicBezTo>
                <a:cubicBezTo>
                  <a:pt x="715" y="591"/>
                  <a:pt x="428" y="681"/>
                  <a:pt x="378" y="785"/>
                </a:cubicBezTo>
                <a:cubicBezTo>
                  <a:pt x="328" y="889"/>
                  <a:pt x="417" y="1052"/>
                  <a:pt x="427" y="1122"/>
                </a:cubicBezTo>
              </a:path>
            </a:pathLst>
          </a:custGeom>
          <a:noFill/>
          <a:ln w="76200">
            <a:solidFill>
              <a:srgbClr val="FF33CC"/>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3" name="Text Box 36">
            <a:extLst>
              <a:ext uri="{FF2B5EF4-FFF2-40B4-BE49-F238E27FC236}">
                <a16:creationId xmlns:a16="http://schemas.microsoft.com/office/drawing/2014/main" id="{5E3A3A7F-3B8E-FF90-C0F7-2DC32628159E}"/>
              </a:ext>
            </a:extLst>
          </p:cNvPr>
          <p:cNvSpPr txBox="1">
            <a:spLocks noChangeArrowheads="1"/>
          </p:cNvSpPr>
          <p:nvPr/>
        </p:nvSpPr>
        <p:spPr bwMode="auto">
          <a:xfrm>
            <a:off x="4559332" y="2516188"/>
            <a:ext cx="3575018" cy="584775"/>
          </a:xfrm>
          <a:prstGeom prst="rect">
            <a:avLst/>
          </a:prstGeom>
          <a:noFill/>
          <a:ln w="9525">
            <a:noFill/>
            <a:miter lim="800000"/>
            <a:headEnd/>
            <a:tailEnd/>
          </a:ln>
        </p:spPr>
        <p:txBody>
          <a:bodyPr wrap="none">
            <a:spAutoFit/>
          </a:bodyPr>
          <a:lstStyle/>
          <a:p>
            <a:r>
              <a:rPr lang="en-US" sz="3200" b="0" dirty="0">
                <a:solidFill>
                  <a:srgbClr val="FF66CC"/>
                </a:solidFill>
                <a:latin typeface="Consolas" panose="020B0609020204030204" pitchFamily="49" charset="0"/>
                <a:cs typeface="Arial" pitchFamily="34" charset="0"/>
              </a:rPr>
              <a:t>getAndIncrement</a:t>
            </a:r>
          </a:p>
        </p:txBody>
      </p:sp>
      <p:grpSp>
        <p:nvGrpSpPr>
          <p:cNvPr id="2" name="Group 24">
            <a:extLst>
              <a:ext uri="{FF2B5EF4-FFF2-40B4-BE49-F238E27FC236}">
                <a16:creationId xmlns:a16="http://schemas.microsoft.com/office/drawing/2014/main" id="{8CBC4438-AABA-85A2-3618-2F190FA2F5D9}"/>
              </a:ext>
            </a:extLst>
          </p:cNvPr>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4" name="Rectangle 25">
              <a:extLst>
                <a:ext uri="{FF2B5EF4-FFF2-40B4-BE49-F238E27FC236}">
                  <a16:creationId xmlns:a16="http://schemas.microsoft.com/office/drawing/2014/main" id="{8531EAB1-332D-AB2C-6744-AAED426619EC}"/>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 name="Freeform 26">
              <a:extLst>
                <a:ext uri="{FF2B5EF4-FFF2-40B4-BE49-F238E27FC236}">
                  <a16:creationId xmlns:a16="http://schemas.microsoft.com/office/drawing/2014/main" id="{9E12EB00-4F85-E219-5FCE-D9D30783E15C}"/>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 name="Freeform 27">
              <a:extLst>
                <a:ext uri="{FF2B5EF4-FFF2-40B4-BE49-F238E27FC236}">
                  <a16:creationId xmlns:a16="http://schemas.microsoft.com/office/drawing/2014/main" id="{D94EF841-476D-8858-C345-8A1677CAC33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 name="Freeform 28">
              <a:extLst>
                <a:ext uri="{FF2B5EF4-FFF2-40B4-BE49-F238E27FC236}">
                  <a16:creationId xmlns:a16="http://schemas.microsoft.com/office/drawing/2014/main" id="{63B6F2DC-484B-413E-CDE2-26B8E8A375B6}"/>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8" name="Freeform 29">
              <a:extLst>
                <a:ext uri="{FF2B5EF4-FFF2-40B4-BE49-F238E27FC236}">
                  <a16:creationId xmlns:a16="http://schemas.microsoft.com/office/drawing/2014/main" id="{A4E60787-8D2A-D542-6EA4-22BB9C0E4F5E}"/>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 name="Freeform 30">
              <a:extLst>
                <a:ext uri="{FF2B5EF4-FFF2-40B4-BE49-F238E27FC236}">
                  <a16:creationId xmlns:a16="http://schemas.microsoft.com/office/drawing/2014/main" id="{1937BE75-00B1-DCDE-2834-ADBB7CC5A17D}"/>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 name="Freeform 31">
              <a:extLst>
                <a:ext uri="{FF2B5EF4-FFF2-40B4-BE49-F238E27FC236}">
                  <a16:creationId xmlns:a16="http://schemas.microsoft.com/office/drawing/2014/main" id="{9D20BA09-6A63-7F57-73C5-3AF474FD129D}"/>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 name="Freeform 32">
              <a:extLst>
                <a:ext uri="{FF2B5EF4-FFF2-40B4-BE49-F238E27FC236}">
                  <a16:creationId xmlns:a16="http://schemas.microsoft.com/office/drawing/2014/main" id="{3EF6EB23-81CD-7292-78B9-2F767F60D0F8}"/>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2" name="Freeform 33">
              <a:extLst>
                <a:ext uri="{FF2B5EF4-FFF2-40B4-BE49-F238E27FC236}">
                  <a16:creationId xmlns:a16="http://schemas.microsoft.com/office/drawing/2014/main" id="{8434F450-BADC-327D-D74F-4394C40879BD}"/>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253033E9-D11F-4E28-9F36-02376508C314}"/>
              </a:ext>
            </a:extLst>
          </p:cNvPr>
          <p:cNvGrpSpPr/>
          <p:nvPr/>
        </p:nvGrpSpPr>
        <p:grpSpPr>
          <a:xfrm>
            <a:off x="946150" y="4344988"/>
            <a:ext cx="7283450" cy="977900"/>
            <a:chOff x="946150" y="4344988"/>
            <a:chExt cx="7283450" cy="977900"/>
          </a:xfrm>
        </p:grpSpPr>
        <p:sp>
          <p:nvSpPr>
            <p:cNvPr id="57" name="Rectangle 3">
              <a:extLst>
                <a:ext uri="{FF2B5EF4-FFF2-40B4-BE49-F238E27FC236}">
                  <a16:creationId xmlns:a16="http://schemas.microsoft.com/office/drawing/2014/main" id="{533CD33B-4724-4C17-9888-2C1949FE9217}"/>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8" name="Line 4">
              <a:extLst>
                <a:ext uri="{FF2B5EF4-FFF2-40B4-BE49-F238E27FC236}">
                  <a16:creationId xmlns:a16="http://schemas.microsoft.com/office/drawing/2014/main" id="{D93D8382-096D-4CBA-B4C7-F20EE8CFE952}"/>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9" name="Line 5">
              <a:extLst>
                <a:ext uri="{FF2B5EF4-FFF2-40B4-BE49-F238E27FC236}">
                  <a16:creationId xmlns:a16="http://schemas.microsoft.com/office/drawing/2014/main" id="{3AE60BFC-5462-4C14-9AF2-E75901DD1835}"/>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0" name="Line 6">
              <a:extLst>
                <a:ext uri="{FF2B5EF4-FFF2-40B4-BE49-F238E27FC236}">
                  <a16:creationId xmlns:a16="http://schemas.microsoft.com/office/drawing/2014/main" id="{9D78AC7E-1B93-4891-AD71-0FEF8CEC77E7}"/>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1" name="Line 7">
              <a:extLst>
                <a:ext uri="{FF2B5EF4-FFF2-40B4-BE49-F238E27FC236}">
                  <a16:creationId xmlns:a16="http://schemas.microsoft.com/office/drawing/2014/main" id="{C529A817-5570-4673-85E2-D0E7484CB4A2}"/>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2" name="Line 8">
              <a:extLst>
                <a:ext uri="{FF2B5EF4-FFF2-40B4-BE49-F238E27FC236}">
                  <a16:creationId xmlns:a16="http://schemas.microsoft.com/office/drawing/2014/main" id="{E4E213DE-0CC4-4013-B3C1-7B037978ECCB}"/>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3" name="Line 9">
              <a:extLst>
                <a:ext uri="{FF2B5EF4-FFF2-40B4-BE49-F238E27FC236}">
                  <a16:creationId xmlns:a16="http://schemas.microsoft.com/office/drawing/2014/main" id="{F5BE54CB-C922-4DC9-81DE-3205D011DAE9}"/>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4" name="Line 10">
              <a:extLst>
                <a:ext uri="{FF2B5EF4-FFF2-40B4-BE49-F238E27FC236}">
                  <a16:creationId xmlns:a16="http://schemas.microsoft.com/office/drawing/2014/main" id="{CE3A2A6F-4A39-4943-A4BB-44E3C6C9B9E9}"/>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5" name="Text Box 15">
              <a:extLst>
                <a:ext uri="{FF2B5EF4-FFF2-40B4-BE49-F238E27FC236}">
                  <a16:creationId xmlns:a16="http://schemas.microsoft.com/office/drawing/2014/main" id="{7187654C-C193-43F9-8349-42A2BA67658B}"/>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66" name="Text Box 16">
              <a:extLst>
                <a:ext uri="{FF2B5EF4-FFF2-40B4-BE49-F238E27FC236}">
                  <a16:creationId xmlns:a16="http://schemas.microsoft.com/office/drawing/2014/main" id="{F24B4AE1-D98C-4335-8DBD-8565B4120EC7}"/>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7" name="Text Box 16">
              <a:extLst>
                <a:ext uri="{FF2B5EF4-FFF2-40B4-BE49-F238E27FC236}">
                  <a16:creationId xmlns:a16="http://schemas.microsoft.com/office/drawing/2014/main" id="{82335117-5354-463D-B02B-566FE1457603}"/>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8" name="Text Box 16">
              <a:extLst>
                <a:ext uri="{FF2B5EF4-FFF2-40B4-BE49-F238E27FC236}">
                  <a16:creationId xmlns:a16="http://schemas.microsoft.com/office/drawing/2014/main" id="{5F66FA63-418C-418E-92D9-948A6A8D0D81}"/>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9" name="Text Box 16">
              <a:extLst>
                <a:ext uri="{FF2B5EF4-FFF2-40B4-BE49-F238E27FC236}">
                  <a16:creationId xmlns:a16="http://schemas.microsoft.com/office/drawing/2014/main" id="{4334F24B-7807-435F-8F3B-7731B2F26121}"/>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70" name="Text Box 16">
              <a:extLst>
                <a:ext uri="{FF2B5EF4-FFF2-40B4-BE49-F238E27FC236}">
                  <a16:creationId xmlns:a16="http://schemas.microsoft.com/office/drawing/2014/main" id="{0D406AEE-0339-4CB3-A2A3-EF90818DE08E}"/>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71" name="Text Box 16">
              <a:extLst>
                <a:ext uri="{FF2B5EF4-FFF2-40B4-BE49-F238E27FC236}">
                  <a16:creationId xmlns:a16="http://schemas.microsoft.com/office/drawing/2014/main" id="{74138CDA-14AD-44B3-856C-CE0AF191134D}"/>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72" name="Text Box 16">
              <a:extLst>
                <a:ext uri="{FF2B5EF4-FFF2-40B4-BE49-F238E27FC236}">
                  <a16:creationId xmlns:a16="http://schemas.microsoft.com/office/drawing/2014/main" id="{A1847F9C-5585-41C5-8E92-EB0DEAFEE194}"/>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97284" name="Rectangle 2"/>
          <p:cNvSpPr>
            <a:spLocks noGrp="1" noChangeArrowheads="1"/>
          </p:cNvSpPr>
          <p:nvPr>
            <p:ph type="title"/>
          </p:nvPr>
        </p:nvSpPr>
        <p:spPr/>
        <p:txBody>
          <a:bodyPr/>
          <a:lstStyle/>
          <a:p>
            <a:r>
              <a:rPr lang="en-US" dirty="0"/>
              <a:t>Anderson Queue Lock</a:t>
            </a:r>
          </a:p>
        </p:txBody>
      </p:sp>
      <p:sp>
        <p:nvSpPr>
          <p:cNvPr id="97282" name="Footer Placeholder 2"/>
          <p:cNvSpPr>
            <a:spLocks noGrp="1"/>
          </p:cNvSpPr>
          <p:nvPr>
            <p:ph type="ftr" sz="quarter" idx="10"/>
          </p:nvPr>
        </p:nvSpPr>
        <p:spPr>
          <a:noFill/>
        </p:spPr>
        <p:txBody>
          <a:bodyPr/>
          <a:lstStyle/>
          <a:p>
            <a:r>
              <a:rPr lang="en-US" dirty="0"/>
              <a:t>Art of Multiprocessor Programming</a:t>
            </a:r>
          </a:p>
        </p:txBody>
      </p:sp>
      <p:sp>
        <p:nvSpPr>
          <p:cNvPr id="97283" name="Slide Number Placeholder 3"/>
          <p:cNvSpPr>
            <a:spLocks noGrp="1"/>
          </p:cNvSpPr>
          <p:nvPr>
            <p:ph type="sldNum" sz="quarter" idx="11"/>
          </p:nvPr>
        </p:nvSpPr>
        <p:spPr>
          <a:noFill/>
        </p:spPr>
        <p:txBody>
          <a:bodyPr/>
          <a:lstStyle/>
          <a:p>
            <a:fld id="{5E42BC78-045C-4121-AFD1-370A81E7DA73}" type="slidenum">
              <a:rPr lang="x-none" smtClean="0">
                <a:latin typeface="Arial" pitchFamily="34" charset="0"/>
                <a:cs typeface="Arial" pitchFamily="34" charset="0"/>
              </a:rPr>
              <a:pPr/>
              <a:t>89</a:t>
            </a:fld>
            <a:endParaRPr lang="en-US" dirty="0">
              <a:latin typeface="Arial" pitchFamily="34" charset="0"/>
              <a:cs typeface="Arial" pitchFamily="34" charset="0"/>
            </a:endParaRPr>
          </a:p>
        </p:txBody>
      </p:sp>
      <p:sp>
        <p:nvSpPr>
          <p:cNvPr id="97293" name="Text Box 11"/>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97294" name="Rectangle 12"/>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7295" name="Text Box 13"/>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sp>
        <p:nvSpPr>
          <p:cNvPr id="97309" name="Rectangle 33"/>
          <p:cNvSpPr>
            <a:spLocks noChangeArrowheads="1"/>
          </p:cNvSpPr>
          <p:nvPr/>
        </p:nvSpPr>
        <p:spPr bwMode="auto">
          <a:xfrm>
            <a:off x="3071813" y="1644650"/>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97305" name="Freeform 34"/>
          <p:cNvSpPr>
            <a:spLocks/>
          </p:cNvSpPr>
          <p:nvPr/>
        </p:nvSpPr>
        <p:spPr bwMode="auto">
          <a:xfrm>
            <a:off x="1528763" y="2695575"/>
            <a:ext cx="1166812" cy="1781175"/>
          </a:xfrm>
          <a:custGeom>
            <a:avLst/>
            <a:gdLst>
              <a:gd name="T0" fmla="*/ 0 w 735"/>
              <a:gd name="T1" fmla="*/ 0 h 1122"/>
              <a:gd name="T2" fmla="*/ 2147483647 w 735"/>
              <a:gd name="T3" fmla="*/ 2147483647 h 1122"/>
              <a:gd name="T4" fmla="*/ 2147483647 w 735"/>
              <a:gd name="T5" fmla="*/ 2147483647 h 1122"/>
              <a:gd name="T6" fmla="*/ 2147483647 w 735"/>
              <a:gd name="T7" fmla="*/ 2147483647 h 1122"/>
              <a:gd name="T8" fmla="*/ 2147483647 w 735"/>
              <a:gd name="T9" fmla="*/ 2147483647 h 1122"/>
              <a:gd name="T10" fmla="*/ 0 60000 65536"/>
              <a:gd name="T11" fmla="*/ 0 60000 65536"/>
              <a:gd name="T12" fmla="*/ 0 60000 65536"/>
              <a:gd name="T13" fmla="*/ 0 60000 65536"/>
              <a:gd name="T14" fmla="*/ 0 60000 65536"/>
              <a:gd name="T15" fmla="*/ 0 w 735"/>
              <a:gd name="T16" fmla="*/ 0 h 1122"/>
              <a:gd name="T17" fmla="*/ 735 w 735"/>
              <a:gd name="T18" fmla="*/ 1122 h 1122"/>
            </a:gdLst>
            <a:ahLst/>
            <a:cxnLst>
              <a:cxn ang="T10">
                <a:pos x="T0" y="T1"/>
              </a:cxn>
              <a:cxn ang="T11">
                <a:pos x="T2" y="T3"/>
              </a:cxn>
              <a:cxn ang="T12">
                <a:pos x="T4" y="T5"/>
              </a:cxn>
              <a:cxn ang="T13">
                <a:pos x="T6" y="T7"/>
              </a:cxn>
              <a:cxn ang="T14">
                <a:pos x="T8" y="T9"/>
              </a:cxn>
            </a:cxnLst>
            <a:rect l="T15" t="T16" r="T17" b="T18"/>
            <a:pathLst>
              <a:path w="735" h="1122">
                <a:moveTo>
                  <a:pt x="0" y="0"/>
                </a:moveTo>
                <a:cubicBezTo>
                  <a:pt x="73" y="36"/>
                  <a:pt x="316" y="136"/>
                  <a:pt x="437" y="219"/>
                </a:cubicBezTo>
                <a:cubicBezTo>
                  <a:pt x="558" y="302"/>
                  <a:pt x="735" y="403"/>
                  <a:pt x="725" y="497"/>
                </a:cubicBezTo>
                <a:cubicBezTo>
                  <a:pt x="715" y="591"/>
                  <a:pt x="428" y="681"/>
                  <a:pt x="378" y="785"/>
                </a:cubicBezTo>
                <a:cubicBezTo>
                  <a:pt x="328" y="889"/>
                  <a:pt x="417" y="1052"/>
                  <a:pt x="427" y="1122"/>
                </a:cubicBezTo>
              </a:path>
            </a:pathLst>
          </a:custGeom>
          <a:noFill/>
          <a:ln w="76200">
            <a:solidFill>
              <a:srgbClr val="FF33CC"/>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97306" name="AutoShape 35"/>
          <p:cNvSpPr>
            <a:spLocks noChangeArrowheads="1"/>
          </p:cNvSpPr>
          <p:nvPr/>
        </p:nvSpPr>
        <p:spPr bwMode="auto">
          <a:xfrm>
            <a:off x="982336" y="4544080"/>
            <a:ext cx="717550" cy="540684"/>
          </a:xfrm>
          <a:prstGeom prst="wedgeRoundRectCallout">
            <a:avLst>
              <a:gd name="adj1" fmla="val 292526"/>
              <a:gd name="adj2" fmla="val -221256"/>
              <a:gd name="adj3" fmla="val 16667"/>
            </a:avLst>
          </a:prstGeom>
          <a:noFill/>
          <a:ln w="38100">
            <a:solidFill>
              <a:srgbClr val="FF33CC"/>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97307" name="AutoShape 36"/>
          <p:cNvSpPr>
            <a:spLocks noChangeArrowheads="1"/>
          </p:cNvSpPr>
          <p:nvPr/>
        </p:nvSpPr>
        <p:spPr bwMode="auto">
          <a:xfrm>
            <a:off x="5308600" y="2206625"/>
            <a:ext cx="2222500" cy="1985963"/>
          </a:xfrm>
          <a:prstGeom prst="cloudCallout">
            <a:avLst>
              <a:gd name="adj1" fmla="val -85644"/>
              <a:gd name="adj2" fmla="val -11153"/>
            </a:avLst>
          </a:prstGeom>
          <a:solidFill>
            <a:schemeClr val="tx1"/>
          </a:solidFill>
          <a:ln w="38100">
            <a:solidFill>
              <a:srgbClr val="FF00FF"/>
            </a:solidFill>
            <a:round/>
            <a:headEnd/>
            <a:tailEnd/>
          </a:ln>
        </p:spPr>
        <p:txBody>
          <a:bodyPr anchor="ctr"/>
          <a:lstStyle/>
          <a:p>
            <a:pPr algn="ctr"/>
            <a:r>
              <a:rPr lang="en-US" sz="3200" b="0" dirty="0">
                <a:solidFill>
                  <a:srgbClr val="FFFF00"/>
                </a:solidFill>
                <a:latin typeface="Arial" pitchFamily="34" charset="0"/>
                <a:cs typeface="Arial" pitchFamily="34" charset="0"/>
              </a:rPr>
              <a:t>Mine!</a:t>
            </a:r>
          </a:p>
        </p:txBody>
      </p:sp>
      <p:grpSp>
        <p:nvGrpSpPr>
          <p:cNvPr id="12" name="Group 24">
            <a:extLst>
              <a:ext uri="{FF2B5EF4-FFF2-40B4-BE49-F238E27FC236}">
                <a16:creationId xmlns:a16="http://schemas.microsoft.com/office/drawing/2014/main" id="{5523484C-EABB-AF7D-5666-AD03BE2D86C2}"/>
              </a:ext>
            </a:extLst>
          </p:cNvPr>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13" name="Rectangle 25">
              <a:extLst>
                <a:ext uri="{FF2B5EF4-FFF2-40B4-BE49-F238E27FC236}">
                  <a16:creationId xmlns:a16="http://schemas.microsoft.com/office/drawing/2014/main" id="{5EDF3A8C-4E95-7E96-E3A1-9EA488D02C82}"/>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 name="Freeform 26">
              <a:extLst>
                <a:ext uri="{FF2B5EF4-FFF2-40B4-BE49-F238E27FC236}">
                  <a16:creationId xmlns:a16="http://schemas.microsoft.com/office/drawing/2014/main" id="{830660D8-1680-8653-F557-66E67DBD2F62}"/>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5" name="Freeform 27">
              <a:extLst>
                <a:ext uri="{FF2B5EF4-FFF2-40B4-BE49-F238E27FC236}">
                  <a16:creationId xmlns:a16="http://schemas.microsoft.com/office/drawing/2014/main" id="{B502C0C3-272C-8CBC-4871-76034E2293D2}"/>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6" name="Freeform 28">
              <a:extLst>
                <a:ext uri="{FF2B5EF4-FFF2-40B4-BE49-F238E27FC236}">
                  <a16:creationId xmlns:a16="http://schemas.microsoft.com/office/drawing/2014/main" id="{4031E8D8-9A6F-A19F-1CFA-B61B546F1CBD}"/>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7" name="Freeform 29">
              <a:extLst>
                <a:ext uri="{FF2B5EF4-FFF2-40B4-BE49-F238E27FC236}">
                  <a16:creationId xmlns:a16="http://schemas.microsoft.com/office/drawing/2014/main" id="{2B8AA803-D019-165A-BDF6-4AC651952637}"/>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8" name="Freeform 30">
              <a:extLst>
                <a:ext uri="{FF2B5EF4-FFF2-40B4-BE49-F238E27FC236}">
                  <a16:creationId xmlns:a16="http://schemas.microsoft.com/office/drawing/2014/main" id="{127E6F18-9B45-5991-9E55-22F0BF713D4A}"/>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9" name="Freeform 31">
              <a:extLst>
                <a:ext uri="{FF2B5EF4-FFF2-40B4-BE49-F238E27FC236}">
                  <a16:creationId xmlns:a16="http://schemas.microsoft.com/office/drawing/2014/main" id="{CED0B4F8-70DC-97E8-EE94-D525A68D74EC}"/>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0" name="Freeform 32">
              <a:extLst>
                <a:ext uri="{FF2B5EF4-FFF2-40B4-BE49-F238E27FC236}">
                  <a16:creationId xmlns:a16="http://schemas.microsoft.com/office/drawing/2014/main" id="{2BB3823F-BCB3-2018-3710-82D0F1E108A0}"/>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1" name="Freeform 33">
              <a:extLst>
                <a:ext uri="{FF2B5EF4-FFF2-40B4-BE49-F238E27FC236}">
                  <a16:creationId xmlns:a16="http://schemas.microsoft.com/office/drawing/2014/main" id="{B31B4075-165A-D83E-0492-DC898D71E232}"/>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3657325F-0699-4E45-8F0E-FA566940B29B}"/>
              </a:ext>
            </a:extLst>
          </p:cNvPr>
          <p:cNvGrpSpPr/>
          <p:nvPr/>
        </p:nvGrpSpPr>
        <p:grpSpPr>
          <a:xfrm>
            <a:off x="946150" y="4344988"/>
            <a:ext cx="7283450" cy="977900"/>
            <a:chOff x="946150" y="4344988"/>
            <a:chExt cx="7283450" cy="977900"/>
          </a:xfrm>
        </p:grpSpPr>
        <p:sp>
          <p:nvSpPr>
            <p:cNvPr id="51" name="Rectangle 3">
              <a:extLst>
                <a:ext uri="{FF2B5EF4-FFF2-40B4-BE49-F238E27FC236}">
                  <a16:creationId xmlns:a16="http://schemas.microsoft.com/office/drawing/2014/main" id="{33791F59-0075-49D5-910A-E716DF6F56A8}"/>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2" name="Line 4">
              <a:extLst>
                <a:ext uri="{FF2B5EF4-FFF2-40B4-BE49-F238E27FC236}">
                  <a16:creationId xmlns:a16="http://schemas.microsoft.com/office/drawing/2014/main" id="{62BAB14F-A5C6-44A0-ABDF-DCA86F3DAFEB}"/>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3" name="Line 5">
              <a:extLst>
                <a:ext uri="{FF2B5EF4-FFF2-40B4-BE49-F238E27FC236}">
                  <a16:creationId xmlns:a16="http://schemas.microsoft.com/office/drawing/2014/main" id="{5AEBCACC-0213-45AA-9E27-314B2B60D531}"/>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4" name="Line 6">
              <a:extLst>
                <a:ext uri="{FF2B5EF4-FFF2-40B4-BE49-F238E27FC236}">
                  <a16:creationId xmlns:a16="http://schemas.microsoft.com/office/drawing/2014/main" id="{E5575031-4BE7-482D-983C-984E5A62E200}"/>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5" name="Line 7">
              <a:extLst>
                <a:ext uri="{FF2B5EF4-FFF2-40B4-BE49-F238E27FC236}">
                  <a16:creationId xmlns:a16="http://schemas.microsoft.com/office/drawing/2014/main" id="{57A010B3-1325-4A57-A786-628D719BF88B}"/>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6" name="Line 8">
              <a:extLst>
                <a:ext uri="{FF2B5EF4-FFF2-40B4-BE49-F238E27FC236}">
                  <a16:creationId xmlns:a16="http://schemas.microsoft.com/office/drawing/2014/main" id="{3EE371A4-D2EC-44F3-8A54-8E9ADCE72780}"/>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7" name="Line 9">
              <a:extLst>
                <a:ext uri="{FF2B5EF4-FFF2-40B4-BE49-F238E27FC236}">
                  <a16:creationId xmlns:a16="http://schemas.microsoft.com/office/drawing/2014/main" id="{57997B3A-704B-4439-956A-83B678F268C0}"/>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8" name="Line 10">
              <a:extLst>
                <a:ext uri="{FF2B5EF4-FFF2-40B4-BE49-F238E27FC236}">
                  <a16:creationId xmlns:a16="http://schemas.microsoft.com/office/drawing/2014/main" id="{95887D0A-2880-4790-BBC6-90310072956B}"/>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9" name="Text Box 15">
              <a:extLst>
                <a:ext uri="{FF2B5EF4-FFF2-40B4-BE49-F238E27FC236}">
                  <a16:creationId xmlns:a16="http://schemas.microsoft.com/office/drawing/2014/main" id="{5D678BA7-D0C6-4C49-893B-A6302F25FD4F}"/>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60" name="Text Box 16">
              <a:extLst>
                <a:ext uri="{FF2B5EF4-FFF2-40B4-BE49-F238E27FC236}">
                  <a16:creationId xmlns:a16="http://schemas.microsoft.com/office/drawing/2014/main" id="{1EA666AA-4919-488D-BA48-011A355653E3}"/>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1" name="Text Box 16">
              <a:extLst>
                <a:ext uri="{FF2B5EF4-FFF2-40B4-BE49-F238E27FC236}">
                  <a16:creationId xmlns:a16="http://schemas.microsoft.com/office/drawing/2014/main" id="{D36239A6-3896-4D8B-BF83-EAB248D5D5DC}"/>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2" name="Text Box 16">
              <a:extLst>
                <a:ext uri="{FF2B5EF4-FFF2-40B4-BE49-F238E27FC236}">
                  <a16:creationId xmlns:a16="http://schemas.microsoft.com/office/drawing/2014/main" id="{9C7FB90B-55BE-4795-9BE6-BEA5AF143147}"/>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3" name="Text Box 16">
              <a:extLst>
                <a:ext uri="{FF2B5EF4-FFF2-40B4-BE49-F238E27FC236}">
                  <a16:creationId xmlns:a16="http://schemas.microsoft.com/office/drawing/2014/main" id="{1BCCD489-8AB5-45AF-844E-9617ADDAF3F1}"/>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4" name="Text Box 16">
              <a:extLst>
                <a:ext uri="{FF2B5EF4-FFF2-40B4-BE49-F238E27FC236}">
                  <a16:creationId xmlns:a16="http://schemas.microsoft.com/office/drawing/2014/main" id="{AB1E8BD9-C61C-46E1-828A-9EDD32BE8ABF}"/>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5" name="Text Box 16">
              <a:extLst>
                <a:ext uri="{FF2B5EF4-FFF2-40B4-BE49-F238E27FC236}">
                  <a16:creationId xmlns:a16="http://schemas.microsoft.com/office/drawing/2014/main" id="{5A27B014-BB76-4D8D-91F6-C9CEAFA95016}"/>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6" name="Text Box 16">
              <a:extLst>
                <a:ext uri="{FF2B5EF4-FFF2-40B4-BE49-F238E27FC236}">
                  <a16:creationId xmlns:a16="http://schemas.microsoft.com/office/drawing/2014/main" id="{F80D26C8-2397-478D-B071-7BBED87B2598}"/>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98308" name="Rectangle 2"/>
          <p:cNvSpPr>
            <a:spLocks noGrp="1" noChangeArrowheads="1"/>
          </p:cNvSpPr>
          <p:nvPr>
            <p:ph type="title"/>
          </p:nvPr>
        </p:nvSpPr>
        <p:spPr/>
        <p:txBody>
          <a:bodyPr/>
          <a:lstStyle/>
          <a:p>
            <a:r>
              <a:rPr lang="en-US" dirty="0"/>
              <a:t>Anderson Queue Lock</a:t>
            </a:r>
          </a:p>
        </p:txBody>
      </p:sp>
      <p:sp>
        <p:nvSpPr>
          <p:cNvPr id="98306" name="Footer Placeholder 2"/>
          <p:cNvSpPr>
            <a:spLocks noGrp="1"/>
          </p:cNvSpPr>
          <p:nvPr>
            <p:ph type="ftr" sz="quarter" idx="10"/>
          </p:nvPr>
        </p:nvSpPr>
        <p:spPr>
          <a:noFill/>
        </p:spPr>
        <p:txBody>
          <a:bodyPr/>
          <a:lstStyle/>
          <a:p>
            <a:r>
              <a:rPr lang="en-US" dirty="0"/>
              <a:t>Art of Multiprocessor Programming</a:t>
            </a:r>
          </a:p>
        </p:txBody>
      </p:sp>
      <p:sp>
        <p:nvSpPr>
          <p:cNvPr id="98307" name="Slide Number Placeholder 3"/>
          <p:cNvSpPr>
            <a:spLocks noGrp="1"/>
          </p:cNvSpPr>
          <p:nvPr>
            <p:ph type="sldNum" sz="quarter" idx="11"/>
          </p:nvPr>
        </p:nvSpPr>
        <p:spPr>
          <a:noFill/>
        </p:spPr>
        <p:txBody>
          <a:bodyPr/>
          <a:lstStyle/>
          <a:p>
            <a:fld id="{1FCA7D3E-A3BA-438D-B0F6-C25CB07BD99F}" type="slidenum">
              <a:rPr lang="x-none" smtClean="0">
                <a:latin typeface="Arial" pitchFamily="34" charset="0"/>
                <a:cs typeface="Arial" pitchFamily="34" charset="0"/>
              </a:rPr>
              <a:pPr/>
              <a:t>90</a:t>
            </a:fld>
            <a:endParaRPr lang="en-US" dirty="0">
              <a:latin typeface="Arial" pitchFamily="34" charset="0"/>
              <a:cs typeface="Arial" pitchFamily="34" charset="0"/>
            </a:endParaRPr>
          </a:p>
        </p:txBody>
      </p:sp>
      <p:sp>
        <p:nvSpPr>
          <p:cNvPr id="98317" name="Text Box 11"/>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98318" name="Rectangle 12"/>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8319" name="Text Box 13"/>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sp>
        <p:nvSpPr>
          <p:cNvPr id="98344" name="Rectangle 33"/>
          <p:cNvSpPr>
            <a:spLocks noChangeArrowheads="1"/>
          </p:cNvSpPr>
          <p:nvPr/>
        </p:nvSpPr>
        <p:spPr bwMode="auto">
          <a:xfrm>
            <a:off x="3073400" y="1644650"/>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98329" name="Freeform 34"/>
          <p:cNvSpPr>
            <a:spLocks/>
          </p:cNvSpPr>
          <p:nvPr/>
        </p:nvSpPr>
        <p:spPr bwMode="auto">
          <a:xfrm>
            <a:off x="1528763" y="2695575"/>
            <a:ext cx="1166812" cy="1781175"/>
          </a:xfrm>
          <a:custGeom>
            <a:avLst/>
            <a:gdLst>
              <a:gd name="T0" fmla="*/ 0 w 735"/>
              <a:gd name="T1" fmla="*/ 0 h 1122"/>
              <a:gd name="T2" fmla="*/ 2147483647 w 735"/>
              <a:gd name="T3" fmla="*/ 2147483647 h 1122"/>
              <a:gd name="T4" fmla="*/ 2147483647 w 735"/>
              <a:gd name="T5" fmla="*/ 2147483647 h 1122"/>
              <a:gd name="T6" fmla="*/ 2147483647 w 735"/>
              <a:gd name="T7" fmla="*/ 2147483647 h 1122"/>
              <a:gd name="T8" fmla="*/ 2147483647 w 735"/>
              <a:gd name="T9" fmla="*/ 2147483647 h 1122"/>
              <a:gd name="T10" fmla="*/ 0 60000 65536"/>
              <a:gd name="T11" fmla="*/ 0 60000 65536"/>
              <a:gd name="T12" fmla="*/ 0 60000 65536"/>
              <a:gd name="T13" fmla="*/ 0 60000 65536"/>
              <a:gd name="T14" fmla="*/ 0 60000 65536"/>
              <a:gd name="T15" fmla="*/ 0 w 735"/>
              <a:gd name="T16" fmla="*/ 0 h 1122"/>
              <a:gd name="T17" fmla="*/ 735 w 735"/>
              <a:gd name="T18" fmla="*/ 1122 h 1122"/>
            </a:gdLst>
            <a:ahLst/>
            <a:cxnLst>
              <a:cxn ang="T10">
                <a:pos x="T0" y="T1"/>
              </a:cxn>
              <a:cxn ang="T11">
                <a:pos x="T2" y="T3"/>
              </a:cxn>
              <a:cxn ang="T12">
                <a:pos x="T4" y="T5"/>
              </a:cxn>
              <a:cxn ang="T13">
                <a:pos x="T6" y="T7"/>
              </a:cxn>
              <a:cxn ang="T14">
                <a:pos x="T8" y="T9"/>
              </a:cxn>
            </a:cxnLst>
            <a:rect l="T15" t="T16" r="T17" b="T18"/>
            <a:pathLst>
              <a:path w="735" h="1122">
                <a:moveTo>
                  <a:pt x="0" y="0"/>
                </a:moveTo>
                <a:cubicBezTo>
                  <a:pt x="73" y="36"/>
                  <a:pt x="316" y="136"/>
                  <a:pt x="437" y="219"/>
                </a:cubicBezTo>
                <a:cubicBezTo>
                  <a:pt x="558" y="302"/>
                  <a:pt x="735" y="403"/>
                  <a:pt x="725" y="497"/>
                </a:cubicBezTo>
                <a:cubicBezTo>
                  <a:pt x="715" y="591"/>
                  <a:pt x="428" y="681"/>
                  <a:pt x="378" y="785"/>
                </a:cubicBezTo>
                <a:cubicBezTo>
                  <a:pt x="328" y="889"/>
                  <a:pt x="417" y="1052"/>
                  <a:pt x="427" y="1122"/>
                </a:cubicBezTo>
              </a:path>
            </a:pathLst>
          </a:custGeom>
          <a:noFill/>
          <a:ln w="76200">
            <a:solidFill>
              <a:srgbClr val="FF33CC"/>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grpSp>
        <p:nvGrpSpPr>
          <p:cNvPr id="98331" name="Group 36"/>
          <p:cNvGrpSpPr>
            <a:grpSpLocks/>
          </p:cNvGrpSpPr>
          <p:nvPr/>
        </p:nvGrpSpPr>
        <p:grpSpPr bwMode="auto">
          <a:xfrm>
            <a:off x="5462588" y="2246313"/>
            <a:ext cx="1130300" cy="1173162"/>
            <a:chOff x="2496" y="2725"/>
            <a:chExt cx="712" cy="739"/>
          </a:xfrm>
          <a:effectLst>
            <a:glow rad="101600">
              <a:schemeClr val="accent3">
                <a:satMod val="175000"/>
                <a:alpha val="40000"/>
              </a:schemeClr>
            </a:glow>
          </a:effectLst>
        </p:grpSpPr>
        <p:sp>
          <p:nvSpPr>
            <p:cNvPr id="98333" name="Rectangle 37"/>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8334" name="Freeform 3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98335" name="Group 39"/>
            <p:cNvGrpSpPr>
              <a:grpSpLocks/>
            </p:cNvGrpSpPr>
            <p:nvPr/>
          </p:nvGrpSpPr>
          <p:grpSpPr bwMode="auto">
            <a:xfrm>
              <a:off x="3072" y="2832"/>
              <a:ext cx="136" cy="632"/>
              <a:chOff x="3072" y="2832"/>
              <a:chExt cx="136" cy="632"/>
            </a:xfrm>
          </p:grpSpPr>
          <p:sp>
            <p:nvSpPr>
              <p:cNvPr id="98340" name="Freeform 4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8341" name="Freeform 41"/>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8342" name="Freeform 42"/>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98336" name="Group 43"/>
            <p:cNvGrpSpPr>
              <a:grpSpLocks/>
            </p:cNvGrpSpPr>
            <p:nvPr/>
          </p:nvGrpSpPr>
          <p:grpSpPr bwMode="auto">
            <a:xfrm flipH="1">
              <a:off x="2496" y="2832"/>
              <a:ext cx="136" cy="632"/>
              <a:chOff x="3072" y="2832"/>
              <a:chExt cx="136" cy="632"/>
            </a:xfrm>
          </p:grpSpPr>
          <p:sp>
            <p:nvSpPr>
              <p:cNvPr id="98337" name="Freeform 4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8338" name="Freeform 45"/>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8339" name="Freeform 46"/>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sp>
        <p:nvSpPr>
          <p:cNvPr id="98332" name="Rectangle 47"/>
          <p:cNvSpPr>
            <a:spLocks noChangeArrowheads="1"/>
          </p:cNvSpPr>
          <p:nvPr/>
        </p:nvSpPr>
        <p:spPr bwMode="auto">
          <a:xfrm>
            <a:off x="5137150" y="162718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grpSp>
        <p:nvGrpSpPr>
          <p:cNvPr id="12" name="Group 24">
            <a:extLst>
              <a:ext uri="{FF2B5EF4-FFF2-40B4-BE49-F238E27FC236}">
                <a16:creationId xmlns:a16="http://schemas.microsoft.com/office/drawing/2014/main" id="{DF48092D-BDC4-7BD3-93FE-FD283C5CE064}"/>
              </a:ext>
            </a:extLst>
          </p:cNvPr>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13" name="Rectangle 25">
              <a:extLst>
                <a:ext uri="{FF2B5EF4-FFF2-40B4-BE49-F238E27FC236}">
                  <a16:creationId xmlns:a16="http://schemas.microsoft.com/office/drawing/2014/main" id="{F2179486-506C-A4E3-7CB6-D9F6229F3990}"/>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 name="Freeform 26">
              <a:extLst>
                <a:ext uri="{FF2B5EF4-FFF2-40B4-BE49-F238E27FC236}">
                  <a16:creationId xmlns:a16="http://schemas.microsoft.com/office/drawing/2014/main" id="{57475B71-7327-E35A-BE79-4BEC46E9476E}"/>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5" name="Freeform 27">
              <a:extLst>
                <a:ext uri="{FF2B5EF4-FFF2-40B4-BE49-F238E27FC236}">
                  <a16:creationId xmlns:a16="http://schemas.microsoft.com/office/drawing/2014/main" id="{A3982E02-B741-4446-D8DA-302C8FD78C32}"/>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6" name="Freeform 28">
              <a:extLst>
                <a:ext uri="{FF2B5EF4-FFF2-40B4-BE49-F238E27FC236}">
                  <a16:creationId xmlns:a16="http://schemas.microsoft.com/office/drawing/2014/main" id="{817AC34B-638E-242D-AE1A-447824D5DB0F}"/>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7" name="Freeform 29">
              <a:extLst>
                <a:ext uri="{FF2B5EF4-FFF2-40B4-BE49-F238E27FC236}">
                  <a16:creationId xmlns:a16="http://schemas.microsoft.com/office/drawing/2014/main" id="{BE9D6CA2-5D38-22DA-B7FB-23DBE3D97C9B}"/>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8" name="Freeform 30">
              <a:extLst>
                <a:ext uri="{FF2B5EF4-FFF2-40B4-BE49-F238E27FC236}">
                  <a16:creationId xmlns:a16="http://schemas.microsoft.com/office/drawing/2014/main" id="{0206E76A-EE97-C7AD-031B-57D69B3CFB84}"/>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9" name="Freeform 31">
              <a:extLst>
                <a:ext uri="{FF2B5EF4-FFF2-40B4-BE49-F238E27FC236}">
                  <a16:creationId xmlns:a16="http://schemas.microsoft.com/office/drawing/2014/main" id="{E63B7DCD-A3E9-0F26-ED08-9567CAC1E131}"/>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0" name="Freeform 32">
              <a:extLst>
                <a:ext uri="{FF2B5EF4-FFF2-40B4-BE49-F238E27FC236}">
                  <a16:creationId xmlns:a16="http://schemas.microsoft.com/office/drawing/2014/main" id="{097F9F32-1F83-FDF7-E09F-8C916AC7268D}"/>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1" name="Freeform 33">
              <a:extLst>
                <a:ext uri="{FF2B5EF4-FFF2-40B4-BE49-F238E27FC236}">
                  <a16:creationId xmlns:a16="http://schemas.microsoft.com/office/drawing/2014/main" id="{1D164CD4-5FFB-2124-302F-9BB5EDE5737A}"/>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232634C0-B10E-45B1-9D9E-B7411EFCA4A9}"/>
              </a:ext>
            </a:extLst>
          </p:cNvPr>
          <p:cNvGrpSpPr/>
          <p:nvPr/>
        </p:nvGrpSpPr>
        <p:grpSpPr>
          <a:xfrm>
            <a:off x="946150" y="4344988"/>
            <a:ext cx="7283450" cy="977900"/>
            <a:chOff x="946150" y="4344988"/>
            <a:chExt cx="7283450" cy="977900"/>
          </a:xfrm>
        </p:grpSpPr>
        <p:sp>
          <p:nvSpPr>
            <p:cNvPr id="53" name="Rectangle 3">
              <a:extLst>
                <a:ext uri="{FF2B5EF4-FFF2-40B4-BE49-F238E27FC236}">
                  <a16:creationId xmlns:a16="http://schemas.microsoft.com/office/drawing/2014/main" id="{D470FC26-C259-4CA4-B708-5AE48735A70C}"/>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4" name="Line 4">
              <a:extLst>
                <a:ext uri="{FF2B5EF4-FFF2-40B4-BE49-F238E27FC236}">
                  <a16:creationId xmlns:a16="http://schemas.microsoft.com/office/drawing/2014/main" id="{996EBC66-C8A0-4BAF-9013-BEE69EAFA988}"/>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5" name="Line 5">
              <a:extLst>
                <a:ext uri="{FF2B5EF4-FFF2-40B4-BE49-F238E27FC236}">
                  <a16:creationId xmlns:a16="http://schemas.microsoft.com/office/drawing/2014/main" id="{EF887380-0A2C-41E4-BC78-60B513E2DC10}"/>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6" name="Line 6">
              <a:extLst>
                <a:ext uri="{FF2B5EF4-FFF2-40B4-BE49-F238E27FC236}">
                  <a16:creationId xmlns:a16="http://schemas.microsoft.com/office/drawing/2014/main" id="{5B3EBF1C-0414-437A-A9B1-E51220A67F9B}"/>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7" name="Line 7">
              <a:extLst>
                <a:ext uri="{FF2B5EF4-FFF2-40B4-BE49-F238E27FC236}">
                  <a16:creationId xmlns:a16="http://schemas.microsoft.com/office/drawing/2014/main" id="{8CEF55D7-1EA0-4EDE-A535-BDBF544DCCC5}"/>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8" name="Line 8">
              <a:extLst>
                <a:ext uri="{FF2B5EF4-FFF2-40B4-BE49-F238E27FC236}">
                  <a16:creationId xmlns:a16="http://schemas.microsoft.com/office/drawing/2014/main" id="{781C81A1-E8D0-4AEF-875E-D215194270C4}"/>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9" name="Line 9">
              <a:extLst>
                <a:ext uri="{FF2B5EF4-FFF2-40B4-BE49-F238E27FC236}">
                  <a16:creationId xmlns:a16="http://schemas.microsoft.com/office/drawing/2014/main" id="{DE85BA10-DE42-45C2-BFDF-4B0CA91ABB53}"/>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0" name="Line 10">
              <a:extLst>
                <a:ext uri="{FF2B5EF4-FFF2-40B4-BE49-F238E27FC236}">
                  <a16:creationId xmlns:a16="http://schemas.microsoft.com/office/drawing/2014/main" id="{DC0AB171-6035-4916-B0A8-8F366D340AE7}"/>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1" name="Text Box 15">
              <a:extLst>
                <a:ext uri="{FF2B5EF4-FFF2-40B4-BE49-F238E27FC236}">
                  <a16:creationId xmlns:a16="http://schemas.microsoft.com/office/drawing/2014/main" id="{EA417192-A8D3-49A6-8E83-2C531FDDEEC4}"/>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62" name="Text Box 16">
              <a:extLst>
                <a:ext uri="{FF2B5EF4-FFF2-40B4-BE49-F238E27FC236}">
                  <a16:creationId xmlns:a16="http://schemas.microsoft.com/office/drawing/2014/main" id="{F29AFCAD-598E-48F0-89D4-9754B95B22D6}"/>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3" name="Text Box 16">
              <a:extLst>
                <a:ext uri="{FF2B5EF4-FFF2-40B4-BE49-F238E27FC236}">
                  <a16:creationId xmlns:a16="http://schemas.microsoft.com/office/drawing/2014/main" id="{4274D8D2-4388-43EE-B4D0-AE8CD38A3A83}"/>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4" name="Text Box 16">
              <a:extLst>
                <a:ext uri="{FF2B5EF4-FFF2-40B4-BE49-F238E27FC236}">
                  <a16:creationId xmlns:a16="http://schemas.microsoft.com/office/drawing/2014/main" id="{AB50F499-FBD7-4A56-BB06-48C097168B9D}"/>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5" name="Text Box 16">
              <a:extLst>
                <a:ext uri="{FF2B5EF4-FFF2-40B4-BE49-F238E27FC236}">
                  <a16:creationId xmlns:a16="http://schemas.microsoft.com/office/drawing/2014/main" id="{46BBF08D-41A9-420D-BE10-A97106140F1E}"/>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6" name="Text Box 16">
              <a:extLst>
                <a:ext uri="{FF2B5EF4-FFF2-40B4-BE49-F238E27FC236}">
                  <a16:creationId xmlns:a16="http://schemas.microsoft.com/office/drawing/2014/main" id="{F0C1ADB5-C20F-44D3-AF10-78E9C8DF17B5}"/>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7" name="Text Box 16">
              <a:extLst>
                <a:ext uri="{FF2B5EF4-FFF2-40B4-BE49-F238E27FC236}">
                  <a16:creationId xmlns:a16="http://schemas.microsoft.com/office/drawing/2014/main" id="{68F1C23A-4232-4AEA-9969-DC6B1D9EB929}"/>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8" name="Text Box 16">
              <a:extLst>
                <a:ext uri="{FF2B5EF4-FFF2-40B4-BE49-F238E27FC236}">
                  <a16:creationId xmlns:a16="http://schemas.microsoft.com/office/drawing/2014/main" id="{DE677EA2-68F4-487D-AFB7-4115EA0A2A2F}"/>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99332" name="Rectangle 2"/>
          <p:cNvSpPr>
            <a:spLocks noGrp="1" noChangeArrowheads="1"/>
          </p:cNvSpPr>
          <p:nvPr>
            <p:ph type="title"/>
          </p:nvPr>
        </p:nvSpPr>
        <p:spPr/>
        <p:txBody>
          <a:bodyPr/>
          <a:lstStyle/>
          <a:p>
            <a:r>
              <a:rPr lang="en-US" dirty="0"/>
              <a:t>Anderson Queue Lock</a:t>
            </a:r>
          </a:p>
        </p:txBody>
      </p:sp>
      <p:sp>
        <p:nvSpPr>
          <p:cNvPr id="99330" name="Footer Placeholder 2"/>
          <p:cNvSpPr>
            <a:spLocks noGrp="1"/>
          </p:cNvSpPr>
          <p:nvPr>
            <p:ph type="ftr" sz="quarter" idx="10"/>
          </p:nvPr>
        </p:nvSpPr>
        <p:spPr>
          <a:noFill/>
        </p:spPr>
        <p:txBody>
          <a:bodyPr/>
          <a:lstStyle/>
          <a:p>
            <a:r>
              <a:rPr lang="en-US" dirty="0"/>
              <a:t>Art of Multiprocessor Programming</a:t>
            </a:r>
          </a:p>
        </p:txBody>
      </p:sp>
      <p:sp>
        <p:nvSpPr>
          <p:cNvPr id="99331" name="Slide Number Placeholder 3"/>
          <p:cNvSpPr>
            <a:spLocks noGrp="1"/>
          </p:cNvSpPr>
          <p:nvPr>
            <p:ph type="sldNum" sz="quarter" idx="11"/>
          </p:nvPr>
        </p:nvSpPr>
        <p:spPr>
          <a:noFill/>
        </p:spPr>
        <p:txBody>
          <a:bodyPr/>
          <a:lstStyle/>
          <a:p>
            <a:fld id="{7E875AD3-200B-4AA5-854B-48C4AA16E65F}" type="slidenum">
              <a:rPr lang="x-none" smtClean="0">
                <a:latin typeface="Arial" pitchFamily="34" charset="0"/>
                <a:cs typeface="Arial" pitchFamily="34" charset="0"/>
              </a:rPr>
              <a:pPr/>
              <a:t>91</a:t>
            </a:fld>
            <a:endParaRPr lang="en-US" dirty="0">
              <a:latin typeface="Arial" pitchFamily="34" charset="0"/>
              <a:cs typeface="Arial" pitchFamily="34" charset="0"/>
            </a:endParaRPr>
          </a:p>
        </p:txBody>
      </p:sp>
      <p:sp>
        <p:nvSpPr>
          <p:cNvPr id="99341" name="Text Box 11"/>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99342" name="Rectangle 12"/>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9343" name="Text Box 13"/>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grpSp>
        <p:nvGrpSpPr>
          <p:cNvPr id="99352" name="Group 22"/>
          <p:cNvGrpSpPr>
            <a:grpSpLocks/>
          </p:cNvGrpSpPr>
          <p:nvPr/>
        </p:nvGrpSpPr>
        <p:grpSpPr bwMode="auto">
          <a:xfrm>
            <a:off x="3062288" y="1644650"/>
            <a:ext cx="1809750" cy="1879600"/>
            <a:chOff x="1107" y="1162"/>
            <a:chExt cx="1140" cy="1184"/>
          </a:xfrm>
        </p:grpSpPr>
        <p:grpSp>
          <p:nvGrpSpPr>
            <p:cNvPr id="99369" name="Group 23"/>
            <p:cNvGrpSpPr>
              <a:grpSpLocks/>
            </p:cNvGrpSpPr>
            <p:nvPr/>
          </p:nvGrpSpPr>
          <p:grpSpPr bwMode="auto">
            <a:xfrm>
              <a:off x="1107" y="1538"/>
              <a:ext cx="856" cy="808"/>
              <a:chOff x="1008" y="2720"/>
              <a:chExt cx="856" cy="808"/>
            </a:xfrm>
          </p:grpSpPr>
          <p:sp>
            <p:nvSpPr>
              <p:cNvPr id="99371" name="Rectangle 24"/>
              <p:cNvSpPr>
                <a:spLocks noChangeArrowheads="1"/>
              </p:cNvSpPr>
              <p:nvPr/>
            </p:nvSpPr>
            <p:spPr bwMode="auto">
              <a:xfrm>
                <a:off x="1032" y="3304"/>
                <a:ext cx="488" cy="160"/>
              </a:xfrm>
              <a:prstGeom prst="rect">
                <a:avLst/>
              </a:prstGeom>
              <a:solidFill>
                <a:schemeClr val="folHlink"/>
              </a:solidFill>
              <a:ln w="38100" algn="ctr">
                <a:solidFill>
                  <a:schemeClr val="folHlink"/>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9372" name="Freeform 2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9373" name="Freeform 2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9374" name="Freeform 2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9375" name="Freeform 2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9376" name="Freeform 2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9377" name="Freeform 3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9378" name="Freeform 3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9379" name="Freeform 3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99370" name="Rectangle 33"/>
            <p:cNvSpPr>
              <a:spLocks noChangeArrowheads="1"/>
            </p:cNvSpPr>
            <p:nvPr/>
          </p:nvSpPr>
          <p:spPr bwMode="auto">
            <a:xfrm>
              <a:off x="1111" y="1162"/>
              <a:ext cx="1136" cy="371"/>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grpSp>
      <p:sp>
        <p:nvSpPr>
          <p:cNvPr id="99353" name="Freeform 34"/>
          <p:cNvSpPr>
            <a:spLocks/>
          </p:cNvSpPr>
          <p:nvPr/>
        </p:nvSpPr>
        <p:spPr bwMode="auto">
          <a:xfrm>
            <a:off x="1528763" y="2695575"/>
            <a:ext cx="1166812" cy="1781175"/>
          </a:xfrm>
          <a:custGeom>
            <a:avLst/>
            <a:gdLst>
              <a:gd name="T0" fmla="*/ 0 w 735"/>
              <a:gd name="T1" fmla="*/ 0 h 1122"/>
              <a:gd name="T2" fmla="*/ 2147483647 w 735"/>
              <a:gd name="T3" fmla="*/ 2147483647 h 1122"/>
              <a:gd name="T4" fmla="*/ 2147483647 w 735"/>
              <a:gd name="T5" fmla="*/ 2147483647 h 1122"/>
              <a:gd name="T6" fmla="*/ 2147483647 w 735"/>
              <a:gd name="T7" fmla="*/ 2147483647 h 1122"/>
              <a:gd name="T8" fmla="*/ 2147483647 w 735"/>
              <a:gd name="T9" fmla="*/ 2147483647 h 1122"/>
              <a:gd name="T10" fmla="*/ 0 60000 65536"/>
              <a:gd name="T11" fmla="*/ 0 60000 65536"/>
              <a:gd name="T12" fmla="*/ 0 60000 65536"/>
              <a:gd name="T13" fmla="*/ 0 60000 65536"/>
              <a:gd name="T14" fmla="*/ 0 60000 65536"/>
              <a:gd name="T15" fmla="*/ 0 w 735"/>
              <a:gd name="T16" fmla="*/ 0 h 1122"/>
              <a:gd name="T17" fmla="*/ 735 w 735"/>
              <a:gd name="T18" fmla="*/ 1122 h 1122"/>
            </a:gdLst>
            <a:ahLst/>
            <a:cxnLst>
              <a:cxn ang="T10">
                <a:pos x="T0" y="T1"/>
              </a:cxn>
              <a:cxn ang="T11">
                <a:pos x="T2" y="T3"/>
              </a:cxn>
              <a:cxn ang="T12">
                <a:pos x="T4" y="T5"/>
              </a:cxn>
              <a:cxn ang="T13">
                <a:pos x="T6" y="T7"/>
              </a:cxn>
              <a:cxn ang="T14">
                <a:pos x="T8" y="T9"/>
              </a:cxn>
            </a:cxnLst>
            <a:rect l="T15" t="T16" r="T17" b="T18"/>
            <a:pathLst>
              <a:path w="735" h="1122">
                <a:moveTo>
                  <a:pt x="0" y="0"/>
                </a:moveTo>
                <a:cubicBezTo>
                  <a:pt x="73" y="36"/>
                  <a:pt x="316" y="136"/>
                  <a:pt x="437" y="219"/>
                </a:cubicBezTo>
                <a:cubicBezTo>
                  <a:pt x="558" y="302"/>
                  <a:pt x="735" y="403"/>
                  <a:pt x="725" y="497"/>
                </a:cubicBezTo>
                <a:cubicBezTo>
                  <a:pt x="715" y="591"/>
                  <a:pt x="428" y="681"/>
                  <a:pt x="378" y="785"/>
                </a:cubicBezTo>
                <a:cubicBezTo>
                  <a:pt x="328" y="889"/>
                  <a:pt x="417" y="1052"/>
                  <a:pt x="427" y="1122"/>
                </a:cubicBezTo>
              </a:path>
            </a:pathLst>
          </a:custGeom>
          <a:noFill/>
          <a:ln w="76200">
            <a:solidFill>
              <a:srgbClr val="FF33CC"/>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99358" name="Rectangle 47"/>
          <p:cNvSpPr>
            <a:spLocks noChangeArrowheads="1"/>
          </p:cNvSpPr>
          <p:nvPr/>
        </p:nvSpPr>
        <p:spPr bwMode="auto">
          <a:xfrm>
            <a:off x="5137150" y="162718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99355" name="AutoShape 48"/>
          <p:cNvSpPr>
            <a:spLocks noChangeArrowheads="1"/>
          </p:cNvSpPr>
          <p:nvPr/>
        </p:nvSpPr>
        <p:spPr bwMode="auto">
          <a:xfrm>
            <a:off x="741363" y="2395538"/>
            <a:ext cx="1292225" cy="676275"/>
          </a:xfrm>
          <a:prstGeom prst="wedgeRoundRectCallout">
            <a:avLst>
              <a:gd name="adj1" fmla="val 308597"/>
              <a:gd name="adj2" fmla="val 14319"/>
              <a:gd name="adj3" fmla="val 16667"/>
            </a:avLst>
          </a:prstGeom>
          <a:noFill/>
          <a:ln w="38100">
            <a:solidFill>
              <a:srgbClr val="FF0066"/>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99356" name="Text Box 49"/>
          <p:cNvSpPr txBox="1">
            <a:spLocks noChangeArrowheads="1"/>
          </p:cNvSpPr>
          <p:nvPr/>
        </p:nvSpPr>
        <p:spPr bwMode="auto">
          <a:xfrm>
            <a:off x="4631547" y="3603625"/>
            <a:ext cx="3575018" cy="584775"/>
          </a:xfrm>
          <a:prstGeom prst="rect">
            <a:avLst/>
          </a:prstGeom>
          <a:noFill/>
          <a:ln w="9525">
            <a:noFill/>
            <a:miter lim="800000"/>
            <a:headEnd/>
            <a:tailEnd/>
          </a:ln>
        </p:spPr>
        <p:txBody>
          <a:bodyPr wrap="none">
            <a:spAutoFit/>
          </a:bodyPr>
          <a:lstStyle/>
          <a:p>
            <a:pPr algn="ctr"/>
            <a:r>
              <a:rPr lang="en-US" sz="3200" b="0" dirty="0">
                <a:solidFill>
                  <a:srgbClr val="FF0066"/>
                </a:solidFill>
                <a:latin typeface="Consolas" panose="020B0609020204030204" pitchFamily="49" charset="0"/>
                <a:cs typeface="Arial" pitchFamily="34" charset="0"/>
              </a:rPr>
              <a:t>getAndIncrement</a:t>
            </a:r>
          </a:p>
        </p:txBody>
      </p:sp>
      <p:grpSp>
        <p:nvGrpSpPr>
          <p:cNvPr id="2" name="Group 36">
            <a:extLst>
              <a:ext uri="{FF2B5EF4-FFF2-40B4-BE49-F238E27FC236}">
                <a16:creationId xmlns:a16="http://schemas.microsoft.com/office/drawing/2014/main" id="{07AC4C71-68DA-8D5E-08E8-35F94A6B0113}"/>
              </a:ext>
            </a:extLst>
          </p:cNvPr>
          <p:cNvGrpSpPr>
            <a:grpSpLocks/>
          </p:cNvGrpSpPr>
          <p:nvPr/>
        </p:nvGrpSpPr>
        <p:grpSpPr bwMode="auto">
          <a:xfrm>
            <a:off x="5462588" y="2246313"/>
            <a:ext cx="1130300" cy="1173162"/>
            <a:chOff x="2496" y="2725"/>
            <a:chExt cx="712" cy="739"/>
          </a:xfrm>
          <a:effectLst>
            <a:glow rad="101600">
              <a:schemeClr val="accent3">
                <a:satMod val="175000"/>
                <a:alpha val="40000"/>
              </a:schemeClr>
            </a:glow>
          </a:effectLst>
        </p:grpSpPr>
        <p:sp>
          <p:nvSpPr>
            <p:cNvPr id="3" name="Rectangle 37">
              <a:extLst>
                <a:ext uri="{FF2B5EF4-FFF2-40B4-BE49-F238E27FC236}">
                  <a16:creationId xmlns:a16="http://schemas.microsoft.com/office/drawing/2014/main" id="{F2395BAB-C844-9D5F-15C8-F1A601259740}"/>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 name="Freeform 38">
              <a:extLst>
                <a:ext uri="{FF2B5EF4-FFF2-40B4-BE49-F238E27FC236}">
                  <a16:creationId xmlns:a16="http://schemas.microsoft.com/office/drawing/2014/main" id="{BA75AF02-05EB-0296-DB97-7BFFDD5BA890}"/>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5" name="Group 39">
              <a:extLst>
                <a:ext uri="{FF2B5EF4-FFF2-40B4-BE49-F238E27FC236}">
                  <a16:creationId xmlns:a16="http://schemas.microsoft.com/office/drawing/2014/main" id="{34A71660-7A9E-863C-39A9-F276AB738E17}"/>
                </a:ext>
              </a:extLst>
            </p:cNvPr>
            <p:cNvGrpSpPr>
              <a:grpSpLocks/>
            </p:cNvGrpSpPr>
            <p:nvPr/>
          </p:nvGrpSpPr>
          <p:grpSpPr bwMode="auto">
            <a:xfrm>
              <a:off x="3072" y="2832"/>
              <a:ext cx="136" cy="632"/>
              <a:chOff x="3072" y="2832"/>
              <a:chExt cx="136" cy="632"/>
            </a:xfrm>
          </p:grpSpPr>
          <p:sp>
            <p:nvSpPr>
              <p:cNvPr id="10" name="Freeform 40">
                <a:extLst>
                  <a:ext uri="{FF2B5EF4-FFF2-40B4-BE49-F238E27FC236}">
                    <a16:creationId xmlns:a16="http://schemas.microsoft.com/office/drawing/2014/main" id="{64FF87CE-8896-40E6-E1C3-AC7C723C5E4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 name="Freeform 41">
                <a:extLst>
                  <a:ext uri="{FF2B5EF4-FFF2-40B4-BE49-F238E27FC236}">
                    <a16:creationId xmlns:a16="http://schemas.microsoft.com/office/drawing/2014/main" id="{3DBBC61F-A18B-8E12-3B31-71B8AAC246D2}"/>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2" name="Freeform 42">
                <a:extLst>
                  <a:ext uri="{FF2B5EF4-FFF2-40B4-BE49-F238E27FC236}">
                    <a16:creationId xmlns:a16="http://schemas.microsoft.com/office/drawing/2014/main" id="{B72CCC11-B749-EF72-CDAA-2595F09672D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6" name="Group 43">
              <a:extLst>
                <a:ext uri="{FF2B5EF4-FFF2-40B4-BE49-F238E27FC236}">
                  <a16:creationId xmlns:a16="http://schemas.microsoft.com/office/drawing/2014/main" id="{1D4D80E4-99A3-EEB6-7343-C9B3AE9B4073}"/>
                </a:ext>
              </a:extLst>
            </p:cNvPr>
            <p:cNvGrpSpPr>
              <a:grpSpLocks/>
            </p:cNvGrpSpPr>
            <p:nvPr/>
          </p:nvGrpSpPr>
          <p:grpSpPr bwMode="auto">
            <a:xfrm flipH="1">
              <a:off x="2496" y="2832"/>
              <a:ext cx="136" cy="632"/>
              <a:chOff x="3072" y="2832"/>
              <a:chExt cx="136" cy="632"/>
            </a:xfrm>
          </p:grpSpPr>
          <p:sp>
            <p:nvSpPr>
              <p:cNvPr id="7" name="Freeform 44">
                <a:extLst>
                  <a:ext uri="{FF2B5EF4-FFF2-40B4-BE49-F238E27FC236}">
                    <a16:creationId xmlns:a16="http://schemas.microsoft.com/office/drawing/2014/main" id="{D840555E-490A-C88C-5847-C1422695BE16}"/>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8" name="Freeform 45">
                <a:extLst>
                  <a:ext uri="{FF2B5EF4-FFF2-40B4-BE49-F238E27FC236}">
                    <a16:creationId xmlns:a16="http://schemas.microsoft.com/office/drawing/2014/main" id="{A1BC06D3-A9E9-05D5-8F41-2B273268D304}"/>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 name="Freeform 46">
                <a:extLst>
                  <a:ext uri="{FF2B5EF4-FFF2-40B4-BE49-F238E27FC236}">
                    <a16:creationId xmlns:a16="http://schemas.microsoft.com/office/drawing/2014/main" id="{57246342-36B8-1A0D-821A-5DC41697F3AD}"/>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AD3C1398-3AFB-41BB-B3A1-BCAA0FF4F538}"/>
              </a:ext>
            </a:extLst>
          </p:cNvPr>
          <p:cNvGrpSpPr/>
          <p:nvPr/>
        </p:nvGrpSpPr>
        <p:grpSpPr>
          <a:xfrm>
            <a:off x="946150" y="4344988"/>
            <a:ext cx="7283450" cy="977900"/>
            <a:chOff x="946150" y="4344988"/>
            <a:chExt cx="7283450" cy="977900"/>
          </a:xfrm>
        </p:grpSpPr>
        <p:sp>
          <p:nvSpPr>
            <p:cNvPr id="53" name="Rectangle 3">
              <a:extLst>
                <a:ext uri="{FF2B5EF4-FFF2-40B4-BE49-F238E27FC236}">
                  <a16:creationId xmlns:a16="http://schemas.microsoft.com/office/drawing/2014/main" id="{AF17030B-33D7-4F98-9DF9-3D08A0B1AF6C}"/>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4" name="Line 4">
              <a:extLst>
                <a:ext uri="{FF2B5EF4-FFF2-40B4-BE49-F238E27FC236}">
                  <a16:creationId xmlns:a16="http://schemas.microsoft.com/office/drawing/2014/main" id="{941C5CDF-CB7D-4B3C-B9E0-F2694E4332C3}"/>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5" name="Line 5">
              <a:extLst>
                <a:ext uri="{FF2B5EF4-FFF2-40B4-BE49-F238E27FC236}">
                  <a16:creationId xmlns:a16="http://schemas.microsoft.com/office/drawing/2014/main" id="{42A14E36-4C71-4C4E-9189-26E9D9345F01}"/>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6" name="Line 6">
              <a:extLst>
                <a:ext uri="{FF2B5EF4-FFF2-40B4-BE49-F238E27FC236}">
                  <a16:creationId xmlns:a16="http://schemas.microsoft.com/office/drawing/2014/main" id="{36379AB8-E702-464E-A5D0-AE57777517E3}"/>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7" name="Line 7">
              <a:extLst>
                <a:ext uri="{FF2B5EF4-FFF2-40B4-BE49-F238E27FC236}">
                  <a16:creationId xmlns:a16="http://schemas.microsoft.com/office/drawing/2014/main" id="{8EE491E1-7C34-4F76-BB6A-0EFB83462598}"/>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8" name="Line 8">
              <a:extLst>
                <a:ext uri="{FF2B5EF4-FFF2-40B4-BE49-F238E27FC236}">
                  <a16:creationId xmlns:a16="http://schemas.microsoft.com/office/drawing/2014/main" id="{B5DFE737-636E-4251-9070-A13CD8997372}"/>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9" name="Line 9">
              <a:extLst>
                <a:ext uri="{FF2B5EF4-FFF2-40B4-BE49-F238E27FC236}">
                  <a16:creationId xmlns:a16="http://schemas.microsoft.com/office/drawing/2014/main" id="{F46EBB19-B647-438E-8D77-DC24E78309FF}"/>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0" name="Line 10">
              <a:extLst>
                <a:ext uri="{FF2B5EF4-FFF2-40B4-BE49-F238E27FC236}">
                  <a16:creationId xmlns:a16="http://schemas.microsoft.com/office/drawing/2014/main" id="{C1D204A8-A47F-400E-9511-ACA2DABD12E3}"/>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1" name="Text Box 15">
              <a:extLst>
                <a:ext uri="{FF2B5EF4-FFF2-40B4-BE49-F238E27FC236}">
                  <a16:creationId xmlns:a16="http://schemas.microsoft.com/office/drawing/2014/main" id="{1D66668B-F0FA-408C-AF09-548BDA1075AF}"/>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62" name="Text Box 16">
              <a:extLst>
                <a:ext uri="{FF2B5EF4-FFF2-40B4-BE49-F238E27FC236}">
                  <a16:creationId xmlns:a16="http://schemas.microsoft.com/office/drawing/2014/main" id="{443843EB-07BA-4889-9394-75F4065E1806}"/>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3" name="Text Box 16">
              <a:extLst>
                <a:ext uri="{FF2B5EF4-FFF2-40B4-BE49-F238E27FC236}">
                  <a16:creationId xmlns:a16="http://schemas.microsoft.com/office/drawing/2014/main" id="{CD6148BA-AA1A-4E78-841A-CF2A7BB49DAA}"/>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4" name="Text Box 16">
              <a:extLst>
                <a:ext uri="{FF2B5EF4-FFF2-40B4-BE49-F238E27FC236}">
                  <a16:creationId xmlns:a16="http://schemas.microsoft.com/office/drawing/2014/main" id="{36E8D20D-1932-4456-9DCA-88690DC280D6}"/>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5" name="Text Box 16">
              <a:extLst>
                <a:ext uri="{FF2B5EF4-FFF2-40B4-BE49-F238E27FC236}">
                  <a16:creationId xmlns:a16="http://schemas.microsoft.com/office/drawing/2014/main" id="{409BB268-AAF2-4A2F-9652-7C09B31F624A}"/>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6" name="Text Box 16">
              <a:extLst>
                <a:ext uri="{FF2B5EF4-FFF2-40B4-BE49-F238E27FC236}">
                  <a16:creationId xmlns:a16="http://schemas.microsoft.com/office/drawing/2014/main" id="{163E5A7D-4ABB-4D27-B0F4-31B76DF03FDC}"/>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7" name="Text Box 16">
              <a:extLst>
                <a:ext uri="{FF2B5EF4-FFF2-40B4-BE49-F238E27FC236}">
                  <a16:creationId xmlns:a16="http://schemas.microsoft.com/office/drawing/2014/main" id="{E833CA15-DBA8-48A4-AA31-55CFD7C072DE}"/>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8" name="Text Box 16">
              <a:extLst>
                <a:ext uri="{FF2B5EF4-FFF2-40B4-BE49-F238E27FC236}">
                  <a16:creationId xmlns:a16="http://schemas.microsoft.com/office/drawing/2014/main" id="{42260EA0-0AF5-488A-8A5A-21AEDA64E207}"/>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100356" name="Rectangle 2"/>
          <p:cNvSpPr>
            <a:spLocks noGrp="1" noChangeArrowheads="1"/>
          </p:cNvSpPr>
          <p:nvPr>
            <p:ph type="title"/>
          </p:nvPr>
        </p:nvSpPr>
        <p:spPr/>
        <p:txBody>
          <a:bodyPr/>
          <a:lstStyle/>
          <a:p>
            <a:r>
              <a:rPr lang="en-US" dirty="0"/>
              <a:t>Anderson Queue Lock</a:t>
            </a:r>
          </a:p>
        </p:txBody>
      </p:sp>
      <p:sp>
        <p:nvSpPr>
          <p:cNvPr id="100354" name="Footer Placeholder 2"/>
          <p:cNvSpPr>
            <a:spLocks noGrp="1"/>
          </p:cNvSpPr>
          <p:nvPr>
            <p:ph type="ftr" sz="quarter" idx="10"/>
          </p:nvPr>
        </p:nvSpPr>
        <p:spPr>
          <a:noFill/>
        </p:spPr>
        <p:txBody>
          <a:bodyPr/>
          <a:lstStyle/>
          <a:p>
            <a:r>
              <a:rPr lang="en-US" dirty="0"/>
              <a:t>Art of Multiprocessor Programming</a:t>
            </a:r>
          </a:p>
        </p:txBody>
      </p:sp>
      <p:sp>
        <p:nvSpPr>
          <p:cNvPr id="100355" name="Slide Number Placeholder 3"/>
          <p:cNvSpPr>
            <a:spLocks noGrp="1"/>
          </p:cNvSpPr>
          <p:nvPr>
            <p:ph type="sldNum" sz="quarter" idx="11"/>
          </p:nvPr>
        </p:nvSpPr>
        <p:spPr>
          <a:noFill/>
        </p:spPr>
        <p:txBody>
          <a:bodyPr/>
          <a:lstStyle/>
          <a:p>
            <a:fld id="{AD68C170-0694-4C04-A64F-C2EB773CECF2}" type="slidenum">
              <a:rPr lang="x-none" smtClean="0">
                <a:latin typeface="Arial" pitchFamily="34" charset="0"/>
                <a:cs typeface="Arial" pitchFamily="34" charset="0"/>
              </a:rPr>
              <a:pPr/>
              <a:t>92</a:t>
            </a:fld>
            <a:endParaRPr lang="en-US" dirty="0">
              <a:latin typeface="Arial" pitchFamily="34" charset="0"/>
              <a:cs typeface="Arial" pitchFamily="34" charset="0"/>
            </a:endParaRPr>
          </a:p>
        </p:txBody>
      </p:sp>
      <p:sp>
        <p:nvSpPr>
          <p:cNvPr id="100365" name="Text Box 11"/>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100366" name="Rectangle 12"/>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0367" name="Text Box 13"/>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grpSp>
        <p:nvGrpSpPr>
          <p:cNvPr id="100376" name="Group 22"/>
          <p:cNvGrpSpPr>
            <a:grpSpLocks/>
          </p:cNvGrpSpPr>
          <p:nvPr/>
        </p:nvGrpSpPr>
        <p:grpSpPr bwMode="auto">
          <a:xfrm>
            <a:off x="3062288" y="1644650"/>
            <a:ext cx="1809750" cy="1879600"/>
            <a:chOff x="1107" y="1162"/>
            <a:chExt cx="1140" cy="1184"/>
          </a:xfrm>
        </p:grpSpPr>
        <p:grpSp>
          <p:nvGrpSpPr>
            <p:cNvPr id="100393" name="Group 23"/>
            <p:cNvGrpSpPr>
              <a:grpSpLocks/>
            </p:cNvGrpSpPr>
            <p:nvPr/>
          </p:nvGrpSpPr>
          <p:grpSpPr bwMode="auto">
            <a:xfrm>
              <a:off x="1107" y="1538"/>
              <a:ext cx="856" cy="808"/>
              <a:chOff x="1008" y="2720"/>
              <a:chExt cx="856" cy="808"/>
            </a:xfrm>
          </p:grpSpPr>
          <p:sp>
            <p:nvSpPr>
              <p:cNvPr id="100395" name="Rectangle 24"/>
              <p:cNvSpPr>
                <a:spLocks noChangeArrowheads="1"/>
              </p:cNvSpPr>
              <p:nvPr/>
            </p:nvSpPr>
            <p:spPr bwMode="auto">
              <a:xfrm>
                <a:off x="1032" y="3304"/>
                <a:ext cx="488" cy="160"/>
              </a:xfrm>
              <a:prstGeom prst="rect">
                <a:avLst/>
              </a:prstGeom>
              <a:solidFill>
                <a:schemeClr val="folHlink"/>
              </a:solidFill>
              <a:ln w="38100" algn="ctr">
                <a:solidFill>
                  <a:schemeClr val="folHlink"/>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0396" name="Freeform 2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0397" name="Freeform 2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0398" name="Freeform 2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0399" name="Freeform 2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0400" name="Freeform 2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0401" name="Freeform 3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0402" name="Freeform 3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0403" name="Freeform 3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100394" name="Rectangle 33"/>
            <p:cNvSpPr>
              <a:spLocks noChangeArrowheads="1"/>
            </p:cNvSpPr>
            <p:nvPr/>
          </p:nvSpPr>
          <p:spPr bwMode="auto">
            <a:xfrm>
              <a:off x="1111" y="1162"/>
              <a:ext cx="1136" cy="371"/>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grpSp>
      <p:sp>
        <p:nvSpPr>
          <p:cNvPr id="100382" name="Rectangle 46"/>
          <p:cNvSpPr>
            <a:spLocks noChangeArrowheads="1"/>
          </p:cNvSpPr>
          <p:nvPr/>
        </p:nvSpPr>
        <p:spPr bwMode="auto">
          <a:xfrm>
            <a:off x="5137150" y="162718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00378" name="AutoShape 47"/>
          <p:cNvSpPr>
            <a:spLocks noChangeArrowheads="1"/>
          </p:cNvSpPr>
          <p:nvPr/>
        </p:nvSpPr>
        <p:spPr bwMode="auto">
          <a:xfrm>
            <a:off x="741363" y="2395538"/>
            <a:ext cx="1292225" cy="676275"/>
          </a:xfrm>
          <a:prstGeom prst="wedgeRoundRectCallout">
            <a:avLst>
              <a:gd name="adj1" fmla="val 308597"/>
              <a:gd name="adj2" fmla="val 14319"/>
              <a:gd name="adj3" fmla="val 16667"/>
            </a:avLst>
          </a:prstGeom>
          <a:noFill/>
          <a:ln w="38100">
            <a:solidFill>
              <a:srgbClr val="FF0066"/>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100379" name="Text Box 48"/>
          <p:cNvSpPr txBox="1">
            <a:spLocks noChangeArrowheads="1"/>
          </p:cNvSpPr>
          <p:nvPr/>
        </p:nvSpPr>
        <p:spPr bwMode="auto">
          <a:xfrm>
            <a:off x="4631547" y="3603625"/>
            <a:ext cx="3575018" cy="584775"/>
          </a:xfrm>
          <a:prstGeom prst="rect">
            <a:avLst/>
          </a:prstGeom>
          <a:noFill/>
          <a:ln w="9525">
            <a:noFill/>
            <a:miter lim="800000"/>
            <a:headEnd/>
            <a:tailEnd/>
          </a:ln>
        </p:spPr>
        <p:txBody>
          <a:bodyPr wrap="none">
            <a:spAutoFit/>
          </a:bodyPr>
          <a:lstStyle/>
          <a:p>
            <a:pPr algn="ctr"/>
            <a:r>
              <a:rPr lang="en-US" sz="3200" b="0" dirty="0">
                <a:solidFill>
                  <a:srgbClr val="FF0066"/>
                </a:solidFill>
                <a:latin typeface="Consolas" panose="020B0609020204030204" pitchFamily="49" charset="0"/>
                <a:cs typeface="Arial" pitchFamily="34" charset="0"/>
              </a:rPr>
              <a:t>getAndIncrement</a:t>
            </a:r>
          </a:p>
        </p:txBody>
      </p:sp>
      <p:sp>
        <p:nvSpPr>
          <p:cNvPr id="100380" name="Freeform 49"/>
          <p:cNvSpPr>
            <a:spLocks/>
          </p:cNvSpPr>
          <p:nvPr/>
        </p:nvSpPr>
        <p:spPr bwMode="auto">
          <a:xfrm>
            <a:off x="1560513" y="2727325"/>
            <a:ext cx="1957387" cy="2097088"/>
          </a:xfrm>
          <a:custGeom>
            <a:avLst/>
            <a:gdLst>
              <a:gd name="T0" fmla="*/ 0 w 1233"/>
              <a:gd name="T1" fmla="*/ 0 h 1321"/>
              <a:gd name="T2" fmla="*/ 2147483647 w 1233"/>
              <a:gd name="T3" fmla="*/ 2147483647 h 1321"/>
              <a:gd name="T4" fmla="*/ 2147483647 w 1233"/>
              <a:gd name="T5" fmla="*/ 2147483647 h 1321"/>
              <a:gd name="T6" fmla="*/ 2147483647 w 1233"/>
              <a:gd name="T7" fmla="*/ 2147483647 h 1321"/>
              <a:gd name="T8" fmla="*/ 2147483647 w 1233"/>
              <a:gd name="T9" fmla="*/ 2147483647 h 1321"/>
              <a:gd name="T10" fmla="*/ 0 60000 65536"/>
              <a:gd name="T11" fmla="*/ 0 60000 65536"/>
              <a:gd name="T12" fmla="*/ 0 60000 65536"/>
              <a:gd name="T13" fmla="*/ 0 60000 65536"/>
              <a:gd name="T14" fmla="*/ 0 60000 65536"/>
              <a:gd name="T15" fmla="*/ 0 w 1233"/>
              <a:gd name="T16" fmla="*/ 0 h 1321"/>
              <a:gd name="T17" fmla="*/ 1233 w 1233"/>
              <a:gd name="T18" fmla="*/ 1321 h 1321"/>
            </a:gdLst>
            <a:ahLst/>
            <a:cxnLst>
              <a:cxn ang="T10">
                <a:pos x="T0" y="T1"/>
              </a:cxn>
              <a:cxn ang="T11">
                <a:pos x="T2" y="T3"/>
              </a:cxn>
              <a:cxn ang="T12">
                <a:pos x="T4" y="T5"/>
              </a:cxn>
              <a:cxn ang="T13">
                <a:pos x="T6" y="T7"/>
              </a:cxn>
              <a:cxn ang="T14">
                <a:pos x="T8" y="T9"/>
              </a:cxn>
            </a:cxnLst>
            <a:rect l="T15" t="T16" r="T17" b="T18"/>
            <a:pathLst>
              <a:path w="1233" h="1321">
                <a:moveTo>
                  <a:pt x="0" y="0"/>
                </a:moveTo>
                <a:cubicBezTo>
                  <a:pt x="131" y="18"/>
                  <a:pt x="591" y="35"/>
                  <a:pt x="795" y="109"/>
                </a:cubicBezTo>
                <a:cubicBezTo>
                  <a:pt x="999" y="183"/>
                  <a:pt x="1211" y="315"/>
                  <a:pt x="1222" y="447"/>
                </a:cubicBezTo>
                <a:cubicBezTo>
                  <a:pt x="1233" y="579"/>
                  <a:pt x="907" y="758"/>
                  <a:pt x="864" y="904"/>
                </a:cubicBezTo>
                <a:cubicBezTo>
                  <a:pt x="821" y="1050"/>
                  <a:pt x="943" y="1234"/>
                  <a:pt x="963" y="1321"/>
                </a:cubicBezTo>
              </a:path>
            </a:pathLst>
          </a:custGeom>
          <a:noFill/>
          <a:ln w="76200">
            <a:solidFill>
              <a:srgbClr val="FF0066"/>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grpSp>
        <p:nvGrpSpPr>
          <p:cNvPr id="2" name="Group 36">
            <a:extLst>
              <a:ext uri="{FF2B5EF4-FFF2-40B4-BE49-F238E27FC236}">
                <a16:creationId xmlns:a16="http://schemas.microsoft.com/office/drawing/2014/main" id="{D2082D82-564F-F738-3E21-8ADAB08E3671}"/>
              </a:ext>
            </a:extLst>
          </p:cNvPr>
          <p:cNvGrpSpPr>
            <a:grpSpLocks/>
          </p:cNvGrpSpPr>
          <p:nvPr/>
        </p:nvGrpSpPr>
        <p:grpSpPr bwMode="auto">
          <a:xfrm>
            <a:off x="5462588" y="2246313"/>
            <a:ext cx="1130300" cy="1173162"/>
            <a:chOff x="2496" y="2725"/>
            <a:chExt cx="712" cy="739"/>
          </a:xfrm>
          <a:effectLst>
            <a:glow rad="101600">
              <a:schemeClr val="accent3">
                <a:satMod val="175000"/>
                <a:alpha val="40000"/>
              </a:schemeClr>
            </a:glow>
          </a:effectLst>
        </p:grpSpPr>
        <p:sp>
          <p:nvSpPr>
            <p:cNvPr id="3" name="Rectangle 37">
              <a:extLst>
                <a:ext uri="{FF2B5EF4-FFF2-40B4-BE49-F238E27FC236}">
                  <a16:creationId xmlns:a16="http://schemas.microsoft.com/office/drawing/2014/main" id="{7D90ADB7-5EEC-7377-8F09-03A3CDAC039B}"/>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 name="Freeform 38">
              <a:extLst>
                <a:ext uri="{FF2B5EF4-FFF2-40B4-BE49-F238E27FC236}">
                  <a16:creationId xmlns:a16="http://schemas.microsoft.com/office/drawing/2014/main" id="{E4191C8E-85C7-C554-1EFE-7068973D3774}"/>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5" name="Group 39">
              <a:extLst>
                <a:ext uri="{FF2B5EF4-FFF2-40B4-BE49-F238E27FC236}">
                  <a16:creationId xmlns:a16="http://schemas.microsoft.com/office/drawing/2014/main" id="{58BBB87C-7502-0763-DEAE-820F1E6A586D}"/>
                </a:ext>
              </a:extLst>
            </p:cNvPr>
            <p:cNvGrpSpPr>
              <a:grpSpLocks/>
            </p:cNvGrpSpPr>
            <p:nvPr/>
          </p:nvGrpSpPr>
          <p:grpSpPr bwMode="auto">
            <a:xfrm>
              <a:off x="3072" y="2832"/>
              <a:ext cx="136" cy="632"/>
              <a:chOff x="3072" y="2832"/>
              <a:chExt cx="136" cy="632"/>
            </a:xfrm>
          </p:grpSpPr>
          <p:sp>
            <p:nvSpPr>
              <p:cNvPr id="10" name="Freeform 40">
                <a:extLst>
                  <a:ext uri="{FF2B5EF4-FFF2-40B4-BE49-F238E27FC236}">
                    <a16:creationId xmlns:a16="http://schemas.microsoft.com/office/drawing/2014/main" id="{B743607C-FA5D-12C7-EFDE-58AFBFEDE355}"/>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 name="Freeform 41">
                <a:extLst>
                  <a:ext uri="{FF2B5EF4-FFF2-40B4-BE49-F238E27FC236}">
                    <a16:creationId xmlns:a16="http://schemas.microsoft.com/office/drawing/2014/main" id="{C26CFFE5-1410-46BA-D11E-EEC33CA29DD5}"/>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2" name="Freeform 42">
                <a:extLst>
                  <a:ext uri="{FF2B5EF4-FFF2-40B4-BE49-F238E27FC236}">
                    <a16:creationId xmlns:a16="http://schemas.microsoft.com/office/drawing/2014/main" id="{876D827C-C4AB-F7FA-6C9F-915E827D79DC}"/>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6" name="Group 43">
              <a:extLst>
                <a:ext uri="{FF2B5EF4-FFF2-40B4-BE49-F238E27FC236}">
                  <a16:creationId xmlns:a16="http://schemas.microsoft.com/office/drawing/2014/main" id="{802379A6-731A-C662-12F2-08DC2133DC83}"/>
                </a:ext>
              </a:extLst>
            </p:cNvPr>
            <p:cNvGrpSpPr>
              <a:grpSpLocks/>
            </p:cNvGrpSpPr>
            <p:nvPr/>
          </p:nvGrpSpPr>
          <p:grpSpPr bwMode="auto">
            <a:xfrm flipH="1">
              <a:off x="2496" y="2832"/>
              <a:ext cx="136" cy="632"/>
              <a:chOff x="3072" y="2832"/>
              <a:chExt cx="136" cy="632"/>
            </a:xfrm>
          </p:grpSpPr>
          <p:sp>
            <p:nvSpPr>
              <p:cNvPr id="7" name="Freeform 44">
                <a:extLst>
                  <a:ext uri="{FF2B5EF4-FFF2-40B4-BE49-F238E27FC236}">
                    <a16:creationId xmlns:a16="http://schemas.microsoft.com/office/drawing/2014/main" id="{DE2F4C08-C88C-6727-9D37-1131004A8563}"/>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8" name="Freeform 45">
                <a:extLst>
                  <a:ext uri="{FF2B5EF4-FFF2-40B4-BE49-F238E27FC236}">
                    <a16:creationId xmlns:a16="http://schemas.microsoft.com/office/drawing/2014/main" id="{ECE2C41C-A034-458F-3587-11C585973E9D}"/>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 name="Freeform 46">
                <a:extLst>
                  <a:ext uri="{FF2B5EF4-FFF2-40B4-BE49-F238E27FC236}">
                    <a16:creationId xmlns:a16="http://schemas.microsoft.com/office/drawing/2014/main" id="{F48B006B-9F33-FAF4-33CC-E7ABCE2F2600}"/>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40D9C5B4-40D8-4085-B74B-3A1057F24442}"/>
              </a:ext>
            </a:extLst>
          </p:cNvPr>
          <p:cNvGrpSpPr/>
          <p:nvPr/>
        </p:nvGrpSpPr>
        <p:grpSpPr>
          <a:xfrm>
            <a:off x="946150" y="4344988"/>
            <a:ext cx="7283450" cy="977900"/>
            <a:chOff x="946150" y="4344988"/>
            <a:chExt cx="7283450" cy="977900"/>
          </a:xfrm>
        </p:grpSpPr>
        <p:sp>
          <p:nvSpPr>
            <p:cNvPr id="73" name="Rectangle 3">
              <a:extLst>
                <a:ext uri="{FF2B5EF4-FFF2-40B4-BE49-F238E27FC236}">
                  <a16:creationId xmlns:a16="http://schemas.microsoft.com/office/drawing/2014/main" id="{DCAB16CF-48B4-4540-9F07-2F7410753245}"/>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4" name="Line 4">
              <a:extLst>
                <a:ext uri="{FF2B5EF4-FFF2-40B4-BE49-F238E27FC236}">
                  <a16:creationId xmlns:a16="http://schemas.microsoft.com/office/drawing/2014/main" id="{29A686D8-3568-45D6-AF62-22CDB91065CE}"/>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5" name="Line 5">
              <a:extLst>
                <a:ext uri="{FF2B5EF4-FFF2-40B4-BE49-F238E27FC236}">
                  <a16:creationId xmlns:a16="http://schemas.microsoft.com/office/drawing/2014/main" id="{EE11F71F-D518-43D9-878A-58B1932EE31C}"/>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6" name="Line 6">
              <a:extLst>
                <a:ext uri="{FF2B5EF4-FFF2-40B4-BE49-F238E27FC236}">
                  <a16:creationId xmlns:a16="http://schemas.microsoft.com/office/drawing/2014/main" id="{45287E8C-3BF2-4CEE-B3B5-10F845BA0639}"/>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7" name="Line 7">
              <a:extLst>
                <a:ext uri="{FF2B5EF4-FFF2-40B4-BE49-F238E27FC236}">
                  <a16:creationId xmlns:a16="http://schemas.microsoft.com/office/drawing/2014/main" id="{D6672194-B969-461A-9048-F7E10E2401D2}"/>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8" name="Line 8">
              <a:extLst>
                <a:ext uri="{FF2B5EF4-FFF2-40B4-BE49-F238E27FC236}">
                  <a16:creationId xmlns:a16="http://schemas.microsoft.com/office/drawing/2014/main" id="{4CF3FF01-DBC1-4D64-A765-49DF375B0AF6}"/>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9" name="Line 9">
              <a:extLst>
                <a:ext uri="{FF2B5EF4-FFF2-40B4-BE49-F238E27FC236}">
                  <a16:creationId xmlns:a16="http://schemas.microsoft.com/office/drawing/2014/main" id="{B2878F40-CB8F-4F88-93CC-348E4599D8D1}"/>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80" name="Line 10">
              <a:extLst>
                <a:ext uri="{FF2B5EF4-FFF2-40B4-BE49-F238E27FC236}">
                  <a16:creationId xmlns:a16="http://schemas.microsoft.com/office/drawing/2014/main" id="{5F25D38A-C90C-484B-92AB-0B97B7D9E5DB}"/>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81" name="Text Box 15">
              <a:extLst>
                <a:ext uri="{FF2B5EF4-FFF2-40B4-BE49-F238E27FC236}">
                  <a16:creationId xmlns:a16="http://schemas.microsoft.com/office/drawing/2014/main" id="{2A46999F-9B68-428E-B333-0B0ED467A467}"/>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82" name="Text Box 16">
              <a:extLst>
                <a:ext uri="{FF2B5EF4-FFF2-40B4-BE49-F238E27FC236}">
                  <a16:creationId xmlns:a16="http://schemas.microsoft.com/office/drawing/2014/main" id="{7C3157A2-F0F1-48FD-9DC4-E7B61DBCA105}"/>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3" name="Text Box 16">
              <a:extLst>
                <a:ext uri="{FF2B5EF4-FFF2-40B4-BE49-F238E27FC236}">
                  <a16:creationId xmlns:a16="http://schemas.microsoft.com/office/drawing/2014/main" id="{C97A5F1C-07A0-486F-A05C-DA7196A0BE2C}"/>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4" name="Text Box 16">
              <a:extLst>
                <a:ext uri="{FF2B5EF4-FFF2-40B4-BE49-F238E27FC236}">
                  <a16:creationId xmlns:a16="http://schemas.microsoft.com/office/drawing/2014/main" id="{D260200E-B0D0-4169-93A1-06070E1EFBDC}"/>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5" name="Text Box 16">
              <a:extLst>
                <a:ext uri="{FF2B5EF4-FFF2-40B4-BE49-F238E27FC236}">
                  <a16:creationId xmlns:a16="http://schemas.microsoft.com/office/drawing/2014/main" id="{DB3B77FC-955D-45C3-90B1-A49992BAD241}"/>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6" name="Text Box 16">
              <a:extLst>
                <a:ext uri="{FF2B5EF4-FFF2-40B4-BE49-F238E27FC236}">
                  <a16:creationId xmlns:a16="http://schemas.microsoft.com/office/drawing/2014/main" id="{B45B38CD-120E-4D63-BCC6-9070C005F08D}"/>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7" name="Text Box 16">
              <a:extLst>
                <a:ext uri="{FF2B5EF4-FFF2-40B4-BE49-F238E27FC236}">
                  <a16:creationId xmlns:a16="http://schemas.microsoft.com/office/drawing/2014/main" id="{E4FCD2F1-64AC-40E0-A8E9-B7A92EF3A663}"/>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8" name="Text Box 16">
              <a:extLst>
                <a:ext uri="{FF2B5EF4-FFF2-40B4-BE49-F238E27FC236}">
                  <a16:creationId xmlns:a16="http://schemas.microsoft.com/office/drawing/2014/main" id="{9B047698-F078-4027-A039-A0B345DB8AD8}"/>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101381" name="Rectangle 14"/>
          <p:cNvSpPr>
            <a:spLocks noGrp="1" noChangeArrowheads="1"/>
          </p:cNvSpPr>
          <p:nvPr>
            <p:ph type="title"/>
          </p:nvPr>
        </p:nvSpPr>
        <p:spPr/>
        <p:txBody>
          <a:bodyPr/>
          <a:lstStyle/>
          <a:p>
            <a:r>
              <a:rPr lang="en-US" dirty="0"/>
              <a:t>Anderson Queue Lock</a:t>
            </a:r>
          </a:p>
        </p:txBody>
      </p:sp>
      <p:sp>
        <p:nvSpPr>
          <p:cNvPr id="101378" name="Footer Placeholder 2"/>
          <p:cNvSpPr>
            <a:spLocks noGrp="1"/>
          </p:cNvSpPr>
          <p:nvPr>
            <p:ph type="ftr" sz="quarter" idx="10"/>
          </p:nvPr>
        </p:nvSpPr>
        <p:spPr>
          <a:noFill/>
        </p:spPr>
        <p:txBody>
          <a:bodyPr/>
          <a:lstStyle/>
          <a:p>
            <a:r>
              <a:rPr lang="en-US" dirty="0"/>
              <a:t>Art of Multiprocessor Programming</a:t>
            </a:r>
          </a:p>
        </p:txBody>
      </p:sp>
      <p:sp>
        <p:nvSpPr>
          <p:cNvPr id="101379" name="Slide Number Placeholder 3"/>
          <p:cNvSpPr>
            <a:spLocks noGrp="1"/>
          </p:cNvSpPr>
          <p:nvPr>
            <p:ph type="sldNum" sz="quarter" idx="11"/>
          </p:nvPr>
        </p:nvSpPr>
        <p:spPr>
          <a:noFill/>
        </p:spPr>
        <p:txBody>
          <a:bodyPr/>
          <a:lstStyle/>
          <a:p>
            <a:fld id="{855C0F3C-38C0-4D13-B2E9-6445F0168DBA}" type="slidenum">
              <a:rPr lang="x-none" smtClean="0">
                <a:latin typeface="Arial" pitchFamily="34" charset="0"/>
                <a:cs typeface="Arial" pitchFamily="34" charset="0"/>
              </a:rPr>
              <a:pPr/>
              <a:t>93</a:t>
            </a:fld>
            <a:endParaRPr lang="en-US" dirty="0">
              <a:latin typeface="Arial" pitchFamily="34" charset="0"/>
              <a:cs typeface="Arial" pitchFamily="34" charset="0"/>
            </a:endParaRPr>
          </a:p>
        </p:txBody>
      </p:sp>
      <p:grpSp>
        <p:nvGrpSpPr>
          <p:cNvPr id="101380" name="Group 2"/>
          <p:cNvGrpSpPr>
            <a:grpSpLocks/>
          </p:cNvGrpSpPr>
          <p:nvPr/>
        </p:nvGrpSpPr>
        <p:grpSpPr bwMode="auto">
          <a:xfrm>
            <a:off x="3062288" y="1644650"/>
            <a:ext cx="1804987" cy="1879600"/>
            <a:chOff x="1107" y="1162"/>
            <a:chExt cx="1137" cy="1184"/>
          </a:xfrm>
          <a:effectLst>
            <a:glow rad="101600">
              <a:schemeClr val="accent3">
                <a:satMod val="175000"/>
                <a:alpha val="40000"/>
              </a:schemeClr>
            </a:glow>
          </a:effectLst>
        </p:grpSpPr>
        <p:grpSp>
          <p:nvGrpSpPr>
            <p:cNvPr id="101437" name="Group 3"/>
            <p:cNvGrpSpPr>
              <a:grpSpLocks/>
            </p:cNvGrpSpPr>
            <p:nvPr/>
          </p:nvGrpSpPr>
          <p:grpSpPr bwMode="auto">
            <a:xfrm>
              <a:off x="1107" y="1538"/>
              <a:ext cx="856" cy="808"/>
              <a:chOff x="1008" y="2720"/>
              <a:chExt cx="856" cy="808"/>
            </a:xfrm>
          </p:grpSpPr>
          <p:sp>
            <p:nvSpPr>
              <p:cNvPr id="101439" name="Rectangle 4"/>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1440"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1441" name="Freeform 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1442" name="Freeform 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1443"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1444"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1445"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1446" name="Freeform 1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1447" name="Freeform 1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101438" name="Rectangle 13"/>
            <p:cNvSpPr>
              <a:spLocks noChangeArrowheads="1"/>
            </p:cNvSpPr>
            <p:nvPr/>
          </p:nvSpPr>
          <p:spPr bwMode="auto">
            <a:xfrm>
              <a:off x="1114" y="1162"/>
              <a:ext cx="1130" cy="365"/>
            </a:xfrm>
            <a:prstGeom prst="rect">
              <a:avLst/>
            </a:prstGeom>
            <a:noFill/>
            <a:ln w="9525">
              <a:noFill/>
              <a:miter lim="800000"/>
              <a:headEnd/>
              <a:tailEnd/>
            </a:ln>
            <a:effectLst/>
          </p:spPr>
          <p:txBody>
            <a:bodyPr wrap="none">
              <a:spAutoFit/>
            </a:bodyPr>
            <a:lstStyle/>
            <a:p>
              <a:pPr algn="ctr"/>
              <a:r>
                <a:rPr lang="en-US" sz="3200" b="0" dirty="0">
                  <a:solidFill>
                    <a:srgbClr val="FFFF00"/>
                  </a:solidFill>
                  <a:latin typeface="Arial" pitchFamily="34" charset="0"/>
                  <a:cs typeface="Arial" pitchFamily="34" charset="0"/>
                </a:rPr>
                <a:t>acquired</a:t>
              </a:r>
            </a:p>
          </p:txBody>
        </p:sp>
      </p:grpSp>
      <p:sp>
        <p:nvSpPr>
          <p:cNvPr id="101390" name="Text Box 23"/>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101391" name="Rectangle 24"/>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1392" name="Text Box 25"/>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sp>
        <p:nvSpPr>
          <p:cNvPr id="101426" name="Rectangle 46"/>
          <p:cNvSpPr>
            <a:spLocks noChangeArrowheads="1"/>
          </p:cNvSpPr>
          <p:nvPr/>
        </p:nvSpPr>
        <p:spPr bwMode="auto">
          <a:xfrm>
            <a:off x="5137150" y="162718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01402" name="AutoShape 47"/>
          <p:cNvSpPr>
            <a:spLocks noChangeArrowheads="1"/>
          </p:cNvSpPr>
          <p:nvPr/>
        </p:nvSpPr>
        <p:spPr bwMode="auto">
          <a:xfrm>
            <a:off x="1998663" y="4503738"/>
            <a:ext cx="647700" cy="676275"/>
          </a:xfrm>
          <a:prstGeom prst="wedgeRoundRectCallout">
            <a:avLst>
              <a:gd name="adj1" fmla="val 463727"/>
              <a:gd name="adj2" fmla="val -202583"/>
              <a:gd name="adj3" fmla="val 16667"/>
            </a:avLst>
          </a:prstGeom>
          <a:noFill/>
          <a:ln w="38100">
            <a:solidFill>
              <a:srgbClr val="FF0066"/>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101403" name="Freeform 69"/>
          <p:cNvSpPr>
            <a:spLocks/>
          </p:cNvSpPr>
          <p:nvPr/>
        </p:nvSpPr>
        <p:spPr bwMode="auto">
          <a:xfrm>
            <a:off x="1560513" y="2727325"/>
            <a:ext cx="1957387" cy="2097088"/>
          </a:xfrm>
          <a:custGeom>
            <a:avLst/>
            <a:gdLst>
              <a:gd name="T0" fmla="*/ 0 w 1233"/>
              <a:gd name="T1" fmla="*/ 0 h 1321"/>
              <a:gd name="T2" fmla="*/ 2147483647 w 1233"/>
              <a:gd name="T3" fmla="*/ 2147483647 h 1321"/>
              <a:gd name="T4" fmla="*/ 2147483647 w 1233"/>
              <a:gd name="T5" fmla="*/ 2147483647 h 1321"/>
              <a:gd name="T6" fmla="*/ 2147483647 w 1233"/>
              <a:gd name="T7" fmla="*/ 2147483647 h 1321"/>
              <a:gd name="T8" fmla="*/ 2147483647 w 1233"/>
              <a:gd name="T9" fmla="*/ 2147483647 h 1321"/>
              <a:gd name="T10" fmla="*/ 0 60000 65536"/>
              <a:gd name="T11" fmla="*/ 0 60000 65536"/>
              <a:gd name="T12" fmla="*/ 0 60000 65536"/>
              <a:gd name="T13" fmla="*/ 0 60000 65536"/>
              <a:gd name="T14" fmla="*/ 0 60000 65536"/>
              <a:gd name="T15" fmla="*/ 0 w 1233"/>
              <a:gd name="T16" fmla="*/ 0 h 1321"/>
              <a:gd name="T17" fmla="*/ 1233 w 1233"/>
              <a:gd name="T18" fmla="*/ 1321 h 1321"/>
            </a:gdLst>
            <a:ahLst/>
            <a:cxnLst>
              <a:cxn ang="T10">
                <a:pos x="T0" y="T1"/>
              </a:cxn>
              <a:cxn ang="T11">
                <a:pos x="T2" y="T3"/>
              </a:cxn>
              <a:cxn ang="T12">
                <a:pos x="T4" y="T5"/>
              </a:cxn>
              <a:cxn ang="T13">
                <a:pos x="T6" y="T7"/>
              </a:cxn>
              <a:cxn ang="T14">
                <a:pos x="T8" y="T9"/>
              </a:cxn>
            </a:cxnLst>
            <a:rect l="T15" t="T16" r="T17" b="T18"/>
            <a:pathLst>
              <a:path w="1233" h="1321">
                <a:moveTo>
                  <a:pt x="0" y="0"/>
                </a:moveTo>
                <a:cubicBezTo>
                  <a:pt x="131" y="18"/>
                  <a:pt x="591" y="35"/>
                  <a:pt x="795" y="109"/>
                </a:cubicBezTo>
                <a:cubicBezTo>
                  <a:pt x="999" y="183"/>
                  <a:pt x="1211" y="315"/>
                  <a:pt x="1222" y="447"/>
                </a:cubicBezTo>
                <a:cubicBezTo>
                  <a:pt x="1233" y="579"/>
                  <a:pt x="907" y="758"/>
                  <a:pt x="864" y="904"/>
                </a:cubicBezTo>
                <a:cubicBezTo>
                  <a:pt x="821" y="1050"/>
                  <a:pt x="943" y="1234"/>
                  <a:pt x="963" y="1321"/>
                </a:cubicBezTo>
              </a:path>
            </a:pathLst>
          </a:custGeom>
          <a:noFill/>
          <a:ln w="76200">
            <a:solidFill>
              <a:srgbClr val="FF0066"/>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grpSp>
        <p:nvGrpSpPr>
          <p:cNvPr id="2" name="Group 36">
            <a:extLst>
              <a:ext uri="{FF2B5EF4-FFF2-40B4-BE49-F238E27FC236}">
                <a16:creationId xmlns:a16="http://schemas.microsoft.com/office/drawing/2014/main" id="{39A8B818-CD92-931E-F065-FAAF44028AB8}"/>
              </a:ext>
            </a:extLst>
          </p:cNvPr>
          <p:cNvGrpSpPr>
            <a:grpSpLocks/>
          </p:cNvGrpSpPr>
          <p:nvPr/>
        </p:nvGrpSpPr>
        <p:grpSpPr bwMode="auto">
          <a:xfrm>
            <a:off x="5462588" y="2246313"/>
            <a:ext cx="1130300" cy="1173162"/>
            <a:chOff x="2496" y="2725"/>
            <a:chExt cx="712" cy="739"/>
          </a:xfrm>
          <a:effectLst>
            <a:glow rad="101600">
              <a:schemeClr val="accent3">
                <a:satMod val="175000"/>
                <a:alpha val="40000"/>
              </a:schemeClr>
            </a:glow>
          </a:effectLst>
        </p:grpSpPr>
        <p:sp>
          <p:nvSpPr>
            <p:cNvPr id="3" name="Rectangle 37">
              <a:extLst>
                <a:ext uri="{FF2B5EF4-FFF2-40B4-BE49-F238E27FC236}">
                  <a16:creationId xmlns:a16="http://schemas.microsoft.com/office/drawing/2014/main" id="{BFE32615-2172-4BB9-8041-ED8E9E881A8F}"/>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 name="Freeform 38">
              <a:extLst>
                <a:ext uri="{FF2B5EF4-FFF2-40B4-BE49-F238E27FC236}">
                  <a16:creationId xmlns:a16="http://schemas.microsoft.com/office/drawing/2014/main" id="{444F91CB-881F-364D-8CE5-32935DB37B6E}"/>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5" name="Group 39">
              <a:extLst>
                <a:ext uri="{FF2B5EF4-FFF2-40B4-BE49-F238E27FC236}">
                  <a16:creationId xmlns:a16="http://schemas.microsoft.com/office/drawing/2014/main" id="{41D9FD8F-966C-FB22-5B5C-880D50DD6A00}"/>
                </a:ext>
              </a:extLst>
            </p:cNvPr>
            <p:cNvGrpSpPr>
              <a:grpSpLocks/>
            </p:cNvGrpSpPr>
            <p:nvPr/>
          </p:nvGrpSpPr>
          <p:grpSpPr bwMode="auto">
            <a:xfrm>
              <a:off x="3072" y="2832"/>
              <a:ext cx="136" cy="632"/>
              <a:chOff x="3072" y="2832"/>
              <a:chExt cx="136" cy="632"/>
            </a:xfrm>
          </p:grpSpPr>
          <p:sp>
            <p:nvSpPr>
              <p:cNvPr id="10" name="Freeform 40">
                <a:extLst>
                  <a:ext uri="{FF2B5EF4-FFF2-40B4-BE49-F238E27FC236}">
                    <a16:creationId xmlns:a16="http://schemas.microsoft.com/office/drawing/2014/main" id="{589AAE32-8E11-D8B6-15D8-D9C4B4D615A8}"/>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 name="Freeform 41">
                <a:extLst>
                  <a:ext uri="{FF2B5EF4-FFF2-40B4-BE49-F238E27FC236}">
                    <a16:creationId xmlns:a16="http://schemas.microsoft.com/office/drawing/2014/main" id="{62351993-A62A-8F38-A852-88B874769C3D}"/>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2" name="Freeform 42">
                <a:extLst>
                  <a:ext uri="{FF2B5EF4-FFF2-40B4-BE49-F238E27FC236}">
                    <a16:creationId xmlns:a16="http://schemas.microsoft.com/office/drawing/2014/main" id="{642F5F29-4D61-1ABC-A4E1-34D1FA59B414}"/>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6" name="Group 43">
              <a:extLst>
                <a:ext uri="{FF2B5EF4-FFF2-40B4-BE49-F238E27FC236}">
                  <a16:creationId xmlns:a16="http://schemas.microsoft.com/office/drawing/2014/main" id="{2BD51DDA-EFEA-94B2-C8BB-6D21070D825B}"/>
                </a:ext>
              </a:extLst>
            </p:cNvPr>
            <p:cNvGrpSpPr>
              <a:grpSpLocks/>
            </p:cNvGrpSpPr>
            <p:nvPr/>
          </p:nvGrpSpPr>
          <p:grpSpPr bwMode="auto">
            <a:xfrm flipH="1">
              <a:off x="2496" y="2832"/>
              <a:ext cx="136" cy="632"/>
              <a:chOff x="3072" y="2832"/>
              <a:chExt cx="136" cy="632"/>
            </a:xfrm>
          </p:grpSpPr>
          <p:sp>
            <p:nvSpPr>
              <p:cNvPr id="7" name="Freeform 44">
                <a:extLst>
                  <a:ext uri="{FF2B5EF4-FFF2-40B4-BE49-F238E27FC236}">
                    <a16:creationId xmlns:a16="http://schemas.microsoft.com/office/drawing/2014/main" id="{A6944D28-18CF-B5F7-27D1-AF5C8B08F2B8}"/>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8" name="Freeform 45">
                <a:extLst>
                  <a:ext uri="{FF2B5EF4-FFF2-40B4-BE49-F238E27FC236}">
                    <a16:creationId xmlns:a16="http://schemas.microsoft.com/office/drawing/2014/main" id="{6102C2DB-5374-110E-4079-430FDC0264FD}"/>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 name="Freeform 46">
                <a:extLst>
                  <a:ext uri="{FF2B5EF4-FFF2-40B4-BE49-F238E27FC236}">
                    <a16:creationId xmlns:a16="http://schemas.microsoft.com/office/drawing/2014/main" id="{420FEC03-497D-C229-00FF-954B9C20E126}"/>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pic>
        <p:nvPicPr>
          <p:cNvPr id="14" name="Picture 2" descr="Toy, Toys, Gift, Gifts, Present, Presents, Christmas, X-mas, Birthday, B-day, Spinning Top, Gif - Jitter.Bug.Girl">
            <a:extLst>
              <a:ext uri="{FF2B5EF4-FFF2-40B4-BE49-F238E27FC236}">
                <a16:creationId xmlns:a16="http://schemas.microsoft.com/office/drawing/2014/main" id="{A5A10589-5896-667C-8958-9EB81C522B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393" y="1961559"/>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5" name="Rectangle 14"/>
          <p:cNvSpPr>
            <a:spLocks noGrp="1" noChangeArrowheads="1"/>
          </p:cNvSpPr>
          <p:nvPr>
            <p:ph type="title"/>
          </p:nvPr>
        </p:nvSpPr>
        <p:spPr/>
        <p:txBody>
          <a:bodyPr/>
          <a:lstStyle/>
          <a:p>
            <a:r>
              <a:rPr lang="en-US" dirty="0"/>
              <a:t>Anderson Queue Lock</a:t>
            </a:r>
          </a:p>
        </p:txBody>
      </p:sp>
      <p:sp>
        <p:nvSpPr>
          <p:cNvPr id="102402" name="Footer Placeholder 2"/>
          <p:cNvSpPr>
            <a:spLocks noGrp="1"/>
          </p:cNvSpPr>
          <p:nvPr>
            <p:ph type="ftr" sz="quarter" idx="10"/>
          </p:nvPr>
        </p:nvSpPr>
        <p:spPr>
          <a:noFill/>
        </p:spPr>
        <p:txBody>
          <a:bodyPr/>
          <a:lstStyle/>
          <a:p>
            <a:r>
              <a:rPr lang="en-US" dirty="0"/>
              <a:t>Art of Multiprocessor Programming</a:t>
            </a:r>
          </a:p>
        </p:txBody>
      </p:sp>
      <p:sp>
        <p:nvSpPr>
          <p:cNvPr id="102403" name="Slide Number Placeholder 3"/>
          <p:cNvSpPr>
            <a:spLocks noGrp="1"/>
          </p:cNvSpPr>
          <p:nvPr>
            <p:ph type="sldNum" sz="quarter" idx="11"/>
          </p:nvPr>
        </p:nvSpPr>
        <p:spPr>
          <a:noFill/>
        </p:spPr>
        <p:txBody>
          <a:bodyPr/>
          <a:lstStyle/>
          <a:p>
            <a:fld id="{286249E9-78D5-401D-B427-108300283A35}" type="slidenum">
              <a:rPr lang="x-none" smtClean="0">
                <a:latin typeface="Arial" pitchFamily="34" charset="0"/>
                <a:cs typeface="Arial" pitchFamily="34" charset="0"/>
              </a:rPr>
              <a:pPr/>
              <a:t>94</a:t>
            </a:fld>
            <a:endParaRPr lang="en-US" dirty="0">
              <a:latin typeface="Arial" pitchFamily="34" charset="0"/>
              <a:cs typeface="Arial" pitchFamily="34" charset="0"/>
            </a:endParaRPr>
          </a:p>
        </p:txBody>
      </p:sp>
      <p:grpSp>
        <p:nvGrpSpPr>
          <p:cNvPr id="102404" name="Group 2"/>
          <p:cNvGrpSpPr>
            <a:grpSpLocks/>
          </p:cNvGrpSpPr>
          <p:nvPr/>
        </p:nvGrpSpPr>
        <p:grpSpPr bwMode="auto">
          <a:xfrm>
            <a:off x="3062288" y="1644650"/>
            <a:ext cx="1809750" cy="1879600"/>
            <a:chOff x="1107" y="1162"/>
            <a:chExt cx="1140" cy="1184"/>
          </a:xfrm>
          <a:effectLst>
            <a:glow rad="101600">
              <a:schemeClr val="accent3">
                <a:satMod val="175000"/>
                <a:alpha val="40000"/>
              </a:schemeClr>
            </a:glow>
          </a:effectLst>
        </p:grpSpPr>
        <p:grpSp>
          <p:nvGrpSpPr>
            <p:cNvPr id="102441" name="Group 3"/>
            <p:cNvGrpSpPr>
              <a:grpSpLocks/>
            </p:cNvGrpSpPr>
            <p:nvPr/>
          </p:nvGrpSpPr>
          <p:grpSpPr bwMode="auto">
            <a:xfrm>
              <a:off x="1107" y="1538"/>
              <a:ext cx="856" cy="808"/>
              <a:chOff x="1008" y="2720"/>
              <a:chExt cx="856" cy="808"/>
            </a:xfrm>
          </p:grpSpPr>
          <p:sp>
            <p:nvSpPr>
              <p:cNvPr id="102443" name="Rectangle 4"/>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2444"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2445" name="Freeform 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2446" name="Freeform 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2447"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2448"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2449"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2450" name="Freeform 1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2451" name="Freeform 1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102442" name="Rectangle 13"/>
            <p:cNvSpPr>
              <a:spLocks noChangeArrowheads="1"/>
            </p:cNvSpPr>
            <p:nvPr/>
          </p:nvSpPr>
          <p:spPr bwMode="auto">
            <a:xfrm>
              <a:off x="1112" y="1162"/>
              <a:ext cx="1135" cy="36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released</a:t>
              </a:r>
            </a:p>
          </p:txBody>
        </p:sp>
      </p:grpSp>
      <p:sp>
        <p:nvSpPr>
          <p:cNvPr id="102414" name="Text Box 23"/>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102415" name="Rectangle 24"/>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2416" name="Text Box 25"/>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sp>
        <p:nvSpPr>
          <p:cNvPr id="102430" name="Rectangle 46"/>
          <p:cNvSpPr>
            <a:spLocks noChangeArrowheads="1"/>
          </p:cNvSpPr>
          <p:nvPr/>
        </p:nvSpPr>
        <p:spPr bwMode="auto">
          <a:xfrm>
            <a:off x="5178425" y="1627188"/>
            <a:ext cx="179387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02426" name="AutoShape 47"/>
          <p:cNvSpPr>
            <a:spLocks noChangeArrowheads="1"/>
          </p:cNvSpPr>
          <p:nvPr/>
        </p:nvSpPr>
        <p:spPr bwMode="auto">
          <a:xfrm>
            <a:off x="1910942" y="4503739"/>
            <a:ext cx="735421" cy="635932"/>
          </a:xfrm>
          <a:prstGeom prst="wedgeRoundRectCallout">
            <a:avLst>
              <a:gd name="adj1" fmla="val 463727"/>
              <a:gd name="adj2" fmla="val -202583"/>
              <a:gd name="adj3" fmla="val 16667"/>
            </a:avLst>
          </a:prstGeom>
          <a:noFill/>
          <a:ln w="38100">
            <a:solidFill>
              <a:srgbClr val="FF0066"/>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102427" name="Freeform 49"/>
          <p:cNvSpPr>
            <a:spLocks/>
          </p:cNvSpPr>
          <p:nvPr/>
        </p:nvSpPr>
        <p:spPr bwMode="auto">
          <a:xfrm>
            <a:off x="1560513" y="2727325"/>
            <a:ext cx="1957387" cy="2097088"/>
          </a:xfrm>
          <a:custGeom>
            <a:avLst/>
            <a:gdLst>
              <a:gd name="T0" fmla="*/ 0 w 1233"/>
              <a:gd name="T1" fmla="*/ 0 h 1321"/>
              <a:gd name="T2" fmla="*/ 2147483647 w 1233"/>
              <a:gd name="T3" fmla="*/ 2147483647 h 1321"/>
              <a:gd name="T4" fmla="*/ 2147483647 w 1233"/>
              <a:gd name="T5" fmla="*/ 2147483647 h 1321"/>
              <a:gd name="T6" fmla="*/ 2147483647 w 1233"/>
              <a:gd name="T7" fmla="*/ 2147483647 h 1321"/>
              <a:gd name="T8" fmla="*/ 2147483647 w 1233"/>
              <a:gd name="T9" fmla="*/ 2147483647 h 1321"/>
              <a:gd name="T10" fmla="*/ 0 60000 65536"/>
              <a:gd name="T11" fmla="*/ 0 60000 65536"/>
              <a:gd name="T12" fmla="*/ 0 60000 65536"/>
              <a:gd name="T13" fmla="*/ 0 60000 65536"/>
              <a:gd name="T14" fmla="*/ 0 60000 65536"/>
              <a:gd name="T15" fmla="*/ 0 w 1233"/>
              <a:gd name="T16" fmla="*/ 0 h 1321"/>
              <a:gd name="T17" fmla="*/ 1233 w 1233"/>
              <a:gd name="T18" fmla="*/ 1321 h 1321"/>
            </a:gdLst>
            <a:ahLst/>
            <a:cxnLst>
              <a:cxn ang="T10">
                <a:pos x="T0" y="T1"/>
              </a:cxn>
              <a:cxn ang="T11">
                <a:pos x="T2" y="T3"/>
              </a:cxn>
              <a:cxn ang="T12">
                <a:pos x="T4" y="T5"/>
              </a:cxn>
              <a:cxn ang="T13">
                <a:pos x="T6" y="T7"/>
              </a:cxn>
              <a:cxn ang="T14">
                <a:pos x="T8" y="T9"/>
              </a:cxn>
            </a:cxnLst>
            <a:rect l="T15" t="T16" r="T17" b="T18"/>
            <a:pathLst>
              <a:path w="1233" h="1321">
                <a:moveTo>
                  <a:pt x="0" y="0"/>
                </a:moveTo>
                <a:cubicBezTo>
                  <a:pt x="131" y="18"/>
                  <a:pt x="591" y="35"/>
                  <a:pt x="795" y="109"/>
                </a:cubicBezTo>
                <a:cubicBezTo>
                  <a:pt x="999" y="183"/>
                  <a:pt x="1211" y="315"/>
                  <a:pt x="1222" y="447"/>
                </a:cubicBezTo>
                <a:cubicBezTo>
                  <a:pt x="1233" y="579"/>
                  <a:pt x="907" y="758"/>
                  <a:pt x="864" y="904"/>
                </a:cubicBezTo>
                <a:cubicBezTo>
                  <a:pt x="821" y="1050"/>
                  <a:pt x="943" y="1234"/>
                  <a:pt x="963" y="1321"/>
                </a:cubicBezTo>
              </a:path>
            </a:pathLst>
          </a:custGeom>
          <a:noFill/>
          <a:ln w="76200">
            <a:solidFill>
              <a:srgbClr val="FF0066"/>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102428" name="Freeform 50"/>
          <p:cNvSpPr>
            <a:spLocks/>
          </p:cNvSpPr>
          <p:nvPr/>
        </p:nvSpPr>
        <p:spPr bwMode="auto">
          <a:xfrm>
            <a:off x="2286000" y="3562350"/>
            <a:ext cx="866775" cy="1041400"/>
          </a:xfrm>
          <a:custGeom>
            <a:avLst/>
            <a:gdLst>
              <a:gd name="T0" fmla="*/ 2147483647 w 546"/>
              <a:gd name="T1" fmla="*/ 0 h 656"/>
              <a:gd name="T2" fmla="*/ 2147483647 w 546"/>
              <a:gd name="T3" fmla="*/ 2147483647 h 656"/>
              <a:gd name="T4" fmla="*/ 2147483647 w 546"/>
              <a:gd name="T5" fmla="*/ 2147483647 h 656"/>
              <a:gd name="T6" fmla="*/ 0 w 546"/>
              <a:gd name="T7" fmla="*/ 2147483647 h 656"/>
              <a:gd name="T8" fmla="*/ 2147483647 w 546"/>
              <a:gd name="T9" fmla="*/ 2147483647 h 656"/>
              <a:gd name="T10" fmla="*/ 2147483647 w 546"/>
              <a:gd name="T11" fmla="*/ 2147483647 h 656"/>
              <a:gd name="T12" fmla="*/ 2147483647 w 546"/>
              <a:gd name="T13" fmla="*/ 0 h 656"/>
              <a:gd name="T14" fmla="*/ 0 60000 65536"/>
              <a:gd name="T15" fmla="*/ 0 60000 65536"/>
              <a:gd name="T16" fmla="*/ 0 60000 65536"/>
              <a:gd name="T17" fmla="*/ 0 60000 65536"/>
              <a:gd name="T18" fmla="*/ 0 60000 65536"/>
              <a:gd name="T19" fmla="*/ 0 60000 65536"/>
              <a:gd name="T20" fmla="*/ 0 60000 65536"/>
              <a:gd name="T21" fmla="*/ 0 w 546"/>
              <a:gd name="T22" fmla="*/ 0 h 656"/>
              <a:gd name="T23" fmla="*/ 546 w 546"/>
              <a:gd name="T24" fmla="*/ 656 h 6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6" h="656">
                <a:moveTo>
                  <a:pt x="546" y="0"/>
                </a:moveTo>
                <a:lnTo>
                  <a:pt x="79" y="308"/>
                </a:lnTo>
                <a:lnTo>
                  <a:pt x="248" y="348"/>
                </a:lnTo>
                <a:lnTo>
                  <a:pt x="0" y="656"/>
                </a:lnTo>
                <a:lnTo>
                  <a:pt x="497" y="298"/>
                </a:lnTo>
                <a:lnTo>
                  <a:pt x="358" y="269"/>
                </a:lnTo>
                <a:lnTo>
                  <a:pt x="546" y="0"/>
                </a:lnTo>
                <a:close/>
              </a:path>
            </a:pathLst>
          </a:custGeom>
          <a:solidFill>
            <a:srgbClr val="FFFF00"/>
          </a:solidFill>
          <a:ln w="38100">
            <a:solidFill>
              <a:srgbClr val="FF0066"/>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52" name="Group 51">
            <a:extLst>
              <a:ext uri="{FF2B5EF4-FFF2-40B4-BE49-F238E27FC236}">
                <a16:creationId xmlns:a16="http://schemas.microsoft.com/office/drawing/2014/main" id="{78A79C9A-DA1A-4F6C-962B-59B1C1D9A81D}"/>
              </a:ext>
            </a:extLst>
          </p:cNvPr>
          <p:cNvGrpSpPr/>
          <p:nvPr/>
        </p:nvGrpSpPr>
        <p:grpSpPr>
          <a:xfrm>
            <a:off x="946150" y="4344988"/>
            <a:ext cx="7283450" cy="977900"/>
            <a:chOff x="946150" y="4344988"/>
            <a:chExt cx="7283450" cy="977900"/>
          </a:xfrm>
        </p:grpSpPr>
        <p:sp>
          <p:nvSpPr>
            <p:cNvPr id="53" name="Rectangle 3">
              <a:extLst>
                <a:ext uri="{FF2B5EF4-FFF2-40B4-BE49-F238E27FC236}">
                  <a16:creationId xmlns:a16="http://schemas.microsoft.com/office/drawing/2014/main" id="{10A6A206-C1DC-4DBF-875F-DF97BD8EFAA1}"/>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4" name="Line 4">
              <a:extLst>
                <a:ext uri="{FF2B5EF4-FFF2-40B4-BE49-F238E27FC236}">
                  <a16:creationId xmlns:a16="http://schemas.microsoft.com/office/drawing/2014/main" id="{1BDC0F2A-5D41-4FC0-9E2C-044C3A5262B4}"/>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5" name="Line 5">
              <a:extLst>
                <a:ext uri="{FF2B5EF4-FFF2-40B4-BE49-F238E27FC236}">
                  <a16:creationId xmlns:a16="http://schemas.microsoft.com/office/drawing/2014/main" id="{AAB667EA-52ED-46DD-AEB3-5EBA4133674B}"/>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6" name="Line 6">
              <a:extLst>
                <a:ext uri="{FF2B5EF4-FFF2-40B4-BE49-F238E27FC236}">
                  <a16:creationId xmlns:a16="http://schemas.microsoft.com/office/drawing/2014/main" id="{B9DECE31-A74B-40C9-BAED-C63231933E08}"/>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7" name="Line 7">
              <a:extLst>
                <a:ext uri="{FF2B5EF4-FFF2-40B4-BE49-F238E27FC236}">
                  <a16:creationId xmlns:a16="http://schemas.microsoft.com/office/drawing/2014/main" id="{85336AA2-FF63-4E7D-82E0-15A8995A2783}"/>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8" name="Line 8">
              <a:extLst>
                <a:ext uri="{FF2B5EF4-FFF2-40B4-BE49-F238E27FC236}">
                  <a16:creationId xmlns:a16="http://schemas.microsoft.com/office/drawing/2014/main" id="{3A1C040E-A300-46E4-8342-2A9CCADDACC6}"/>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9" name="Line 9">
              <a:extLst>
                <a:ext uri="{FF2B5EF4-FFF2-40B4-BE49-F238E27FC236}">
                  <a16:creationId xmlns:a16="http://schemas.microsoft.com/office/drawing/2014/main" id="{4BB29436-9CDE-43BE-89CA-C3EB0FA66C87}"/>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0" name="Line 10">
              <a:extLst>
                <a:ext uri="{FF2B5EF4-FFF2-40B4-BE49-F238E27FC236}">
                  <a16:creationId xmlns:a16="http://schemas.microsoft.com/office/drawing/2014/main" id="{E4CD3B9A-1285-4A8F-AFD2-7AA8955D5522}"/>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1" name="Text Box 15">
              <a:extLst>
                <a:ext uri="{FF2B5EF4-FFF2-40B4-BE49-F238E27FC236}">
                  <a16:creationId xmlns:a16="http://schemas.microsoft.com/office/drawing/2014/main" id="{445E00DE-739B-4F9A-9689-AF26B501B0C6}"/>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62" name="Text Box 16">
              <a:extLst>
                <a:ext uri="{FF2B5EF4-FFF2-40B4-BE49-F238E27FC236}">
                  <a16:creationId xmlns:a16="http://schemas.microsoft.com/office/drawing/2014/main" id="{0C45BE2A-622C-4712-9B8B-C057251CC88C}"/>
                </a:ext>
              </a:extLst>
            </p:cNvPr>
            <p:cNvSpPr txBox="1">
              <a:spLocks noChangeArrowheads="1"/>
            </p:cNvSpPr>
            <p:nvPr/>
          </p:nvSpPr>
          <p:spPr bwMode="auto">
            <a:xfrm>
              <a:off x="1874756" y="4626531"/>
              <a:ext cx="800220"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63" name="Text Box 16">
              <a:extLst>
                <a:ext uri="{FF2B5EF4-FFF2-40B4-BE49-F238E27FC236}">
                  <a16:creationId xmlns:a16="http://schemas.microsoft.com/office/drawing/2014/main" id="{633982F6-B4F7-4F46-BB20-D512AE5E5F42}"/>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4" name="Text Box 16">
              <a:extLst>
                <a:ext uri="{FF2B5EF4-FFF2-40B4-BE49-F238E27FC236}">
                  <a16:creationId xmlns:a16="http://schemas.microsoft.com/office/drawing/2014/main" id="{01E2B6B6-2A0E-4B03-9357-E310DA132E18}"/>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5" name="Text Box 16">
              <a:extLst>
                <a:ext uri="{FF2B5EF4-FFF2-40B4-BE49-F238E27FC236}">
                  <a16:creationId xmlns:a16="http://schemas.microsoft.com/office/drawing/2014/main" id="{50AC509A-4872-46C5-A0B7-F197BEE17368}"/>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6" name="Text Box 16">
              <a:extLst>
                <a:ext uri="{FF2B5EF4-FFF2-40B4-BE49-F238E27FC236}">
                  <a16:creationId xmlns:a16="http://schemas.microsoft.com/office/drawing/2014/main" id="{A536A530-280F-4B22-84B3-2BD0F240F06F}"/>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7" name="Text Box 16">
              <a:extLst>
                <a:ext uri="{FF2B5EF4-FFF2-40B4-BE49-F238E27FC236}">
                  <a16:creationId xmlns:a16="http://schemas.microsoft.com/office/drawing/2014/main" id="{7005F0EC-C0E3-47D3-B166-C7797CA3D13E}"/>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8" name="Text Box 16">
              <a:extLst>
                <a:ext uri="{FF2B5EF4-FFF2-40B4-BE49-F238E27FC236}">
                  <a16:creationId xmlns:a16="http://schemas.microsoft.com/office/drawing/2014/main" id="{0CA9E9AF-AE1B-4819-AABC-01CB63143A77}"/>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grpSp>
        <p:nvGrpSpPr>
          <p:cNvPr id="2" name="Group 36">
            <a:extLst>
              <a:ext uri="{FF2B5EF4-FFF2-40B4-BE49-F238E27FC236}">
                <a16:creationId xmlns:a16="http://schemas.microsoft.com/office/drawing/2014/main" id="{7D65C896-AC36-8FE1-17B3-7718EA6F7654}"/>
              </a:ext>
            </a:extLst>
          </p:cNvPr>
          <p:cNvGrpSpPr>
            <a:grpSpLocks/>
          </p:cNvGrpSpPr>
          <p:nvPr/>
        </p:nvGrpSpPr>
        <p:grpSpPr bwMode="auto">
          <a:xfrm>
            <a:off x="5462588" y="2246313"/>
            <a:ext cx="1130300" cy="1173162"/>
            <a:chOff x="2496" y="2725"/>
            <a:chExt cx="712" cy="739"/>
          </a:xfrm>
          <a:effectLst>
            <a:glow rad="101600">
              <a:schemeClr val="accent3">
                <a:satMod val="175000"/>
                <a:alpha val="40000"/>
              </a:schemeClr>
            </a:glow>
          </a:effectLst>
        </p:grpSpPr>
        <p:sp>
          <p:nvSpPr>
            <p:cNvPr id="3" name="Rectangle 37">
              <a:extLst>
                <a:ext uri="{FF2B5EF4-FFF2-40B4-BE49-F238E27FC236}">
                  <a16:creationId xmlns:a16="http://schemas.microsoft.com/office/drawing/2014/main" id="{00E27D54-2992-FED4-2930-A728063DF6A7}"/>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 name="Freeform 38">
              <a:extLst>
                <a:ext uri="{FF2B5EF4-FFF2-40B4-BE49-F238E27FC236}">
                  <a16:creationId xmlns:a16="http://schemas.microsoft.com/office/drawing/2014/main" id="{362D14AD-563F-FC5D-8539-B1D199DB5FF1}"/>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5" name="Group 39">
              <a:extLst>
                <a:ext uri="{FF2B5EF4-FFF2-40B4-BE49-F238E27FC236}">
                  <a16:creationId xmlns:a16="http://schemas.microsoft.com/office/drawing/2014/main" id="{0372E31B-E20E-B6B0-384E-D1BF55BC1C86}"/>
                </a:ext>
              </a:extLst>
            </p:cNvPr>
            <p:cNvGrpSpPr>
              <a:grpSpLocks/>
            </p:cNvGrpSpPr>
            <p:nvPr/>
          </p:nvGrpSpPr>
          <p:grpSpPr bwMode="auto">
            <a:xfrm>
              <a:off x="3072" y="2832"/>
              <a:ext cx="136" cy="632"/>
              <a:chOff x="3072" y="2832"/>
              <a:chExt cx="136" cy="632"/>
            </a:xfrm>
          </p:grpSpPr>
          <p:sp>
            <p:nvSpPr>
              <p:cNvPr id="10" name="Freeform 40">
                <a:extLst>
                  <a:ext uri="{FF2B5EF4-FFF2-40B4-BE49-F238E27FC236}">
                    <a16:creationId xmlns:a16="http://schemas.microsoft.com/office/drawing/2014/main" id="{7747C939-8D3B-8110-0BBA-35F70DCE766B}"/>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 name="Freeform 41">
                <a:extLst>
                  <a:ext uri="{FF2B5EF4-FFF2-40B4-BE49-F238E27FC236}">
                    <a16:creationId xmlns:a16="http://schemas.microsoft.com/office/drawing/2014/main" id="{95941AA2-B15E-6DED-2265-87DE4D7F9A06}"/>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2" name="Freeform 42">
                <a:extLst>
                  <a:ext uri="{FF2B5EF4-FFF2-40B4-BE49-F238E27FC236}">
                    <a16:creationId xmlns:a16="http://schemas.microsoft.com/office/drawing/2014/main" id="{D642DAFC-9966-E003-A941-DDB40A80A47C}"/>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6" name="Group 43">
              <a:extLst>
                <a:ext uri="{FF2B5EF4-FFF2-40B4-BE49-F238E27FC236}">
                  <a16:creationId xmlns:a16="http://schemas.microsoft.com/office/drawing/2014/main" id="{F8E89B24-2257-875D-6D86-D7516FBC0226}"/>
                </a:ext>
              </a:extLst>
            </p:cNvPr>
            <p:cNvGrpSpPr>
              <a:grpSpLocks/>
            </p:cNvGrpSpPr>
            <p:nvPr/>
          </p:nvGrpSpPr>
          <p:grpSpPr bwMode="auto">
            <a:xfrm flipH="1">
              <a:off x="2496" y="2832"/>
              <a:ext cx="136" cy="632"/>
              <a:chOff x="3072" y="2832"/>
              <a:chExt cx="136" cy="632"/>
            </a:xfrm>
          </p:grpSpPr>
          <p:sp>
            <p:nvSpPr>
              <p:cNvPr id="7" name="Freeform 44">
                <a:extLst>
                  <a:ext uri="{FF2B5EF4-FFF2-40B4-BE49-F238E27FC236}">
                    <a16:creationId xmlns:a16="http://schemas.microsoft.com/office/drawing/2014/main" id="{C2F43B51-CCF4-EE13-F95F-126FAA9D67F8}"/>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8" name="Freeform 45">
                <a:extLst>
                  <a:ext uri="{FF2B5EF4-FFF2-40B4-BE49-F238E27FC236}">
                    <a16:creationId xmlns:a16="http://schemas.microsoft.com/office/drawing/2014/main" id="{EF88A424-CEC4-2EC3-1996-C3150F1FD331}"/>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 name="Freeform 46">
                <a:extLst>
                  <a:ext uri="{FF2B5EF4-FFF2-40B4-BE49-F238E27FC236}">
                    <a16:creationId xmlns:a16="http://schemas.microsoft.com/office/drawing/2014/main" id="{DDD832E1-8C72-D668-3318-76837E7ACBA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54CD85EB-2917-4531-87A2-CCA759B6A5AE}"/>
              </a:ext>
            </a:extLst>
          </p:cNvPr>
          <p:cNvGrpSpPr/>
          <p:nvPr/>
        </p:nvGrpSpPr>
        <p:grpSpPr>
          <a:xfrm>
            <a:off x="946150" y="4344988"/>
            <a:ext cx="7283450" cy="977900"/>
            <a:chOff x="946150" y="4344988"/>
            <a:chExt cx="7283450" cy="977900"/>
          </a:xfrm>
        </p:grpSpPr>
        <p:sp>
          <p:nvSpPr>
            <p:cNvPr id="53" name="Rectangle 3">
              <a:extLst>
                <a:ext uri="{FF2B5EF4-FFF2-40B4-BE49-F238E27FC236}">
                  <a16:creationId xmlns:a16="http://schemas.microsoft.com/office/drawing/2014/main" id="{E4A57B5F-A46E-425C-A42F-679B9680863E}"/>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4" name="Line 4">
              <a:extLst>
                <a:ext uri="{FF2B5EF4-FFF2-40B4-BE49-F238E27FC236}">
                  <a16:creationId xmlns:a16="http://schemas.microsoft.com/office/drawing/2014/main" id="{E6873E5C-2DB7-4B17-88B5-EC77F6E03402}"/>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5" name="Line 5">
              <a:extLst>
                <a:ext uri="{FF2B5EF4-FFF2-40B4-BE49-F238E27FC236}">
                  <a16:creationId xmlns:a16="http://schemas.microsoft.com/office/drawing/2014/main" id="{13BDC6C5-9070-4F09-9737-72E4F9275C61}"/>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6" name="Line 6">
              <a:extLst>
                <a:ext uri="{FF2B5EF4-FFF2-40B4-BE49-F238E27FC236}">
                  <a16:creationId xmlns:a16="http://schemas.microsoft.com/office/drawing/2014/main" id="{B4867BBE-2F42-4630-BFCA-59871134E239}"/>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7" name="Line 7">
              <a:extLst>
                <a:ext uri="{FF2B5EF4-FFF2-40B4-BE49-F238E27FC236}">
                  <a16:creationId xmlns:a16="http://schemas.microsoft.com/office/drawing/2014/main" id="{8E797191-04E4-4715-BEE0-84526B50D7D9}"/>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8" name="Line 8">
              <a:extLst>
                <a:ext uri="{FF2B5EF4-FFF2-40B4-BE49-F238E27FC236}">
                  <a16:creationId xmlns:a16="http://schemas.microsoft.com/office/drawing/2014/main" id="{AFC1D3E1-49E2-4FAD-B9E6-D160B2F151C8}"/>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9" name="Line 9">
              <a:extLst>
                <a:ext uri="{FF2B5EF4-FFF2-40B4-BE49-F238E27FC236}">
                  <a16:creationId xmlns:a16="http://schemas.microsoft.com/office/drawing/2014/main" id="{5A82D2A0-A0CF-4876-8A76-4CA7C252E20D}"/>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0" name="Line 10">
              <a:extLst>
                <a:ext uri="{FF2B5EF4-FFF2-40B4-BE49-F238E27FC236}">
                  <a16:creationId xmlns:a16="http://schemas.microsoft.com/office/drawing/2014/main" id="{A8E80167-C24B-4CC9-9501-A0F077F9A62C}"/>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1" name="Text Box 15">
              <a:extLst>
                <a:ext uri="{FF2B5EF4-FFF2-40B4-BE49-F238E27FC236}">
                  <a16:creationId xmlns:a16="http://schemas.microsoft.com/office/drawing/2014/main" id="{0DF210D9-492C-4C28-BB8A-BC0CFD4E94EC}"/>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62" name="Text Box 16">
              <a:extLst>
                <a:ext uri="{FF2B5EF4-FFF2-40B4-BE49-F238E27FC236}">
                  <a16:creationId xmlns:a16="http://schemas.microsoft.com/office/drawing/2014/main" id="{9E40E949-4F37-4DA5-8592-AE1517E39CA5}"/>
                </a:ext>
              </a:extLst>
            </p:cNvPr>
            <p:cNvSpPr txBox="1">
              <a:spLocks noChangeArrowheads="1"/>
            </p:cNvSpPr>
            <p:nvPr/>
          </p:nvSpPr>
          <p:spPr bwMode="auto">
            <a:xfrm>
              <a:off x="1874756" y="4626531"/>
              <a:ext cx="800220"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63" name="Text Box 16">
              <a:extLst>
                <a:ext uri="{FF2B5EF4-FFF2-40B4-BE49-F238E27FC236}">
                  <a16:creationId xmlns:a16="http://schemas.microsoft.com/office/drawing/2014/main" id="{5FAC6715-F93F-411F-B1E0-A1C3B6D32A7F}"/>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4" name="Text Box 16">
              <a:extLst>
                <a:ext uri="{FF2B5EF4-FFF2-40B4-BE49-F238E27FC236}">
                  <a16:creationId xmlns:a16="http://schemas.microsoft.com/office/drawing/2014/main" id="{566F4C87-3F8D-4BFB-8711-5D18E5C395C5}"/>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5" name="Text Box 16">
              <a:extLst>
                <a:ext uri="{FF2B5EF4-FFF2-40B4-BE49-F238E27FC236}">
                  <a16:creationId xmlns:a16="http://schemas.microsoft.com/office/drawing/2014/main" id="{56D3C256-2ECF-4881-9556-AFFC373F9CEE}"/>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6" name="Text Box 16">
              <a:extLst>
                <a:ext uri="{FF2B5EF4-FFF2-40B4-BE49-F238E27FC236}">
                  <a16:creationId xmlns:a16="http://schemas.microsoft.com/office/drawing/2014/main" id="{AADEFF65-3815-479B-88D5-E0C8E39BFACB}"/>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7" name="Text Box 16">
              <a:extLst>
                <a:ext uri="{FF2B5EF4-FFF2-40B4-BE49-F238E27FC236}">
                  <a16:creationId xmlns:a16="http://schemas.microsoft.com/office/drawing/2014/main" id="{256328D7-58CE-4428-B884-FB8C4CC29DDC}"/>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68" name="Text Box 16">
              <a:extLst>
                <a:ext uri="{FF2B5EF4-FFF2-40B4-BE49-F238E27FC236}">
                  <a16:creationId xmlns:a16="http://schemas.microsoft.com/office/drawing/2014/main" id="{C1B9CAD0-4DE9-4160-A3FC-E423025A77FC}"/>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103429" name="Rectangle 14"/>
          <p:cNvSpPr>
            <a:spLocks noGrp="1" noChangeArrowheads="1"/>
          </p:cNvSpPr>
          <p:nvPr>
            <p:ph type="title"/>
          </p:nvPr>
        </p:nvSpPr>
        <p:spPr/>
        <p:txBody>
          <a:bodyPr/>
          <a:lstStyle/>
          <a:p>
            <a:r>
              <a:rPr lang="en-US" dirty="0"/>
              <a:t>Anderson Queue Lock</a:t>
            </a:r>
          </a:p>
        </p:txBody>
      </p:sp>
      <p:sp>
        <p:nvSpPr>
          <p:cNvPr id="103426" name="Footer Placeholder 2"/>
          <p:cNvSpPr>
            <a:spLocks noGrp="1"/>
          </p:cNvSpPr>
          <p:nvPr>
            <p:ph type="ftr" sz="quarter" idx="10"/>
          </p:nvPr>
        </p:nvSpPr>
        <p:spPr>
          <a:noFill/>
        </p:spPr>
        <p:txBody>
          <a:bodyPr/>
          <a:lstStyle/>
          <a:p>
            <a:r>
              <a:rPr lang="en-US" dirty="0"/>
              <a:t>Art of Multiprocessor Programming</a:t>
            </a:r>
          </a:p>
        </p:txBody>
      </p:sp>
      <p:sp>
        <p:nvSpPr>
          <p:cNvPr id="103427" name="Slide Number Placeholder 3"/>
          <p:cNvSpPr>
            <a:spLocks noGrp="1"/>
          </p:cNvSpPr>
          <p:nvPr>
            <p:ph type="sldNum" sz="quarter" idx="11"/>
          </p:nvPr>
        </p:nvSpPr>
        <p:spPr>
          <a:noFill/>
        </p:spPr>
        <p:txBody>
          <a:bodyPr/>
          <a:lstStyle/>
          <a:p>
            <a:fld id="{704DE616-077B-471D-AC13-FA05C9FD6DF2}" type="slidenum">
              <a:rPr lang="x-none" smtClean="0">
                <a:latin typeface="Arial" pitchFamily="34" charset="0"/>
                <a:cs typeface="Arial" pitchFamily="34" charset="0"/>
              </a:rPr>
              <a:pPr/>
              <a:t>95</a:t>
            </a:fld>
            <a:endParaRPr lang="en-US" dirty="0">
              <a:latin typeface="Arial" pitchFamily="34" charset="0"/>
              <a:cs typeface="Arial" pitchFamily="34" charset="0"/>
            </a:endParaRPr>
          </a:p>
        </p:txBody>
      </p:sp>
      <p:grpSp>
        <p:nvGrpSpPr>
          <p:cNvPr id="103465" name="Group 3"/>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103467" name="Rectangle 4"/>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3468"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3469" name="Freeform 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3470" name="Freeform 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3471"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3472"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3473"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3474" name="Freeform 1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3475" name="Freeform 1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103466" name="Rectangle 13"/>
          <p:cNvSpPr>
            <a:spLocks noChangeArrowheads="1"/>
          </p:cNvSpPr>
          <p:nvPr/>
        </p:nvSpPr>
        <p:spPr bwMode="auto">
          <a:xfrm>
            <a:off x="3070226" y="1644650"/>
            <a:ext cx="1801813"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released</a:t>
            </a:r>
          </a:p>
        </p:txBody>
      </p:sp>
      <p:sp>
        <p:nvSpPr>
          <p:cNvPr id="103438" name="Text Box 23"/>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103439" name="Rectangle 24"/>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3440" name="Text Box 25"/>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sp>
        <p:nvSpPr>
          <p:cNvPr id="103454" name="Rectangle 46"/>
          <p:cNvSpPr>
            <a:spLocks noChangeArrowheads="1"/>
          </p:cNvSpPr>
          <p:nvPr/>
        </p:nvSpPr>
        <p:spPr bwMode="auto">
          <a:xfrm>
            <a:off x="5178425" y="1627188"/>
            <a:ext cx="179387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03451" name="AutoShape 48"/>
          <p:cNvSpPr>
            <a:spLocks noChangeArrowheads="1"/>
          </p:cNvSpPr>
          <p:nvPr/>
        </p:nvSpPr>
        <p:spPr bwMode="auto">
          <a:xfrm>
            <a:off x="7051675" y="3248025"/>
            <a:ext cx="1652588" cy="914400"/>
          </a:xfrm>
          <a:prstGeom prst="cloudCallout">
            <a:avLst>
              <a:gd name="adj1" fmla="val -81991"/>
              <a:gd name="adj2" fmla="val -45486"/>
            </a:avLst>
          </a:prstGeom>
          <a:noFill/>
          <a:ln w="38100">
            <a:solidFill>
              <a:srgbClr val="FF0066"/>
            </a:solidFill>
            <a:round/>
            <a:headEnd/>
            <a:tailEnd/>
          </a:ln>
        </p:spPr>
        <p:txBody>
          <a:bodyPr anchor="ctr"/>
          <a:lstStyle/>
          <a:p>
            <a:pPr algn="ctr"/>
            <a:r>
              <a:rPr lang="en-US" sz="2800" dirty="0">
                <a:solidFill>
                  <a:srgbClr val="FFFF00"/>
                </a:solidFill>
                <a:latin typeface="Arial" pitchFamily="34" charset="0"/>
                <a:cs typeface="Arial" pitchFamily="34" charset="0"/>
              </a:rPr>
              <a:t>Yow!</a:t>
            </a:r>
          </a:p>
        </p:txBody>
      </p:sp>
      <p:sp>
        <p:nvSpPr>
          <p:cNvPr id="103452" name="Freeform 49"/>
          <p:cNvSpPr>
            <a:spLocks/>
          </p:cNvSpPr>
          <p:nvPr/>
        </p:nvSpPr>
        <p:spPr bwMode="auto">
          <a:xfrm>
            <a:off x="1560513" y="2727325"/>
            <a:ext cx="1957387" cy="2097088"/>
          </a:xfrm>
          <a:custGeom>
            <a:avLst/>
            <a:gdLst>
              <a:gd name="T0" fmla="*/ 0 w 1233"/>
              <a:gd name="T1" fmla="*/ 0 h 1321"/>
              <a:gd name="T2" fmla="*/ 2147483647 w 1233"/>
              <a:gd name="T3" fmla="*/ 2147483647 h 1321"/>
              <a:gd name="T4" fmla="*/ 2147483647 w 1233"/>
              <a:gd name="T5" fmla="*/ 2147483647 h 1321"/>
              <a:gd name="T6" fmla="*/ 2147483647 w 1233"/>
              <a:gd name="T7" fmla="*/ 2147483647 h 1321"/>
              <a:gd name="T8" fmla="*/ 2147483647 w 1233"/>
              <a:gd name="T9" fmla="*/ 2147483647 h 1321"/>
              <a:gd name="T10" fmla="*/ 0 60000 65536"/>
              <a:gd name="T11" fmla="*/ 0 60000 65536"/>
              <a:gd name="T12" fmla="*/ 0 60000 65536"/>
              <a:gd name="T13" fmla="*/ 0 60000 65536"/>
              <a:gd name="T14" fmla="*/ 0 60000 65536"/>
              <a:gd name="T15" fmla="*/ 0 w 1233"/>
              <a:gd name="T16" fmla="*/ 0 h 1321"/>
              <a:gd name="T17" fmla="*/ 1233 w 1233"/>
              <a:gd name="T18" fmla="*/ 1321 h 1321"/>
            </a:gdLst>
            <a:ahLst/>
            <a:cxnLst>
              <a:cxn ang="T10">
                <a:pos x="T0" y="T1"/>
              </a:cxn>
              <a:cxn ang="T11">
                <a:pos x="T2" y="T3"/>
              </a:cxn>
              <a:cxn ang="T12">
                <a:pos x="T4" y="T5"/>
              </a:cxn>
              <a:cxn ang="T13">
                <a:pos x="T6" y="T7"/>
              </a:cxn>
              <a:cxn ang="T14">
                <a:pos x="T8" y="T9"/>
              </a:cxn>
            </a:cxnLst>
            <a:rect l="T15" t="T16" r="T17" b="T18"/>
            <a:pathLst>
              <a:path w="1233" h="1321">
                <a:moveTo>
                  <a:pt x="0" y="0"/>
                </a:moveTo>
                <a:cubicBezTo>
                  <a:pt x="131" y="18"/>
                  <a:pt x="591" y="35"/>
                  <a:pt x="795" y="109"/>
                </a:cubicBezTo>
                <a:cubicBezTo>
                  <a:pt x="999" y="183"/>
                  <a:pt x="1211" y="315"/>
                  <a:pt x="1222" y="447"/>
                </a:cubicBezTo>
                <a:cubicBezTo>
                  <a:pt x="1233" y="579"/>
                  <a:pt x="907" y="758"/>
                  <a:pt x="864" y="904"/>
                </a:cubicBezTo>
                <a:cubicBezTo>
                  <a:pt x="821" y="1050"/>
                  <a:pt x="943" y="1234"/>
                  <a:pt x="963" y="1321"/>
                </a:cubicBezTo>
              </a:path>
            </a:pathLst>
          </a:custGeom>
          <a:noFill/>
          <a:ln w="76200">
            <a:solidFill>
              <a:srgbClr val="FF0066"/>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grpSp>
        <p:nvGrpSpPr>
          <p:cNvPr id="2" name="Group 36">
            <a:extLst>
              <a:ext uri="{FF2B5EF4-FFF2-40B4-BE49-F238E27FC236}">
                <a16:creationId xmlns:a16="http://schemas.microsoft.com/office/drawing/2014/main" id="{335657AC-BF57-E9F5-D2DC-32F3A11B3706}"/>
              </a:ext>
            </a:extLst>
          </p:cNvPr>
          <p:cNvGrpSpPr>
            <a:grpSpLocks/>
          </p:cNvGrpSpPr>
          <p:nvPr/>
        </p:nvGrpSpPr>
        <p:grpSpPr bwMode="auto">
          <a:xfrm>
            <a:off x="5462588" y="2246313"/>
            <a:ext cx="1130300" cy="1173162"/>
            <a:chOff x="2496" y="2725"/>
            <a:chExt cx="712" cy="739"/>
          </a:xfrm>
          <a:effectLst>
            <a:glow rad="101600">
              <a:schemeClr val="accent3">
                <a:satMod val="175000"/>
                <a:alpha val="40000"/>
              </a:schemeClr>
            </a:glow>
          </a:effectLst>
        </p:grpSpPr>
        <p:sp>
          <p:nvSpPr>
            <p:cNvPr id="3" name="Rectangle 37">
              <a:extLst>
                <a:ext uri="{FF2B5EF4-FFF2-40B4-BE49-F238E27FC236}">
                  <a16:creationId xmlns:a16="http://schemas.microsoft.com/office/drawing/2014/main" id="{6961031E-D149-BB07-521E-0D55A27C2FC0}"/>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 name="Freeform 38">
              <a:extLst>
                <a:ext uri="{FF2B5EF4-FFF2-40B4-BE49-F238E27FC236}">
                  <a16:creationId xmlns:a16="http://schemas.microsoft.com/office/drawing/2014/main" id="{CBA9A4A0-78B8-A56A-85C4-D997939871D5}"/>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5" name="Group 39">
              <a:extLst>
                <a:ext uri="{FF2B5EF4-FFF2-40B4-BE49-F238E27FC236}">
                  <a16:creationId xmlns:a16="http://schemas.microsoft.com/office/drawing/2014/main" id="{40E8F59F-2B5C-ECB7-8018-8905D623A3F1}"/>
                </a:ext>
              </a:extLst>
            </p:cNvPr>
            <p:cNvGrpSpPr>
              <a:grpSpLocks/>
            </p:cNvGrpSpPr>
            <p:nvPr/>
          </p:nvGrpSpPr>
          <p:grpSpPr bwMode="auto">
            <a:xfrm>
              <a:off x="3072" y="2832"/>
              <a:ext cx="136" cy="632"/>
              <a:chOff x="3072" y="2832"/>
              <a:chExt cx="136" cy="632"/>
            </a:xfrm>
          </p:grpSpPr>
          <p:sp>
            <p:nvSpPr>
              <p:cNvPr id="10" name="Freeform 40">
                <a:extLst>
                  <a:ext uri="{FF2B5EF4-FFF2-40B4-BE49-F238E27FC236}">
                    <a16:creationId xmlns:a16="http://schemas.microsoft.com/office/drawing/2014/main" id="{848AF5A6-1704-CC9D-200B-5915D189E194}"/>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 name="Freeform 41">
                <a:extLst>
                  <a:ext uri="{FF2B5EF4-FFF2-40B4-BE49-F238E27FC236}">
                    <a16:creationId xmlns:a16="http://schemas.microsoft.com/office/drawing/2014/main" id="{1B2FFD34-1114-8954-647F-A7FD3CD485C6}"/>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2" name="Freeform 42">
                <a:extLst>
                  <a:ext uri="{FF2B5EF4-FFF2-40B4-BE49-F238E27FC236}">
                    <a16:creationId xmlns:a16="http://schemas.microsoft.com/office/drawing/2014/main" id="{DCB40226-6E1F-CF84-21A4-388565760913}"/>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6" name="Group 43">
              <a:extLst>
                <a:ext uri="{FF2B5EF4-FFF2-40B4-BE49-F238E27FC236}">
                  <a16:creationId xmlns:a16="http://schemas.microsoft.com/office/drawing/2014/main" id="{B004248A-6C59-C2FE-B98F-09EC6655CCEB}"/>
                </a:ext>
              </a:extLst>
            </p:cNvPr>
            <p:cNvGrpSpPr>
              <a:grpSpLocks/>
            </p:cNvGrpSpPr>
            <p:nvPr/>
          </p:nvGrpSpPr>
          <p:grpSpPr bwMode="auto">
            <a:xfrm flipH="1">
              <a:off x="2496" y="2832"/>
              <a:ext cx="136" cy="632"/>
              <a:chOff x="3072" y="2832"/>
              <a:chExt cx="136" cy="632"/>
            </a:xfrm>
          </p:grpSpPr>
          <p:sp>
            <p:nvSpPr>
              <p:cNvPr id="7" name="Freeform 44">
                <a:extLst>
                  <a:ext uri="{FF2B5EF4-FFF2-40B4-BE49-F238E27FC236}">
                    <a16:creationId xmlns:a16="http://schemas.microsoft.com/office/drawing/2014/main" id="{531A5150-3E01-6B84-8446-EF3174F1DEA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8" name="Freeform 45">
                <a:extLst>
                  <a:ext uri="{FF2B5EF4-FFF2-40B4-BE49-F238E27FC236}">
                    <a16:creationId xmlns:a16="http://schemas.microsoft.com/office/drawing/2014/main" id="{0015E58F-BC2E-0455-0648-2B78F096068C}"/>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 name="Freeform 46">
                <a:extLst>
                  <a:ext uri="{FF2B5EF4-FFF2-40B4-BE49-F238E27FC236}">
                    <a16:creationId xmlns:a16="http://schemas.microsoft.com/office/drawing/2014/main" id="{5C9FC2B6-62EE-CDE3-6942-EA2BBC92FCE9}"/>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3"/>
          <p:cNvSpPr>
            <a:spLocks noGrp="1" noChangeArrowheads="1"/>
          </p:cNvSpPr>
          <p:nvPr>
            <p:ph type="title"/>
          </p:nvPr>
        </p:nvSpPr>
        <p:spPr/>
        <p:txBody>
          <a:bodyPr/>
          <a:lstStyle/>
          <a:p>
            <a:r>
              <a:rPr lang="en-US" dirty="0"/>
              <a:t>Anderson Queue Lock</a:t>
            </a:r>
          </a:p>
        </p:txBody>
      </p:sp>
      <p:sp>
        <p:nvSpPr>
          <p:cNvPr id="104450" name="Footer Placeholder 3"/>
          <p:cNvSpPr>
            <a:spLocks noGrp="1"/>
          </p:cNvSpPr>
          <p:nvPr>
            <p:ph type="ftr" sz="quarter" idx="10"/>
          </p:nvPr>
        </p:nvSpPr>
        <p:spPr>
          <a:noFill/>
        </p:spPr>
        <p:txBody>
          <a:bodyPr/>
          <a:lstStyle/>
          <a:p>
            <a:r>
              <a:rPr lang="en-US" dirty="0"/>
              <a:t>Art of Multiprocessor Programming</a:t>
            </a:r>
          </a:p>
        </p:txBody>
      </p:sp>
      <p:sp>
        <p:nvSpPr>
          <p:cNvPr id="104451" name="Slide Number Placeholder 4"/>
          <p:cNvSpPr>
            <a:spLocks noGrp="1"/>
          </p:cNvSpPr>
          <p:nvPr>
            <p:ph type="sldNum" sz="quarter" idx="11"/>
          </p:nvPr>
        </p:nvSpPr>
        <p:spPr>
          <a:noFill/>
        </p:spPr>
        <p:txBody>
          <a:bodyPr/>
          <a:lstStyle/>
          <a:p>
            <a:fld id="{3AA0F00A-3266-409C-A937-BA85F1F8BE30}" type="slidenum">
              <a:rPr lang="x-none" smtClean="0">
                <a:cs typeface="Arial" pitchFamily="34" charset="0"/>
              </a:rPr>
              <a:pPr/>
              <a:t>96</a:t>
            </a:fld>
            <a:endParaRPr lang="en-US" dirty="0">
              <a:cs typeface="Arial" pitchFamily="34" charset="0"/>
            </a:endParaRPr>
          </a:p>
        </p:txBody>
      </p:sp>
      <p:sp>
        <p:nvSpPr>
          <p:cNvPr id="104453" name="Rectangle 4"/>
          <p:cNvSpPr>
            <a:spLocks noChangeArrowheads="1"/>
          </p:cNvSpPr>
          <p:nvPr/>
        </p:nvSpPr>
        <p:spPr bwMode="auto">
          <a:xfrm>
            <a:off x="947738" y="1981200"/>
            <a:ext cx="7562850" cy="193899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flags</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next</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mySlot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C8A72D47-4AAC-7892-F97D-2DD2264E6857}"/>
              </a:ext>
            </a:extLst>
          </p:cNvPr>
          <p:cNvSpPr>
            <a:spLocks noChangeArrowheads="1"/>
          </p:cNvSpPr>
          <p:nvPr/>
        </p:nvSpPr>
        <p:spPr bwMode="auto">
          <a:xfrm>
            <a:off x="947738" y="1981200"/>
            <a:ext cx="7562850" cy="193899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flags</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next</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mySlot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05476" name="Rectangle 3"/>
          <p:cNvSpPr>
            <a:spLocks noGrp="1" noChangeArrowheads="1"/>
          </p:cNvSpPr>
          <p:nvPr>
            <p:ph type="title"/>
          </p:nvPr>
        </p:nvSpPr>
        <p:spPr/>
        <p:txBody>
          <a:bodyPr/>
          <a:lstStyle/>
          <a:p>
            <a:r>
              <a:rPr lang="en-US" dirty="0"/>
              <a:t>Anderson Queue Lock</a:t>
            </a:r>
          </a:p>
        </p:txBody>
      </p:sp>
      <p:sp>
        <p:nvSpPr>
          <p:cNvPr id="105474" name="Footer Placeholder 3"/>
          <p:cNvSpPr>
            <a:spLocks noGrp="1"/>
          </p:cNvSpPr>
          <p:nvPr>
            <p:ph type="ftr" sz="quarter" idx="10"/>
          </p:nvPr>
        </p:nvSpPr>
        <p:spPr>
          <a:noFill/>
        </p:spPr>
        <p:txBody>
          <a:bodyPr/>
          <a:lstStyle/>
          <a:p>
            <a:r>
              <a:rPr lang="en-US" dirty="0"/>
              <a:t>Art of Multiprocessor Programming</a:t>
            </a:r>
          </a:p>
        </p:txBody>
      </p:sp>
      <p:sp>
        <p:nvSpPr>
          <p:cNvPr id="105475" name="Slide Number Placeholder 4"/>
          <p:cNvSpPr>
            <a:spLocks noGrp="1"/>
          </p:cNvSpPr>
          <p:nvPr>
            <p:ph type="sldNum" sz="quarter" idx="11"/>
          </p:nvPr>
        </p:nvSpPr>
        <p:spPr>
          <a:noFill/>
        </p:spPr>
        <p:txBody>
          <a:bodyPr/>
          <a:lstStyle/>
          <a:p>
            <a:fld id="{888ADE14-5D69-4016-9044-979C83B0DBFC}" type="slidenum">
              <a:rPr lang="x-none" smtClean="0">
                <a:cs typeface="Arial" pitchFamily="34" charset="0"/>
              </a:rPr>
              <a:pPr/>
              <a:t>97</a:t>
            </a:fld>
            <a:endParaRPr lang="en-US" dirty="0">
              <a:cs typeface="Arial" pitchFamily="34" charset="0"/>
            </a:endParaRPr>
          </a:p>
        </p:txBody>
      </p:sp>
      <p:sp>
        <p:nvSpPr>
          <p:cNvPr id="105478" name="AutoShape 5"/>
          <p:cNvSpPr>
            <a:spLocks noChangeArrowheads="1"/>
          </p:cNvSpPr>
          <p:nvPr/>
        </p:nvSpPr>
        <p:spPr bwMode="auto">
          <a:xfrm>
            <a:off x="1106488" y="2201863"/>
            <a:ext cx="5518048" cy="493712"/>
          </a:xfrm>
          <a:prstGeom prst="wedgeRoundRectCallout">
            <a:avLst>
              <a:gd name="adj1" fmla="val 7542"/>
              <a:gd name="adj2" fmla="val 308843"/>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05479" name="Text Box 6"/>
          <p:cNvSpPr txBox="1">
            <a:spLocks noChangeArrowheads="1"/>
          </p:cNvSpPr>
          <p:nvPr/>
        </p:nvSpPr>
        <p:spPr bwMode="auto">
          <a:xfrm>
            <a:off x="2641600" y="4023610"/>
            <a:ext cx="4712511" cy="954107"/>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One flag per thread: </a:t>
            </a:r>
            <a:r>
              <a:rPr lang="en-US" sz="2800" b="0" i="1" dirty="0">
                <a:solidFill>
                  <a:schemeClr val="bg1"/>
                </a:solidFill>
                <a:latin typeface="Arial" pitchFamily="34" charset="0"/>
                <a:cs typeface="Arial" pitchFamily="34" charset="0"/>
              </a:rPr>
              <a:t>false</a:t>
            </a:r>
            <a:r>
              <a:rPr lang="en-US" sz="2800" b="0" dirty="0">
                <a:solidFill>
                  <a:srgbClr val="FFFF00"/>
                </a:solidFill>
                <a:latin typeface="Arial" pitchFamily="34" charset="0"/>
                <a:cs typeface="Arial" pitchFamily="34" charset="0"/>
              </a:rPr>
              <a:t> is BUSY, </a:t>
            </a:r>
            <a:r>
              <a:rPr lang="en-US" sz="2800" b="0" i="1" dirty="0">
                <a:solidFill>
                  <a:schemeClr val="bg1"/>
                </a:solidFill>
                <a:latin typeface="Arial" pitchFamily="34" charset="0"/>
                <a:cs typeface="Arial" pitchFamily="34" charset="0"/>
              </a:rPr>
              <a:t>true</a:t>
            </a:r>
            <a:r>
              <a:rPr lang="en-US" sz="2800" b="0" dirty="0">
                <a:solidFill>
                  <a:srgbClr val="FFFF00"/>
                </a:solidFill>
                <a:latin typeface="Arial" pitchFamily="34" charset="0"/>
                <a:cs typeface="Arial" pitchFamily="34" charset="0"/>
              </a:rPr>
              <a:t> is FREE  </a:t>
            </a:r>
            <a:endParaRPr lang="en-US" sz="2800" b="0" i="1" dirty="0">
              <a:solidFill>
                <a:srgbClr val="FFFF00"/>
              </a:solidFill>
              <a:latin typeface="Arial" pitchFamily="34" charset="0"/>
              <a:cs typeface="Arial" pitchFamily="34"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53A2FE3B-65C4-6DF1-99E9-7A1CD104E842}"/>
              </a:ext>
            </a:extLst>
          </p:cNvPr>
          <p:cNvSpPr>
            <a:spLocks noChangeArrowheads="1"/>
          </p:cNvSpPr>
          <p:nvPr/>
        </p:nvSpPr>
        <p:spPr bwMode="auto">
          <a:xfrm>
            <a:off x="947738" y="1981200"/>
            <a:ext cx="7562850" cy="193899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flags</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next</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mySlot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06500" name="Rectangle 3"/>
          <p:cNvSpPr>
            <a:spLocks noGrp="1" noChangeArrowheads="1"/>
          </p:cNvSpPr>
          <p:nvPr>
            <p:ph type="title"/>
          </p:nvPr>
        </p:nvSpPr>
        <p:spPr/>
        <p:txBody>
          <a:bodyPr/>
          <a:lstStyle/>
          <a:p>
            <a:r>
              <a:rPr lang="en-US" dirty="0"/>
              <a:t>Anderson Queue Lock</a:t>
            </a:r>
          </a:p>
        </p:txBody>
      </p:sp>
      <p:sp>
        <p:nvSpPr>
          <p:cNvPr id="106498" name="Footer Placeholder 3"/>
          <p:cNvSpPr>
            <a:spLocks noGrp="1"/>
          </p:cNvSpPr>
          <p:nvPr>
            <p:ph type="ftr" sz="quarter" idx="10"/>
          </p:nvPr>
        </p:nvSpPr>
        <p:spPr>
          <a:noFill/>
        </p:spPr>
        <p:txBody>
          <a:bodyPr/>
          <a:lstStyle/>
          <a:p>
            <a:r>
              <a:rPr lang="en-US" dirty="0"/>
              <a:t>Art of Multiprocessor Programming</a:t>
            </a:r>
          </a:p>
        </p:txBody>
      </p:sp>
      <p:sp>
        <p:nvSpPr>
          <p:cNvPr id="106499" name="Slide Number Placeholder 4"/>
          <p:cNvSpPr>
            <a:spLocks noGrp="1"/>
          </p:cNvSpPr>
          <p:nvPr>
            <p:ph type="sldNum" sz="quarter" idx="11"/>
          </p:nvPr>
        </p:nvSpPr>
        <p:spPr>
          <a:noFill/>
        </p:spPr>
        <p:txBody>
          <a:bodyPr/>
          <a:lstStyle/>
          <a:p>
            <a:fld id="{C8787802-FD01-4CC1-8ACB-4EF8EF7C61E1}" type="slidenum">
              <a:rPr lang="x-none" smtClean="0">
                <a:cs typeface="Arial" pitchFamily="34" charset="0"/>
              </a:rPr>
              <a:pPr/>
              <a:t>98</a:t>
            </a:fld>
            <a:endParaRPr lang="en-US" dirty="0">
              <a:cs typeface="Arial" pitchFamily="34" charset="0"/>
            </a:endParaRPr>
          </a:p>
        </p:txBody>
      </p:sp>
      <p:sp>
        <p:nvSpPr>
          <p:cNvPr id="106502" name="AutoShape 5"/>
          <p:cNvSpPr>
            <a:spLocks noChangeArrowheads="1"/>
          </p:cNvSpPr>
          <p:nvPr/>
        </p:nvSpPr>
        <p:spPr bwMode="auto">
          <a:xfrm>
            <a:off x="1154113" y="2616740"/>
            <a:ext cx="3777810" cy="683673"/>
          </a:xfrm>
          <a:prstGeom prst="wedgeRoundRectCallout">
            <a:avLst>
              <a:gd name="adj1" fmla="val 36931"/>
              <a:gd name="adj2" fmla="val 168394"/>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06503" name="Text Box 6"/>
          <p:cNvSpPr txBox="1">
            <a:spLocks noChangeArrowheads="1"/>
          </p:cNvSpPr>
          <p:nvPr/>
        </p:nvSpPr>
        <p:spPr bwMode="auto">
          <a:xfrm>
            <a:off x="3540855" y="4148792"/>
            <a:ext cx="2682145" cy="523220"/>
          </a:xfrm>
          <a:prstGeom prst="rect">
            <a:avLst/>
          </a:prstGeom>
          <a:no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Next flag to use</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51C7394C-BCE4-CA51-8D5B-E97A63655769}"/>
              </a:ext>
            </a:extLst>
          </p:cNvPr>
          <p:cNvSpPr>
            <a:spLocks noChangeArrowheads="1"/>
          </p:cNvSpPr>
          <p:nvPr/>
        </p:nvSpPr>
        <p:spPr bwMode="auto">
          <a:xfrm>
            <a:off x="947738" y="1981200"/>
            <a:ext cx="7562850" cy="193899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flags</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next</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mySlot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07524" name="Rectangle 3"/>
          <p:cNvSpPr>
            <a:spLocks noGrp="1" noChangeArrowheads="1"/>
          </p:cNvSpPr>
          <p:nvPr>
            <p:ph type="title"/>
          </p:nvPr>
        </p:nvSpPr>
        <p:spPr/>
        <p:txBody>
          <a:bodyPr/>
          <a:lstStyle/>
          <a:p>
            <a:r>
              <a:rPr lang="en-US" dirty="0"/>
              <a:t>Anderson Queue Lock</a:t>
            </a:r>
          </a:p>
        </p:txBody>
      </p:sp>
      <p:sp>
        <p:nvSpPr>
          <p:cNvPr id="107522" name="Footer Placeholder 3"/>
          <p:cNvSpPr>
            <a:spLocks noGrp="1"/>
          </p:cNvSpPr>
          <p:nvPr>
            <p:ph type="ftr" sz="quarter" idx="10"/>
          </p:nvPr>
        </p:nvSpPr>
        <p:spPr>
          <a:noFill/>
        </p:spPr>
        <p:txBody>
          <a:bodyPr/>
          <a:lstStyle/>
          <a:p>
            <a:r>
              <a:rPr lang="en-US" dirty="0"/>
              <a:t>Art of Multiprocessor Programming</a:t>
            </a:r>
          </a:p>
        </p:txBody>
      </p:sp>
      <p:sp>
        <p:nvSpPr>
          <p:cNvPr id="107523" name="Slide Number Placeholder 4"/>
          <p:cNvSpPr>
            <a:spLocks noGrp="1"/>
          </p:cNvSpPr>
          <p:nvPr>
            <p:ph type="sldNum" sz="quarter" idx="11"/>
          </p:nvPr>
        </p:nvSpPr>
        <p:spPr>
          <a:noFill/>
        </p:spPr>
        <p:txBody>
          <a:bodyPr/>
          <a:lstStyle/>
          <a:p>
            <a:fld id="{1FCF0621-FCB9-4CCB-9239-C8C90033EC9B}" type="slidenum">
              <a:rPr lang="x-none" smtClean="0">
                <a:cs typeface="Arial" pitchFamily="34" charset="0"/>
              </a:rPr>
              <a:pPr/>
              <a:t>99</a:t>
            </a:fld>
            <a:endParaRPr lang="en-US" dirty="0">
              <a:cs typeface="Arial" pitchFamily="34" charset="0"/>
            </a:endParaRPr>
          </a:p>
        </p:txBody>
      </p:sp>
      <p:sp>
        <p:nvSpPr>
          <p:cNvPr id="107526" name="AutoShape 5"/>
          <p:cNvSpPr>
            <a:spLocks noChangeArrowheads="1"/>
          </p:cNvSpPr>
          <p:nvPr/>
        </p:nvSpPr>
        <p:spPr bwMode="auto">
          <a:xfrm>
            <a:off x="1136650" y="3292475"/>
            <a:ext cx="4213563" cy="415925"/>
          </a:xfrm>
          <a:prstGeom prst="wedgeRoundRectCallout">
            <a:avLst>
              <a:gd name="adj1" fmla="val 27042"/>
              <a:gd name="adj2" fmla="val 409542"/>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07527" name="Text Box 6"/>
          <p:cNvSpPr txBox="1">
            <a:spLocks noChangeArrowheads="1"/>
          </p:cNvSpPr>
          <p:nvPr/>
        </p:nvSpPr>
        <p:spPr bwMode="auto">
          <a:xfrm>
            <a:off x="2955280" y="5231467"/>
            <a:ext cx="3547766" cy="523220"/>
          </a:xfrm>
          <a:prstGeom prst="rect">
            <a:avLst/>
          </a:prstGeom>
          <a:no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Thread-local variable</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3"/>
          <p:cNvSpPr>
            <a:spLocks noGrp="1" noChangeArrowheads="1"/>
          </p:cNvSpPr>
          <p:nvPr>
            <p:ph type="title"/>
          </p:nvPr>
        </p:nvSpPr>
        <p:spPr/>
        <p:txBody>
          <a:bodyPr/>
          <a:lstStyle/>
          <a:p>
            <a:r>
              <a:rPr lang="en-US" dirty="0"/>
              <a:t>Anderson Queue Lock</a:t>
            </a:r>
          </a:p>
        </p:txBody>
      </p:sp>
      <p:sp>
        <p:nvSpPr>
          <p:cNvPr id="108546" name="Footer Placeholder 3"/>
          <p:cNvSpPr>
            <a:spLocks noGrp="1"/>
          </p:cNvSpPr>
          <p:nvPr>
            <p:ph type="ftr" sz="quarter" idx="10"/>
          </p:nvPr>
        </p:nvSpPr>
        <p:spPr>
          <a:noFill/>
        </p:spPr>
        <p:txBody>
          <a:bodyPr/>
          <a:lstStyle/>
          <a:p>
            <a:r>
              <a:rPr lang="en-US" dirty="0"/>
              <a:t>Art of Multiprocessor Programming</a:t>
            </a:r>
          </a:p>
        </p:txBody>
      </p:sp>
      <p:sp>
        <p:nvSpPr>
          <p:cNvPr id="108547" name="Slide Number Placeholder 4"/>
          <p:cNvSpPr>
            <a:spLocks noGrp="1"/>
          </p:cNvSpPr>
          <p:nvPr>
            <p:ph type="sldNum" sz="quarter" idx="11"/>
          </p:nvPr>
        </p:nvSpPr>
        <p:spPr>
          <a:noFill/>
        </p:spPr>
        <p:txBody>
          <a:bodyPr/>
          <a:lstStyle/>
          <a:p>
            <a:fld id="{463182BE-7782-4564-ADE2-642919F2280E}" type="slidenum">
              <a:rPr lang="x-none" smtClean="0">
                <a:cs typeface="Arial" pitchFamily="34" charset="0"/>
              </a:rPr>
              <a:pPr/>
              <a:t>100</a:t>
            </a:fld>
            <a:endParaRPr lang="en-US" dirty="0">
              <a:cs typeface="Arial" pitchFamily="34" charset="0"/>
            </a:endParaRPr>
          </a:p>
        </p:txBody>
      </p:sp>
      <p:sp>
        <p:nvSpPr>
          <p:cNvPr id="108549" name="Rectangle 4"/>
          <p:cNvSpPr>
            <a:spLocks noChangeArrowheads="1"/>
          </p:cNvSpPr>
          <p:nvPr/>
        </p:nvSpPr>
        <p:spPr bwMode="auto">
          <a:xfrm>
            <a:off x="919163" y="198120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mySlot = </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(!flags[mySlot % n]) {};</a:t>
            </a:r>
          </a:p>
          <a:p>
            <a:pPr algn="l"/>
            <a:r>
              <a:rPr lang="en-US" sz="2000" b="0" dirty="0">
                <a:solidFill>
                  <a:srgbClr val="D4D4D4"/>
                </a:solidFill>
                <a:effectLst/>
                <a:latin typeface="Consolas" panose="020B0609020204030204" pitchFamily="49" charset="0"/>
              </a:rPr>
              <a:t>  flags[mySlot % n]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BUSY</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flags[(mySlot+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 n]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9BFEBD-DEF8-ACA6-D5EB-A468E2E258B5}"/>
              </a:ext>
            </a:extLst>
          </p:cNvPr>
          <p:cNvSpPr>
            <a:spLocks noChangeArrowheads="1"/>
          </p:cNvSpPr>
          <p:nvPr/>
        </p:nvSpPr>
        <p:spPr bwMode="auto">
          <a:xfrm>
            <a:off x="919163" y="198120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mySlot = </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(!flags[mySlot % n]) {};</a:t>
            </a:r>
          </a:p>
          <a:p>
            <a:pPr algn="l"/>
            <a:r>
              <a:rPr lang="en-US" sz="2000" b="0" dirty="0">
                <a:solidFill>
                  <a:srgbClr val="D4D4D4"/>
                </a:solidFill>
                <a:effectLst/>
                <a:latin typeface="Consolas" panose="020B0609020204030204" pitchFamily="49" charset="0"/>
              </a:rPr>
              <a:t>  flags[mySlot % n]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BUSY</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flags[(mySlot+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 n]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109572" name="Rectangle 3"/>
          <p:cNvSpPr>
            <a:spLocks noGrp="1" noChangeArrowheads="1"/>
          </p:cNvSpPr>
          <p:nvPr>
            <p:ph type="title"/>
          </p:nvPr>
        </p:nvSpPr>
        <p:spPr/>
        <p:txBody>
          <a:bodyPr/>
          <a:lstStyle/>
          <a:p>
            <a:r>
              <a:rPr lang="en-US" dirty="0"/>
              <a:t>Anderson Queue Lock</a:t>
            </a:r>
          </a:p>
        </p:txBody>
      </p:sp>
      <p:sp>
        <p:nvSpPr>
          <p:cNvPr id="109570" name="Footer Placeholder 3"/>
          <p:cNvSpPr>
            <a:spLocks noGrp="1"/>
          </p:cNvSpPr>
          <p:nvPr>
            <p:ph type="ftr" sz="quarter" idx="10"/>
          </p:nvPr>
        </p:nvSpPr>
        <p:spPr>
          <a:noFill/>
        </p:spPr>
        <p:txBody>
          <a:bodyPr/>
          <a:lstStyle/>
          <a:p>
            <a:r>
              <a:rPr lang="en-US" dirty="0"/>
              <a:t>Art of Multiprocessor Programming</a:t>
            </a:r>
          </a:p>
        </p:txBody>
      </p:sp>
      <p:sp>
        <p:nvSpPr>
          <p:cNvPr id="109571" name="Slide Number Placeholder 4"/>
          <p:cNvSpPr>
            <a:spLocks noGrp="1"/>
          </p:cNvSpPr>
          <p:nvPr>
            <p:ph type="sldNum" sz="quarter" idx="11"/>
          </p:nvPr>
        </p:nvSpPr>
        <p:spPr>
          <a:noFill/>
        </p:spPr>
        <p:txBody>
          <a:bodyPr/>
          <a:lstStyle/>
          <a:p>
            <a:fld id="{5C5858DB-5E27-461D-BC53-2165F2ADCD57}" type="slidenum">
              <a:rPr lang="x-none" smtClean="0">
                <a:cs typeface="Arial" pitchFamily="34" charset="0"/>
              </a:rPr>
              <a:pPr/>
              <a:t>101</a:t>
            </a:fld>
            <a:endParaRPr lang="en-US" dirty="0">
              <a:cs typeface="Arial" pitchFamily="34" charset="0"/>
            </a:endParaRPr>
          </a:p>
        </p:txBody>
      </p:sp>
      <p:sp>
        <p:nvSpPr>
          <p:cNvPr id="109574" name="AutoShape 5"/>
          <p:cNvSpPr>
            <a:spLocks noChangeArrowheads="1"/>
          </p:cNvSpPr>
          <p:nvPr/>
        </p:nvSpPr>
        <p:spPr bwMode="auto">
          <a:xfrm>
            <a:off x="1151141" y="2235056"/>
            <a:ext cx="4666000" cy="495300"/>
          </a:xfrm>
          <a:prstGeom prst="wedgeRoundRectCallout">
            <a:avLst>
              <a:gd name="adj1" fmla="val 30849"/>
              <a:gd name="adj2" fmla="val 242500"/>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09575" name="Text Box 6"/>
          <p:cNvSpPr txBox="1">
            <a:spLocks noChangeArrowheads="1"/>
          </p:cNvSpPr>
          <p:nvPr/>
        </p:nvSpPr>
        <p:spPr bwMode="auto">
          <a:xfrm>
            <a:off x="3840360" y="3730225"/>
            <a:ext cx="2382640"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Take next slot</a:t>
            </a: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9C66C17F-E6FD-7197-ED36-55CAB5D3783E}"/>
              </a:ext>
            </a:extLst>
          </p:cNvPr>
          <p:cNvSpPr>
            <a:spLocks noChangeArrowheads="1"/>
          </p:cNvSpPr>
          <p:nvPr/>
        </p:nvSpPr>
        <p:spPr bwMode="auto">
          <a:xfrm>
            <a:off x="919163" y="198120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mySlot = </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(!flags[mySlot % n]) {};</a:t>
            </a:r>
          </a:p>
          <a:p>
            <a:pPr algn="l"/>
            <a:r>
              <a:rPr lang="en-US" sz="2000" b="0" dirty="0">
                <a:solidFill>
                  <a:srgbClr val="D4D4D4"/>
                </a:solidFill>
                <a:effectLst/>
                <a:latin typeface="Consolas" panose="020B0609020204030204" pitchFamily="49" charset="0"/>
              </a:rPr>
              <a:t>  flags[mySlot % n]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BUSY</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flags[(mySlot+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 n]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110596" name="Rectangle 3"/>
          <p:cNvSpPr>
            <a:spLocks noGrp="1" noChangeArrowheads="1"/>
          </p:cNvSpPr>
          <p:nvPr>
            <p:ph type="title"/>
          </p:nvPr>
        </p:nvSpPr>
        <p:spPr/>
        <p:txBody>
          <a:bodyPr/>
          <a:lstStyle/>
          <a:p>
            <a:r>
              <a:rPr lang="en-US" dirty="0"/>
              <a:t>Anderson Queue Lock</a:t>
            </a:r>
          </a:p>
        </p:txBody>
      </p:sp>
      <p:sp>
        <p:nvSpPr>
          <p:cNvPr id="110594" name="Footer Placeholder 3"/>
          <p:cNvSpPr>
            <a:spLocks noGrp="1"/>
          </p:cNvSpPr>
          <p:nvPr>
            <p:ph type="ftr" sz="quarter" idx="10"/>
          </p:nvPr>
        </p:nvSpPr>
        <p:spPr>
          <a:noFill/>
        </p:spPr>
        <p:txBody>
          <a:bodyPr/>
          <a:lstStyle/>
          <a:p>
            <a:r>
              <a:rPr lang="en-US" dirty="0"/>
              <a:t>Art of Multiprocessor Programming</a:t>
            </a:r>
          </a:p>
        </p:txBody>
      </p:sp>
      <p:sp>
        <p:nvSpPr>
          <p:cNvPr id="110595" name="Slide Number Placeholder 4"/>
          <p:cNvSpPr>
            <a:spLocks noGrp="1"/>
          </p:cNvSpPr>
          <p:nvPr>
            <p:ph type="sldNum" sz="quarter" idx="11"/>
          </p:nvPr>
        </p:nvSpPr>
        <p:spPr>
          <a:noFill/>
        </p:spPr>
        <p:txBody>
          <a:bodyPr/>
          <a:lstStyle/>
          <a:p>
            <a:fld id="{B505CC65-02B2-4351-BE8B-4D4F105274C8}" type="slidenum">
              <a:rPr lang="x-none" smtClean="0">
                <a:cs typeface="Arial" pitchFamily="34" charset="0"/>
              </a:rPr>
              <a:pPr/>
              <a:t>102</a:t>
            </a:fld>
            <a:endParaRPr lang="en-US" dirty="0">
              <a:cs typeface="Arial" pitchFamily="34" charset="0"/>
            </a:endParaRPr>
          </a:p>
        </p:txBody>
      </p:sp>
      <p:sp>
        <p:nvSpPr>
          <p:cNvPr id="110598" name="AutoShape 5"/>
          <p:cNvSpPr>
            <a:spLocks noChangeArrowheads="1"/>
          </p:cNvSpPr>
          <p:nvPr/>
        </p:nvSpPr>
        <p:spPr bwMode="auto">
          <a:xfrm>
            <a:off x="1140670" y="2509837"/>
            <a:ext cx="4423551" cy="495300"/>
          </a:xfrm>
          <a:prstGeom prst="wedgeRoundRectCallout">
            <a:avLst>
              <a:gd name="adj1" fmla="val 30852"/>
              <a:gd name="adj2" fmla="val 367306"/>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10599" name="Text Box 6"/>
          <p:cNvSpPr txBox="1">
            <a:spLocks noChangeArrowheads="1"/>
          </p:cNvSpPr>
          <p:nvPr/>
        </p:nvSpPr>
        <p:spPr bwMode="auto">
          <a:xfrm>
            <a:off x="3352445" y="4655256"/>
            <a:ext cx="3243196"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Spin until told to go</a:t>
            </a:r>
          </a:p>
        </p:txBody>
      </p:sp>
      <p:pic>
        <p:nvPicPr>
          <p:cNvPr id="4" name="Picture 2" descr="Toy, Toys, Gift, Gifts, Present, Presents, Christmas, X-mas, Birthday, B-day, Spinning Top, Gif - Jitter.Bug.Girl">
            <a:extLst>
              <a:ext uri="{FF2B5EF4-FFF2-40B4-BE49-F238E27FC236}">
                <a16:creationId xmlns:a16="http://schemas.microsoft.com/office/drawing/2014/main" id="{0DC44802-3EA3-E4B0-077F-B68EE288B2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5641" y="4167565"/>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5B6AA4ED-2EFF-C6EF-E2CB-72F5846C6EA1}"/>
              </a:ext>
            </a:extLst>
          </p:cNvPr>
          <p:cNvSpPr>
            <a:spLocks noChangeArrowheads="1"/>
          </p:cNvSpPr>
          <p:nvPr/>
        </p:nvSpPr>
        <p:spPr bwMode="auto">
          <a:xfrm>
            <a:off x="919163" y="198120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mySlot = </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(!flags[mySlot % n]) {};</a:t>
            </a:r>
          </a:p>
          <a:p>
            <a:pPr algn="l"/>
            <a:r>
              <a:rPr lang="en-US" sz="2000" b="0" dirty="0">
                <a:solidFill>
                  <a:srgbClr val="D4D4D4"/>
                </a:solidFill>
                <a:effectLst/>
                <a:latin typeface="Consolas" panose="020B0609020204030204" pitchFamily="49" charset="0"/>
              </a:rPr>
              <a:t>  flags[mySlot % n]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BUSY</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flags[(mySlot+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 n]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111620" name="Rectangle 3"/>
          <p:cNvSpPr>
            <a:spLocks noGrp="1" noChangeArrowheads="1"/>
          </p:cNvSpPr>
          <p:nvPr>
            <p:ph type="title"/>
          </p:nvPr>
        </p:nvSpPr>
        <p:spPr/>
        <p:txBody>
          <a:bodyPr/>
          <a:lstStyle/>
          <a:p>
            <a:r>
              <a:rPr lang="en-US" dirty="0"/>
              <a:t>Anderson Queue Lock</a:t>
            </a:r>
          </a:p>
        </p:txBody>
      </p:sp>
      <p:sp>
        <p:nvSpPr>
          <p:cNvPr id="111618" name="Footer Placeholder 3"/>
          <p:cNvSpPr>
            <a:spLocks noGrp="1"/>
          </p:cNvSpPr>
          <p:nvPr>
            <p:ph type="ftr" sz="quarter" idx="10"/>
          </p:nvPr>
        </p:nvSpPr>
        <p:spPr>
          <a:noFill/>
        </p:spPr>
        <p:txBody>
          <a:bodyPr/>
          <a:lstStyle/>
          <a:p>
            <a:r>
              <a:rPr lang="en-US" dirty="0"/>
              <a:t>Art of Multiprocessor Programming</a:t>
            </a:r>
          </a:p>
        </p:txBody>
      </p:sp>
      <p:sp>
        <p:nvSpPr>
          <p:cNvPr id="111619" name="Slide Number Placeholder 4"/>
          <p:cNvSpPr>
            <a:spLocks noGrp="1"/>
          </p:cNvSpPr>
          <p:nvPr>
            <p:ph type="sldNum" sz="quarter" idx="11"/>
          </p:nvPr>
        </p:nvSpPr>
        <p:spPr>
          <a:noFill/>
        </p:spPr>
        <p:txBody>
          <a:bodyPr/>
          <a:lstStyle/>
          <a:p>
            <a:fld id="{8D0A11D0-1423-443C-8074-91029A3FE205}" type="slidenum">
              <a:rPr lang="x-none" smtClean="0">
                <a:cs typeface="Arial" pitchFamily="34" charset="0"/>
              </a:rPr>
              <a:pPr/>
              <a:t>103</a:t>
            </a:fld>
            <a:endParaRPr lang="en-US" dirty="0">
              <a:cs typeface="Arial" pitchFamily="34" charset="0"/>
            </a:endParaRPr>
          </a:p>
        </p:txBody>
      </p:sp>
      <p:sp>
        <p:nvSpPr>
          <p:cNvPr id="111622" name="AutoShape 5"/>
          <p:cNvSpPr>
            <a:spLocks noChangeArrowheads="1"/>
          </p:cNvSpPr>
          <p:nvPr/>
        </p:nvSpPr>
        <p:spPr bwMode="auto">
          <a:xfrm>
            <a:off x="1311751" y="2882495"/>
            <a:ext cx="4911249" cy="495300"/>
          </a:xfrm>
          <a:prstGeom prst="wedgeRoundRectCallout">
            <a:avLst>
              <a:gd name="adj1" fmla="val 30215"/>
              <a:gd name="adj2" fmla="val 296731"/>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11623" name="Text Box 6"/>
          <p:cNvSpPr txBox="1">
            <a:spLocks noChangeArrowheads="1"/>
          </p:cNvSpPr>
          <p:nvPr/>
        </p:nvSpPr>
        <p:spPr bwMode="auto">
          <a:xfrm>
            <a:off x="3741528" y="4633909"/>
            <a:ext cx="3764172"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Prepare slot for re-use</a:t>
            </a: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F2094A76-574C-FAC8-3D62-8C3A5ABC5190}"/>
              </a:ext>
            </a:extLst>
          </p:cNvPr>
          <p:cNvSpPr>
            <a:spLocks noChangeArrowheads="1"/>
          </p:cNvSpPr>
          <p:nvPr/>
        </p:nvSpPr>
        <p:spPr bwMode="auto">
          <a:xfrm>
            <a:off x="919163" y="198120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mySlot = </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(!flags[mySlot % n]) {};</a:t>
            </a:r>
          </a:p>
          <a:p>
            <a:pPr algn="l"/>
            <a:r>
              <a:rPr lang="en-US" sz="2000" b="0" dirty="0">
                <a:solidFill>
                  <a:srgbClr val="D4D4D4"/>
                </a:solidFill>
                <a:effectLst/>
                <a:latin typeface="Consolas" panose="020B0609020204030204" pitchFamily="49" charset="0"/>
              </a:rPr>
              <a:t>  flags[mySlot % n]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BUSY</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flags[(mySlot+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 n]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p:txBody>
      </p:sp>
      <p:sp>
        <p:nvSpPr>
          <p:cNvPr id="112644" name="Rectangle 3"/>
          <p:cNvSpPr>
            <a:spLocks noGrp="1" noChangeArrowheads="1"/>
          </p:cNvSpPr>
          <p:nvPr>
            <p:ph type="title"/>
          </p:nvPr>
        </p:nvSpPr>
        <p:spPr/>
        <p:txBody>
          <a:bodyPr/>
          <a:lstStyle/>
          <a:p>
            <a:r>
              <a:rPr lang="en-US" dirty="0"/>
              <a:t>Anderson Queue Lock</a:t>
            </a:r>
          </a:p>
        </p:txBody>
      </p:sp>
      <p:sp>
        <p:nvSpPr>
          <p:cNvPr id="112642" name="Footer Placeholder 3"/>
          <p:cNvSpPr>
            <a:spLocks noGrp="1"/>
          </p:cNvSpPr>
          <p:nvPr>
            <p:ph type="ftr" sz="quarter" idx="10"/>
          </p:nvPr>
        </p:nvSpPr>
        <p:spPr>
          <a:noFill/>
        </p:spPr>
        <p:txBody>
          <a:bodyPr/>
          <a:lstStyle/>
          <a:p>
            <a:r>
              <a:rPr lang="en-US" dirty="0"/>
              <a:t>Art of Multiprocessor Programming</a:t>
            </a:r>
          </a:p>
        </p:txBody>
      </p:sp>
      <p:sp>
        <p:nvSpPr>
          <p:cNvPr id="112643" name="Slide Number Placeholder 4"/>
          <p:cNvSpPr>
            <a:spLocks noGrp="1"/>
          </p:cNvSpPr>
          <p:nvPr>
            <p:ph type="sldNum" sz="quarter" idx="11"/>
          </p:nvPr>
        </p:nvSpPr>
        <p:spPr>
          <a:noFill/>
        </p:spPr>
        <p:txBody>
          <a:bodyPr/>
          <a:lstStyle/>
          <a:p>
            <a:fld id="{B2960ED6-B1B7-4BE3-BED8-C0A9D8E3E9D0}" type="slidenum">
              <a:rPr lang="x-none" smtClean="0">
                <a:cs typeface="Arial" pitchFamily="34" charset="0"/>
              </a:rPr>
              <a:pPr/>
              <a:t>104</a:t>
            </a:fld>
            <a:endParaRPr lang="en-US" dirty="0">
              <a:cs typeface="Arial" pitchFamily="34" charset="0"/>
            </a:endParaRPr>
          </a:p>
        </p:txBody>
      </p:sp>
      <p:sp>
        <p:nvSpPr>
          <p:cNvPr id="112646" name="AutoShape 5"/>
          <p:cNvSpPr>
            <a:spLocks noChangeArrowheads="1"/>
          </p:cNvSpPr>
          <p:nvPr/>
        </p:nvSpPr>
        <p:spPr bwMode="auto">
          <a:xfrm>
            <a:off x="1249362" y="4123279"/>
            <a:ext cx="5336264" cy="558800"/>
          </a:xfrm>
          <a:prstGeom prst="wedgeRoundRectCallout">
            <a:avLst>
              <a:gd name="adj1" fmla="val 32290"/>
              <a:gd name="adj2" fmla="val -217551"/>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12647" name="Text Box 6"/>
          <p:cNvSpPr txBox="1">
            <a:spLocks noChangeArrowheads="1"/>
          </p:cNvSpPr>
          <p:nvPr/>
        </p:nvSpPr>
        <p:spPr bwMode="auto">
          <a:xfrm>
            <a:off x="5166302" y="2588091"/>
            <a:ext cx="3523978" cy="523220"/>
          </a:xfrm>
          <a:prstGeom prst="rect">
            <a:avLst/>
          </a:prstGeom>
          <a:solidFill>
            <a:schemeClr val="tx1"/>
          </a:solidFill>
          <a:ln w="38100">
            <a:solidFill>
              <a:srgbClr val="FF0000"/>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Tell next thread to go</a:t>
            </a:r>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B553B723-55FE-457D-A2BA-E64B056D67D7}"/>
              </a:ext>
            </a:extLst>
          </p:cNvPr>
          <p:cNvGrpSpPr/>
          <p:nvPr/>
        </p:nvGrpSpPr>
        <p:grpSpPr>
          <a:xfrm>
            <a:off x="946150" y="4344988"/>
            <a:ext cx="7283450" cy="977900"/>
            <a:chOff x="946150" y="4344988"/>
            <a:chExt cx="7283450" cy="977900"/>
          </a:xfrm>
        </p:grpSpPr>
        <p:sp>
          <p:nvSpPr>
            <p:cNvPr id="71" name="Rectangle 3">
              <a:extLst>
                <a:ext uri="{FF2B5EF4-FFF2-40B4-BE49-F238E27FC236}">
                  <a16:creationId xmlns:a16="http://schemas.microsoft.com/office/drawing/2014/main" id="{524030D6-A1D2-4CDA-B07B-F2D1FA944756}"/>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2" name="Line 4">
              <a:extLst>
                <a:ext uri="{FF2B5EF4-FFF2-40B4-BE49-F238E27FC236}">
                  <a16:creationId xmlns:a16="http://schemas.microsoft.com/office/drawing/2014/main" id="{E815C2BD-84DF-4A46-9B2C-ED81A17F3771}"/>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3" name="Line 5">
              <a:extLst>
                <a:ext uri="{FF2B5EF4-FFF2-40B4-BE49-F238E27FC236}">
                  <a16:creationId xmlns:a16="http://schemas.microsoft.com/office/drawing/2014/main" id="{78D2143B-4A37-403B-AD51-46442B4AF3F5}"/>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4" name="Line 6">
              <a:extLst>
                <a:ext uri="{FF2B5EF4-FFF2-40B4-BE49-F238E27FC236}">
                  <a16:creationId xmlns:a16="http://schemas.microsoft.com/office/drawing/2014/main" id="{AC62AFF4-F7C3-4268-AFBD-F8AE16B5813A}"/>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5" name="Line 7">
              <a:extLst>
                <a:ext uri="{FF2B5EF4-FFF2-40B4-BE49-F238E27FC236}">
                  <a16:creationId xmlns:a16="http://schemas.microsoft.com/office/drawing/2014/main" id="{F984466C-7435-4B01-835D-F3EB06E50AD5}"/>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6" name="Line 8">
              <a:extLst>
                <a:ext uri="{FF2B5EF4-FFF2-40B4-BE49-F238E27FC236}">
                  <a16:creationId xmlns:a16="http://schemas.microsoft.com/office/drawing/2014/main" id="{151F9D84-32DC-42E9-BCDD-9C9E3FDAE998}"/>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7" name="Line 9">
              <a:extLst>
                <a:ext uri="{FF2B5EF4-FFF2-40B4-BE49-F238E27FC236}">
                  <a16:creationId xmlns:a16="http://schemas.microsoft.com/office/drawing/2014/main" id="{6F7912A1-79A8-434A-AC70-947C9B2F18C1}"/>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8" name="Line 10">
              <a:extLst>
                <a:ext uri="{FF2B5EF4-FFF2-40B4-BE49-F238E27FC236}">
                  <a16:creationId xmlns:a16="http://schemas.microsoft.com/office/drawing/2014/main" id="{7177A8BF-B622-4461-9C34-3A5AE9F3660B}"/>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9" name="Text Box 15">
              <a:extLst>
                <a:ext uri="{FF2B5EF4-FFF2-40B4-BE49-F238E27FC236}">
                  <a16:creationId xmlns:a16="http://schemas.microsoft.com/office/drawing/2014/main" id="{D13A2FF2-BEED-4A5B-831D-8F7E00400926}"/>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80" name="Text Box 16">
              <a:extLst>
                <a:ext uri="{FF2B5EF4-FFF2-40B4-BE49-F238E27FC236}">
                  <a16:creationId xmlns:a16="http://schemas.microsoft.com/office/drawing/2014/main" id="{2C06DBB1-8D74-46FE-98F3-1F319822C27F}"/>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1" name="Text Box 16">
              <a:extLst>
                <a:ext uri="{FF2B5EF4-FFF2-40B4-BE49-F238E27FC236}">
                  <a16:creationId xmlns:a16="http://schemas.microsoft.com/office/drawing/2014/main" id="{69DE7738-A4E4-4639-80B0-C33050D4A010}"/>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2" name="Text Box 16">
              <a:extLst>
                <a:ext uri="{FF2B5EF4-FFF2-40B4-BE49-F238E27FC236}">
                  <a16:creationId xmlns:a16="http://schemas.microsoft.com/office/drawing/2014/main" id="{8402CC18-E7FA-4176-A466-39B03A51AD6B}"/>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3" name="Text Box 16">
              <a:extLst>
                <a:ext uri="{FF2B5EF4-FFF2-40B4-BE49-F238E27FC236}">
                  <a16:creationId xmlns:a16="http://schemas.microsoft.com/office/drawing/2014/main" id="{7655C6E8-70C7-4549-B227-9DFC3C42FF08}"/>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4" name="Text Box 16">
              <a:extLst>
                <a:ext uri="{FF2B5EF4-FFF2-40B4-BE49-F238E27FC236}">
                  <a16:creationId xmlns:a16="http://schemas.microsoft.com/office/drawing/2014/main" id="{DACDF331-F66D-4645-9152-2CE794B0E543}"/>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5" name="Text Box 16">
              <a:extLst>
                <a:ext uri="{FF2B5EF4-FFF2-40B4-BE49-F238E27FC236}">
                  <a16:creationId xmlns:a16="http://schemas.microsoft.com/office/drawing/2014/main" id="{016FE785-21FB-4C0D-A6CE-12165C14961E}"/>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86" name="Text Box 16">
              <a:extLst>
                <a:ext uri="{FF2B5EF4-FFF2-40B4-BE49-F238E27FC236}">
                  <a16:creationId xmlns:a16="http://schemas.microsoft.com/office/drawing/2014/main" id="{3F9BF829-C89A-4C71-BD9C-0A2C0C4547F4}"/>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113669" name="Rectangle 14"/>
          <p:cNvSpPr>
            <a:spLocks noGrp="1" noChangeArrowheads="1"/>
          </p:cNvSpPr>
          <p:nvPr>
            <p:ph type="title"/>
          </p:nvPr>
        </p:nvSpPr>
        <p:spPr/>
        <p:txBody>
          <a:bodyPr/>
          <a:lstStyle/>
          <a:p>
            <a:r>
              <a:rPr lang="en-US" dirty="0"/>
              <a:t>Local Spinning </a:t>
            </a:r>
          </a:p>
        </p:txBody>
      </p:sp>
      <p:sp>
        <p:nvSpPr>
          <p:cNvPr id="113666" name="Footer Placeholder 2"/>
          <p:cNvSpPr>
            <a:spLocks noGrp="1"/>
          </p:cNvSpPr>
          <p:nvPr>
            <p:ph type="ftr" sz="quarter" idx="10"/>
          </p:nvPr>
        </p:nvSpPr>
        <p:spPr>
          <a:noFill/>
        </p:spPr>
        <p:txBody>
          <a:bodyPr/>
          <a:lstStyle/>
          <a:p>
            <a:r>
              <a:rPr lang="en-US" dirty="0"/>
              <a:t>Art of Multiprocessor Programming</a:t>
            </a:r>
          </a:p>
        </p:txBody>
      </p:sp>
      <p:sp>
        <p:nvSpPr>
          <p:cNvPr id="113667" name="Slide Number Placeholder 3"/>
          <p:cNvSpPr>
            <a:spLocks noGrp="1"/>
          </p:cNvSpPr>
          <p:nvPr>
            <p:ph type="sldNum" sz="quarter" idx="11"/>
          </p:nvPr>
        </p:nvSpPr>
        <p:spPr>
          <a:noFill/>
        </p:spPr>
        <p:txBody>
          <a:bodyPr/>
          <a:lstStyle/>
          <a:p>
            <a:fld id="{D21E346D-249F-42E4-A366-6A7B6D125BE0}" type="slidenum">
              <a:rPr lang="x-none" smtClean="0">
                <a:latin typeface="Arial" pitchFamily="34" charset="0"/>
                <a:cs typeface="Arial" pitchFamily="34" charset="0"/>
              </a:rPr>
              <a:pPr/>
              <a:t>105</a:t>
            </a:fld>
            <a:endParaRPr lang="en-US" dirty="0">
              <a:latin typeface="Arial" pitchFamily="34" charset="0"/>
              <a:cs typeface="Arial" pitchFamily="34" charset="0"/>
            </a:endParaRPr>
          </a:p>
        </p:txBody>
      </p:sp>
      <p:grpSp>
        <p:nvGrpSpPr>
          <p:cNvPr id="113706" name="Group 3"/>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113708" name="Rectangle 4"/>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09"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10" name="Freeform 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11" name="Freeform 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12"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13"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14"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15" name="Freeform 1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16" name="Freeform 1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113707" name="Rectangle 13"/>
          <p:cNvSpPr>
            <a:spLocks noChangeArrowheads="1"/>
          </p:cNvSpPr>
          <p:nvPr/>
        </p:nvSpPr>
        <p:spPr bwMode="auto">
          <a:xfrm>
            <a:off x="3070226" y="1644650"/>
            <a:ext cx="1801813"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released</a:t>
            </a:r>
          </a:p>
        </p:txBody>
      </p:sp>
      <p:sp>
        <p:nvSpPr>
          <p:cNvPr id="113678" name="Text Box 23"/>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113679" name="Rectangle 24"/>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680" name="Text Box 25"/>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grpSp>
        <p:nvGrpSpPr>
          <p:cNvPr id="113694" name="Group 35"/>
          <p:cNvGrpSpPr>
            <a:grpSpLocks/>
          </p:cNvGrpSpPr>
          <p:nvPr/>
        </p:nvGrpSpPr>
        <p:grpSpPr bwMode="auto">
          <a:xfrm>
            <a:off x="5462588" y="2246313"/>
            <a:ext cx="1130300" cy="1173162"/>
            <a:chOff x="2496" y="2725"/>
            <a:chExt cx="712" cy="739"/>
          </a:xfrm>
          <a:effectLst>
            <a:glow rad="101600">
              <a:schemeClr val="accent3">
                <a:satMod val="175000"/>
                <a:alpha val="40000"/>
              </a:schemeClr>
            </a:glow>
          </a:effectLst>
        </p:grpSpPr>
        <p:sp>
          <p:nvSpPr>
            <p:cNvPr id="113696" name="Rectangle 36"/>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697" name="Freeform 3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113698" name="Group 38"/>
            <p:cNvGrpSpPr>
              <a:grpSpLocks/>
            </p:cNvGrpSpPr>
            <p:nvPr/>
          </p:nvGrpSpPr>
          <p:grpSpPr bwMode="auto">
            <a:xfrm>
              <a:off x="3072" y="2832"/>
              <a:ext cx="136" cy="632"/>
              <a:chOff x="3072" y="2832"/>
              <a:chExt cx="136" cy="632"/>
            </a:xfrm>
          </p:grpSpPr>
          <p:sp>
            <p:nvSpPr>
              <p:cNvPr id="113703" name="Freeform 3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04" name="Freeform 40"/>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05" name="Freeform 41"/>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113699" name="Group 42"/>
            <p:cNvGrpSpPr>
              <a:grpSpLocks/>
            </p:cNvGrpSpPr>
            <p:nvPr/>
          </p:nvGrpSpPr>
          <p:grpSpPr bwMode="auto">
            <a:xfrm flipH="1">
              <a:off x="2496" y="2832"/>
              <a:ext cx="136" cy="632"/>
              <a:chOff x="3072" y="2832"/>
              <a:chExt cx="136" cy="632"/>
            </a:xfrm>
          </p:grpSpPr>
          <p:sp>
            <p:nvSpPr>
              <p:cNvPr id="113700" name="Freeform 4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01" name="Freeform 4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3702" name="Freeform 4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sp>
        <p:nvSpPr>
          <p:cNvPr id="113695" name="Rectangle 46"/>
          <p:cNvSpPr>
            <a:spLocks noChangeArrowheads="1"/>
          </p:cNvSpPr>
          <p:nvPr/>
        </p:nvSpPr>
        <p:spPr bwMode="auto">
          <a:xfrm>
            <a:off x="5178425" y="1627188"/>
            <a:ext cx="179387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13690" name="AutoShape 47"/>
          <p:cNvSpPr>
            <a:spLocks noChangeArrowheads="1"/>
          </p:cNvSpPr>
          <p:nvPr/>
        </p:nvSpPr>
        <p:spPr bwMode="auto">
          <a:xfrm>
            <a:off x="1910942" y="4499251"/>
            <a:ext cx="647700" cy="615019"/>
          </a:xfrm>
          <a:prstGeom prst="wedgeRoundRectCallout">
            <a:avLst>
              <a:gd name="adj1" fmla="val 506374"/>
              <a:gd name="adj2" fmla="val -214973"/>
              <a:gd name="adj3" fmla="val 16667"/>
            </a:avLst>
          </a:prstGeom>
          <a:noFill/>
          <a:ln w="38100">
            <a:solidFill>
              <a:srgbClr val="FF0066"/>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113691" name="AutoShape 48"/>
          <p:cNvSpPr>
            <a:spLocks noChangeArrowheads="1"/>
          </p:cNvSpPr>
          <p:nvPr/>
        </p:nvSpPr>
        <p:spPr bwMode="auto">
          <a:xfrm>
            <a:off x="7051674" y="1714500"/>
            <a:ext cx="1763713" cy="2447925"/>
          </a:xfrm>
          <a:prstGeom prst="cloudCallout">
            <a:avLst>
              <a:gd name="adj1" fmla="val -88907"/>
              <a:gd name="adj2" fmla="val -21102"/>
            </a:avLst>
          </a:prstGeom>
          <a:noFill/>
          <a:ln w="38100">
            <a:solidFill>
              <a:srgbClr val="FF0066"/>
            </a:solidFill>
            <a:round/>
            <a:headEnd/>
            <a:tailEnd/>
          </a:ln>
        </p:spPr>
        <p:txBody>
          <a:bodyPr anchor="ctr"/>
          <a:lstStyle/>
          <a:p>
            <a:pPr algn="ctr"/>
            <a:endParaRPr lang="en-US" sz="2800" b="0" dirty="0">
              <a:solidFill>
                <a:srgbClr val="FFFF00"/>
              </a:solidFill>
              <a:latin typeface="Arial" pitchFamily="34" charset="0"/>
              <a:cs typeface="Arial" pitchFamily="34" charset="0"/>
            </a:endParaRPr>
          </a:p>
        </p:txBody>
      </p:sp>
      <p:sp>
        <p:nvSpPr>
          <p:cNvPr id="113692" name="Freeform 49"/>
          <p:cNvSpPr>
            <a:spLocks/>
          </p:cNvSpPr>
          <p:nvPr/>
        </p:nvSpPr>
        <p:spPr bwMode="auto">
          <a:xfrm>
            <a:off x="1560513" y="2727325"/>
            <a:ext cx="1957387" cy="2097088"/>
          </a:xfrm>
          <a:custGeom>
            <a:avLst/>
            <a:gdLst>
              <a:gd name="T0" fmla="*/ 0 w 1233"/>
              <a:gd name="T1" fmla="*/ 0 h 1321"/>
              <a:gd name="T2" fmla="*/ 2147483647 w 1233"/>
              <a:gd name="T3" fmla="*/ 2147483647 h 1321"/>
              <a:gd name="T4" fmla="*/ 2147483647 w 1233"/>
              <a:gd name="T5" fmla="*/ 2147483647 h 1321"/>
              <a:gd name="T6" fmla="*/ 2147483647 w 1233"/>
              <a:gd name="T7" fmla="*/ 2147483647 h 1321"/>
              <a:gd name="T8" fmla="*/ 2147483647 w 1233"/>
              <a:gd name="T9" fmla="*/ 2147483647 h 1321"/>
              <a:gd name="T10" fmla="*/ 0 60000 65536"/>
              <a:gd name="T11" fmla="*/ 0 60000 65536"/>
              <a:gd name="T12" fmla="*/ 0 60000 65536"/>
              <a:gd name="T13" fmla="*/ 0 60000 65536"/>
              <a:gd name="T14" fmla="*/ 0 60000 65536"/>
              <a:gd name="T15" fmla="*/ 0 w 1233"/>
              <a:gd name="T16" fmla="*/ 0 h 1321"/>
              <a:gd name="T17" fmla="*/ 1233 w 1233"/>
              <a:gd name="T18" fmla="*/ 1321 h 1321"/>
            </a:gdLst>
            <a:ahLst/>
            <a:cxnLst>
              <a:cxn ang="T10">
                <a:pos x="T0" y="T1"/>
              </a:cxn>
              <a:cxn ang="T11">
                <a:pos x="T2" y="T3"/>
              </a:cxn>
              <a:cxn ang="T12">
                <a:pos x="T4" y="T5"/>
              </a:cxn>
              <a:cxn ang="T13">
                <a:pos x="T6" y="T7"/>
              </a:cxn>
              <a:cxn ang="T14">
                <a:pos x="T8" y="T9"/>
              </a:cxn>
            </a:cxnLst>
            <a:rect l="T15" t="T16" r="T17" b="T18"/>
            <a:pathLst>
              <a:path w="1233" h="1321">
                <a:moveTo>
                  <a:pt x="0" y="0"/>
                </a:moveTo>
                <a:cubicBezTo>
                  <a:pt x="131" y="18"/>
                  <a:pt x="591" y="35"/>
                  <a:pt x="795" y="109"/>
                </a:cubicBezTo>
                <a:cubicBezTo>
                  <a:pt x="999" y="183"/>
                  <a:pt x="1211" y="315"/>
                  <a:pt x="1222" y="447"/>
                </a:cubicBezTo>
                <a:cubicBezTo>
                  <a:pt x="1233" y="579"/>
                  <a:pt x="907" y="758"/>
                  <a:pt x="864" y="904"/>
                </a:cubicBezTo>
                <a:cubicBezTo>
                  <a:pt x="821" y="1050"/>
                  <a:pt x="943" y="1234"/>
                  <a:pt x="963" y="1321"/>
                </a:cubicBezTo>
              </a:path>
            </a:pathLst>
          </a:custGeom>
          <a:noFill/>
          <a:ln w="76200">
            <a:solidFill>
              <a:srgbClr val="FF0066"/>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87" name="Rectangle 86">
            <a:extLst>
              <a:ext uri="{FF2B5EF4-FFF2-40B4-BE49-F238E27FC236}">
                <a16:creationId xmlns:a16="http://schemas.microsoft.com/office/drawing/2014/main" id="{BA3DF19E-52A8-4205-A28A-FA300B5E1472}"/>
              </a:ext>
            </a:extLst>
          </p:cNvPr>
          <p:cNvSpPr/>
          <p:nvPr/>
        </p:nvSpPr>
        <p:spPr bwMode="auto">
          <a:xfrm>
            <a:off x="964425" y="5500667"/>
            <a:ext cx="7283450" cy="523220"/>
          </a:xfrm>
          <a:prstGeom prst="rect">
            <a:avLst/>
          </a:prstGeom>
          <a:solidFill>
            <a:schemeClr val="tx1"/>
          </a:solidFill>
          <a:ln w="76200" cap="flat" cmpd="sng" algn="ctr">
            <a:solidFill>
              <a:srgbClr val="FF0000"/>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spAutoFit/>
          </a:bodyPr>
          <a:lstStyle/>
          <a:p>
            <a:pPr algn="ctr">
              <a:defRPr/>
            </a:pPr>
            <a:r>
              <a:rPr lang="en-US" sz="2800" b="0" dirty="0">
                <a:solidFill>
                  <a:srgbClr val="FFFF00"/>
                </a:solidFill>
                <a:latin typeface="Arial" pitchFamily="34" charset="0"/>
                <a:cs typeface="Arial" pitchFamily="34" charset="0"/>
              </a:rPr>
              <a:t>Unfortunately, many bits share cache line</a:t>
            </a:r>
          </a:p>
        </p:txBody>
      </p:sp>
      <p:pic>
        <p:nvPicPr>
          <p:cNvPr id="3" name="Picture 2" descr="Toy, Toys, Gift, Gifts, Present, Presents, Christmas, X-mas, Birthday, B-day, Spinning Top, Gif - Jitter.Bug.Girl">
            <a:extLst>
              <a:ext uri="{FF2B5EF4-FFF2-40B4-BE49-F238E27FC236}">
                <a16:creationId xmlns:a16="http://schemas.microsoft.com/office/drawing/2014/main" id="{BE5FD1CA-9605-B030-AEE7-44F3E55421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3080" y="2164169"/>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id="{67393DF1-5740-48D5-8DDC-BAC05A00EEA5}"/>
              </a:ext>
            </a:extLst>
          </p:cNvPr>
          <p:cNvGrpSpPr/>
          <p:nvPr/>
        </p:nvGrpSpPr>
        <p:grpSpPr>
          <a:xfrm>
            <a:off x="946150" y="4344988"/>
            <a:ext cx="7283450" cy="977900"/>
            <a:chOff x="946150" y="4344988"/>
            <a:chExt cx="7283450" cy="977900"/>
          </a:xfrm>
        </p:grpSpPr>
        <p:sp>
          <p:nvSpPr>
            <p:cNvPr id="63" name="Rectangle 3">
              <a:extLst>
                <a:ext uri="{FF2B5EF4-FFF2-40B4-BE49-F238E27FC236}">
                  <a16:creationId xmlns:a16="http://schemas.microsoft.com/office/drawing/2014/main" id="{6511B932-ABEE-45EF-90D7-399CA8823089}"/>
                </a:ext>
              </a:extLst>
            </p:cNvPr>
            <p:cNvSpPr>
              <a:spLocks noChangeArrowheads="1"/>
            </p:cNvSpPr>
            <p:nvPr/>
          </p:nvSpPr>
          <p:spPr bwMode="auto">
            <a:xfrm>
              <a:off x="946150" y="4352925"/>
              <a:ext cx="7283450" cy="962025"/>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4" name="Line 4">
              <a:extLst>
                <a:ext uri="{FF2B5EF4-FFF2-40B4-BE49-F238E27FC236}">
                  <a16:creationId xmlns:a16="http://schemas.microsoft.com/office/drawing/2014/main" id="{E20F6F93-2B45-4728-BB47-84860B9FFE28}"/>
                </a:ext>
              </a:extLst>
            </p:cNvPr>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5" name="Line 5">
              <a:extLst>
                <a:ext uri="{FF2B5EF4-FFF2-40B4-BE49-F238E27FC236}">
                  <a16:creationId xmlns:a16="http://schemas.microsoft.com/office/drawing/2014/main" id="{62EBDE3B-BC0E-4972-AB94-C27CEA8320FC}"/>
                </a:ext>
              </a:extLst>
            </p:cNvPr>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6" name="Line 6">
              <a:extLst>
                <a:ext uri="{FF2B5EF4-FFF2-40B4-BE49-F238E27FC236}">
                  <a16:creationId xmlns:a16="http://schemas.microsoft.com/office/drawing/2014/main" id="{EB782DDF-7E79-4C31-BFBE-E7F552D04ED7}"/>
                </a:ext>
              </a:extLst>
            </p:cNvPr>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7" name="Line 7">
              <a:extLst>
                <a:ext uri="{FF2B5EF4-FFF2-40B4-BE49-F238E27FC236}">
                  <a16:creationId xmlns:a16="http://schemas.microsoft.com/office/drawing/2014/main" id="{238F93C4-7183-4557-BB0C-D17210DFB652}"/>
                </a:ext>
              </a:extLst>
            </p:cNvPr>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8" name="Line 8">
              <a:extLst>
                <a:ext uri="{FF2B5EF4-FFF2-40B4-BE49-F238E27FC236}">
                  <a16:creationId xmlns:a16="http://schemas.microsoft.com/office/drawing/2014/main" id="{BCBC822A-5122-46B4-800C-CF4D4A015F34}"/>
                </a:ext>
              </a:extLst>
            </p:cNvPr>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9" name="Line 9">
              <a:extLst>
                <a:ext uri="{FF2B5EF4-FFF2-40B4-BE49-F238E27FC236}">
                  <a16:creationId xmlns:a16="http://schemas.microsoft.com/office/drawing/2014/main" id="{5EC707D3-A2B8-4A39-80EB-4C8D0779F2A9}"/>
                </a:ext>
              </a:extLst>
            </p:cNvPr>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0" name="Line 10">
              <a:extLst>
                <a:ext uri="{FF2B5EF4-FFF2-40B4-BE49-F238E27FC236}">
                  <a16:creationId xmlns:a16="http://schemas.microsoft.com/office/drawing/2014/main" id="{C71D7BEB-21B8-4522-8588-374AB6C0A76D}"/>
                </a:ext>
              </a:extLst>
            </p:cNvPr>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1" name="Text Box 15">
              <a:extLst>
                <a:ext uri="{FF2B5EF4-FFF2-40B4-BE49-F238E27FC236}">
                  <a16:creationId xmlns:a16="http://schemas.microsoft.com/office/drawing/2014/main" id="{2755ED14-05A5-4105-B4E7-1D02622F5004}"/>
                </a:ext>
              </a:extLst>
            </p:cNvPr>
            <p:cNvSpPr txBox="1">
              <a:spLocks noChangeArrowheads="1"/>
            </p:cNvSpPr>
            <p:nvPr/>
          </p:nvSpPr>
          <p:spPr bwMode="auto">
            <a:xfrm>
              <a:off x="946150" y="4626531"/>
              <a:ext cx="800219"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FREE</a:t>
              </a:r>
            </a:p>
          </p:txBody>
        </p:sp>
        <p:sp>
          <p:nvSpPr>
            <p:cNvPr id="72" name="Text Box 16">
              <a:extLst>
                <a:ext uri="{FF2B5EF4-FFF2-40B4-BE49-F238E27FC236}">
                  <a16:creationId xmlns:a16="http://schemas.microsoft.com/office/drawing/2014/main" id="{C63E178A-6305-437E-8836-90A9118AAEB5}"/>
                </a:ext>
              </a:extLst>
            </p:cNvPr>
            <p:cNvSpPr txBox="1">
              <a:spLocks noChangeArrowheads="1"/>
            </p:cNvSpPr>
            <p:nvPr/>
          </p:nvSpPr>
          <p:spPr bwMode="auto">
            <a:xfrm>
              <a:off x="1849109"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73" name="Text Box 16">
              <a:extLst>
                <a:ext uri="{FF2B5EF4-FFF2-40B4-BE49-F238E27FC236}">
                  <a16:creationId xmlns:a16="http://schemas.microsoft.com/office/drawing/2014/main" id="{46007E9A-D8AC-48B1-83CF-496809C18BD3}"/>
                </a:ext>
              </a:extLst>
            </p:cNvPr>
            <p:cNvSpPr txBox="1">
              <a:spLocks noChangeArrowheads="1"/>
            </p:cNvSpPr>
            <p:nvPr/>
          </p:nvSpPr>
          <p:spPr bwMode="auto">
            <a:xfrm>
              <a:off x="2777716"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74" name="Text Box 16">
              <a:extLst>
                <a:ext uri="{FF2B5EF4-FFF2-40B4-BE49-F238E27FC236}">
                  <a16:creationId xmlns:a16="http://schemas.microsoft.com/office/drawing/2014/main" id="{4C12BB1A-9748-4A0D-BC61-C63193CD3D81}"/>
                </a:ext>
              </a:extLst>
            </p:cNvPr>
            <p:cNvSpPr txBox="1">
              <a:spLocks noChangeArrowheads="1"/>
            </p:cNvSpPr>
            <p:nvPr/>
          </p:nvSpPr>
          <p:spPr bwMode="auto">
            <a:xfrm>
              <a:off x="3706323"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75" name="Text Box 16">
              <a:extLst>
                <a:ext uri="{FF2B5EF4-FFF2-40B4-BE49-F238E27FC236}">
                  <a16:creationId xmlns:a16="http://schemas.microsoft.com/office/drawing/2014/main" id="{D42940BC-232A-4BAD-BF31-10AFDAB3EE29}"/>
                </a:ext>
              </a:extLst>
            </p:cNvPr>
            <p:cNvSpPr txBox="1">
              <a:spLocks noChangeArrowheads="1"/>
            </p:cNvSpPr>
            <p:nvPr/>
          </p:nvSpPr>
          <p:spPr bwMode="auto">
            <a:xfrm>
              <a:off x="460615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76" name="Text Box 16">
              <a:extLst>
                <a:ext uri="{FF2B5EF4-FFF2-40B4-BE49-F238E27FC236}">
                  <a16:creationId xmlns:a16="http://schemas.microsoft.com/office/drawing/2014/main" id="{2DC28F61-BAB6-4F13-8DD4-954F5BD4B17A}"/>
                </a:ext>
              </a:extLst>
            </p:cNvPr>
            <p:cNvSpPr txBox="1">
              <a:spLocks noChangeArrowheads="1"/>
            </p:cNvSpPr>
            <p:nvPr/>
          </p:nvSpPr>
          <p:spPr bwMode="auto">
            <a:xfrm>
              <a:off x="5534757"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77" name="Text Box 16">
              <a:extLst>
                <a:ext uri="{FF2B5EF4-FFF2-40B4-BE49-F238E27FC236}">
                  <a16:creationId xmlns:a16="http://schemas.microsoft.com/office/drawing/2014/main" id="{CCCAE9C5-0370-47FF-8A41-835865CA81A2}"/>
                </a:ext>
              </a:extLst>
            </p:cNvPr>
            <p:cNvSpPr txBox="1">
              <a:spLocks noChangeArrowheads="1"/>
            </p:cNvSpPr>
            <p:nvPr/>
          </p:nvSpPr>
          <p:spPr bwMode="auto">
            <a:xfrm>
              <a:off x="6463364"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sp>
          <p:nvSpPr>
            <p:cNvPr id="78" name="Text Box 16">
              <a:extLst>
                <a:ext uri="{FF2B5EF4-FFF2-40B4-BE49-F238E27FC236}">
                  <a16:creationId xmlns:a16="http://schemas.microsoft.com/office/drawing/2014/main" id="{2BCEE99F-AAE7-4C86-8F51-4DA5329D557A}"/>
                </a:ext>
              </a:extLst>
            </p:cNvPr>
            <p:cNvSpPr txBox="1">
              <a:spLocks noChangeArrowheads="1"/>
            </p:cNvSpPr>
            <p:nvPr/>
          </p:nvSpPr>
          <p:spPr bwMode="auto">
            <a:xfrm>
              <a:off x="7391970" y="4626531"/>
              <a:ext cx="825867" cy="369332"/>
            </a:xfrm>
            <a:prstGeom prst="rect">
              <a:avLst/>
            </a:prstGeom>
            <a:noFill/>
            <a:ln w="9525">
              <a:solidFill>
                <a:schemeClr val="bg1"/>
              </a:solidFill>
              <a:miter lim="800000"/>
              <a:headEnd/>
              <a:tailEnd/>
            </a:ln>
          </p:spPr>
          <p:txBody>
            <a:bodyPr wrap="none">
              <a:spAutoFit/>
            </a:bodyPr>
            <a:lstStyle/>
            <a:p>
              <a:r>
                <a:rPr lang="en-US" sz="1800" dirty="0">
                  <a:solidFill>
                    <a:srgbClr val="FFFF00"/>
                  </a:solidFill>
                  <a:latin typeface="Arial" pitchFamily="34" charset="0"/>
                  <a:cs typeface="Arial" pitchFamily="34" charset="0"/>
                </a:rPr>
                <a:t>BUSY</a:t>
              </a:r>
            </a:p>
          </p:txBody>
        </p:sp>
      </p:grpSp>
      <p:sp>
        <p:nvSpPr>
          <p:cNvPr id="79" name="AutoShape 47">
            <a:extLst>
              <a:ext uri="{FF2B5EF4-FFF2-40B4-BE49-F238E27FC236}">
                <a16:creationId xmlns:a16="http://schemas.microsoft.com/office/drawing/2014/main" id="{E6242076-D6E3-46D3-9F3A-B30E98A90FBE}"/>
              </a:ext>
            </a:extLst>
          </p:cNvPr>
          <p:cNvSpPr>
            <a:spLocks noChangeArrowheads="1"/>
          </p:cNvSpPr>
          <p:nvPr/>
        </p:nvSpPr>
        <p:spPr bwMode="auto">
          <a:xfrm>
            <a:off x="1910942" y="4499251"/>
            <a:ext cx="647700" cy="615019"/>
          </a:xfrm>
          <a:prstGeom prst="wedgeRoundRectCallout">
            <a:avLst>
              <a:gd name="adj1" fmla="val 506374"/>
              <a:gd name="adj2" fmla="val -214973"/>
              <a:gd name="adj3" fmla="val 16667"/>
            </a:avLst>
          </a:prstGeom>
          <a:noFill/>
          <a:ln w="38100">
            <a:solidFill>
              <a:srgbClr val="FF0066"/>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60" name="AutoShape 48">
            <a:extLst>
              <a:ext uri="{FF2B5EF4-FFF2-40B4-BE49-F238E27FC236}">
                <a16:creationId xmlns:a16="http://schemas.microsoft.com/office/drawing/2014/main" id="{54863370-7C9C-4C7C-AB7D-E54CA8BD811C}"/>
              </a:ext>
            </a:extLst>
          </p:cNvPr>
          <p:cNvSpPr>
            <a:spLocks noChangeArrowheads="1"/>
          </p:cNvSpPr>
          <p:nvPr/>
        </p:nvSpPr>
        <p:spPr bwMode="auto">
          <a:xfrm>
            <a:off x="7051674" y="1714500"/>
            <a:ext cx="1763713" cy="2447925"/>
          </a:xfrm>
          <a:prstGeom prst="cloudCallout">
            <a:avLst>
              <a:gd name="adj1" fmla="val -88907"/>
              <a:gd name="adj2" fmla="val -21102"/>
            </a:avLst>
          </a:prstGeom>
          <a:noFill/>
          <a:ln w="38100">
            <a:solidFill>
              <a:srgbClr val="FF0066"/>
            </a:solidFill>
            <a:round/>
            <a:headEnd/>
            <a:tailEnd/>
          </a:ln>
        </p:spPr>
        <p:txBody>
          <a:bodyPr anchor="ctr"/>
          <a:lstStyle/>
          <a:p>
            <a:pPr algn="ctr"/>
            <a:endParaRPr lang="en-US" sz="2800" b="0" dirty="0">
              <a:solidFill>
                <a:srgbClr val="FFFF00"/>
              </a:solidFill>
              <a:latin typeface="Arial" pitchFamily="34" charset="0"/>
              <a:cs typeface="Arial" pitchFamily="34" charset="0"/>
            </a:endParaRPr>
          </a:p>
        </p:txBody>
      </p:sp>
      <p:sp>
        <p:nvSpPr>
          <p:cNvPr id="114692" name="Rectangle 14"/>
          <p:cNvSpPr>
            <a:spLocks noGrp="1" noChangeArrowheads="1"/>
          </p:cNvSpPr>
          <p:nvPr>
            <p:ph type="title"/>
          </p:nvPr>
        </p:nvSpPr>
        <p:spPr/>
        <p:txBody>
          <a:bodyPr/>
          <a:lstStyle/>
          <a:p>
            <a:r>
              <a:rPr lang="en-US" dirty="0"/>
              <a:t>False Sharing</a:t>
            </a:r>
          </a:p>
        </p:txBody>
      </p:sp>
      <p:sp>
        <p:nvSpPr>
          <p:cNvPr id="114690" name="Slide Number Placeholder 3"/>
          <p:cNvSpPr>
            <a:spLocks noGrp="1"/>
          </p:cNvSpPr>
          <p:nvPr>
            <p:ph type="sldNum" sz="quarter" idx="11"/>
          </p:nvPr>
        </p:nvSpPr>
        <p:spPr>
          <a:noFill/>
        </p:spPr>
        <p:txBody>
          <a:bodyPr/>
          <a:lstStyle/>
          <a:p>
            <a:fld id="{2203C468-D878-497E-8C45-4FB660904465}" type="slidenum">
              <a:rPr lang="x-none" smtClean="0">
                <a:latin typeface="Arial" pitchFamily="34" charset="0"/>
                <a:cs typeface="Arial" pitchFamily="34" charset="0"/>
              </a:rPr>
              <a:pPr/>
              <a:t>106</a:t>
            </a:fld>
            <a:endParaRPr lang="en-US" dirty="0">
              <a:latin typeface="Arial" pitchFamily="34" charset="0"/>
              <a:cs typeface="Arial" pitchFamily="34" charset="0"/>
            </a:endParaRPr>
          </a:p>
        </p:txBody>
      </p:sp>
      <p:grpSp>
        <p:nvGrpSpPr>
          <p:cNvPr id="114735" name="Group 3"/>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114737" name="Rectangle 4"/>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38"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39" name="Freeform 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40" name="Freeform 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41"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42"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43"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44" name="Freeform 1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45" name="Freeform 1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114736" name="Rectangle 13"/>
          <p:cNvSpPr>
            <a:spLocks noChangeArrowheads="1"/>
          </p:cNvSpPr>
          <p:nvPr/>
        </p:nvSpPr>
        <p:spPr bwMode="auto">
          <a:xfrm>
            <a:off x="3070226" y="1644650"/>
            <a:ext cx="1801813"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released</a:t>
            </a:r>
          </a:p>
        </p:txBody>
      </p:sp>
      <p:sp>
        <p:nvSpPr>
          <p:cNvPr id="114701" name="Text Box 23"/>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114702" name="Rectangle 24"/>
          <p:cNvSpPr>
            <a:spLocks noChangeArrowheads="1"/>
          </p:cNvSpPr>
          <p:nvPr/>
        </p:nvSpPr>
        <p:spPr bwMode="auto">
          <a:xfrm>
            <a:off x="946150" y="2490788"/>
            <a:ext cx="882650" cy="404812"/>
          </a:xfrm>
          <a:prstGeom prst="rect">
            <a:avLst/>
          </a:prstGeom>
          <a:noFill/>
          <a:ln w="38100">
            <a:solidFill>
              <a:schemeClr val="bg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03" name="Text Box 25"/>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grpSp>
        <p:nvGrpSpPr>
          <p:cNvPr id="114723" name="Group 35"/>
          <p:cNvGrpSpPr>
            <a:grpSpLocks/>
          </p:cNvGrpSpPr>
          <p:nvPr/>
        </p:nvGrpSpPr>
        <p:grpSpPr bwMode="auto">
          <a:xfrm>
            <a:off x="5462588" y="2246313"/>
            <a:ext cx="1130300" cy="1173162"/>
            <a:chOff x="2496" y="2725"/>
            <a:chExt cx="712" cy="739"/>
          </a:xfrm>
          <a:effectLst>
            <a:glow rad="101600">
              <a:schemeClr val="accent3">
                <a:satMod val="175000"/>
                <a:alpha val="40000"/>
              </a:schemeClr>
            </a:glow>
          </a:effectLst>
        </p:grpSpPr>
        <p:sp>
          <p:nvSpPr>
            <p:cNvPr id="114725" name="Rectangle 36"/>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26" name="Freeform 3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114727" name="Group 38"/>
            <p:cNvGrpSpPr>
              <a:grpSpLocks/>
            </p:cNvGrpSpPr>
            <p:nvPr/>
          </p:nvGrpSpPr>
          <p:grpSpPr bwMode="auto">
            <a:xfrm>
              <a:off x="3072" y="2832"/>
              <a:ext cx="136" cy="632"/>
              <a:chOff x="3072" y="2832"/>
              <a:chExt cx="136" cy="632"/>
            </a:xfrm>
          </p:grpSpPr>
          <p:sp>
            <p:nvSpPr>
              <p:cNvPr id="114732" name="Freeform 3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33" name="Freeform 40"/>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34" name="Freeform 41"/>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114728" name="Group 42"/>
            <p:cNvGrpSpPr>
              <a:grpSpLocks/>
            </p:cNvGrpSpPr>
            <p:nvPr/>
          </p:nvGrpSpPr>
          <p:grpSpPr bwMode="auto">
            <a:xfrm flipH="1">
              <a:off x="2496" y="2832"/>
              <a:ext cx="136" cy="632"/>
              <a:chOff x="3072" y="2832"/>
              <a:chExt cx="136" cy="632"/>
            </a:xfrm>
          </p:grpSpPr>
          <p:sp>
            <p:nvSpPr>
              <p:cNvPr id="114729" name="Freeform 4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30" name="Freeform 4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31" name="Freeform 4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sp>
        <p:nvSpPr>
          <p:cNvPr id="114724" name="Rectangle 46"/>
          <p:cNvSpPr>
            <a:spLocks noChangeArrowheads="1"/>
          </p:cNvSpPr>
          <p:nvPr/>
        </p:nvSpPr>
        <p:spPr bwMode="auto">
          <a:xfrm>
            <a:off x="5178425" y="1627188"/>
            <a:ext cx="179387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14715" name="Freeform 49"/>
          <p:cNvSpPr>
            <a:spLocks/>
          </p:cNvSpPr>
          <p:nvPr/>
        </p:nvSpPr>
        <p:spPr bwMode="auto">
          <a:xfrm>
            <a:off x="1560513" y="2727325"/>
            <a:ext cx="1957387" cy="2097088"/>
          </a:xfrm>
          <a:custGeom>
            <a:avLst/>
            <a:gdLst>
              <a:gd name="T0" fmla="*/ 0 w 1233"/>
              <a:gd name="T1" fmla="*/ 0 h 1321"/>
              <a:gd name="T2" fmla="*/ 2147483647 w 1233"/>
              <a:gd name="T3" fmla="*/ 2147483647 h 1321"/>
              <a:gd name="T4" fmla="*/ 2147483647 w 1233"/>
              <a:gd name="T5" fmla="*/ 2147483647 h 1321"/>
              <a:gd name="T6" fmla="*/ 2147483647 w 1233"/>
              <a:gd name="T7" fmla="*/ 2147483647 h 1321"/>
              <a:gd name="T8" fmla="*/ 2147483647 w 1233"/>
              <a:gd name="T9" fmla="*/ 2147483647 h 1321"/>
              <a:gd name="T10" fmla="*/ 0 60000 65536"/>
              <a:gd name="T11" fmla="*/ 0 60000 65536"/>
              <a:gd name="T12" fmla="*/ 0 60000 65536"/>
              <a:gd name="T13" fmla="*/ 0 60000 65536"/>
              <a:gd name="T14" fmla="*/ 0 60000 65536"/>
              <a:gd name="T15" fmla="*/ 0 w 1233"/>
              <a:gd name="T16" fmla="*/ 0 h 1321"/>
              <a:gd name="T17" fmla="*/ 1233 w 1233"/>
              <a:gd name="T18" fmla="*/ 1321 h 1321"/>
            </a:gdLst>
            <a:ahLst/>
            <a:cxnLst>
              <a:cxn ang="T10">
                <a:pos x="T0" y="T1"/>
              </a:cxn>
              <a:cxn ang="T11">
                <a:pos x="T2" y="T3"/>
              </a:cxn>
              <a:cxn ang="T12">
                <a:pos x="T4" y="T5"/>
              </a:cxn>
              <a:cxn ang="T13">
                <a:pos x="T6" y="T7"/>
              </a:cxn>
              <a:cxn ang="T14">
                <a:pos x="T8" y="T9"/>
              </a:cxn>
            </a:cxnLst>
            <a:rect l="T15" t="T16" r="T17" b="T18"/>
            <a:pathLst>
              <a:path w="1233" h="1321">
                <a:moveTo>
                  <a:pt x="0" y="0"/>
                </a:moveTo>
                <a:cubicBezTo>
                  <a:pt x="131" y="18"/>
                  <a:pt x="591" y="35"/>
                  <a:pt x="795" y="109"/>
                </a:cubicBezTo>
                <a:cubicBezTo>
                  <a:pt x="999" y="183"/>
                  <a:pt x="1211" y="315"/>
                  <a:pt x="1222" y="447"/>
                </a:cubicBezTo>
                <a:cubicBezTo>
                  <a:pt x="1233" y="579"/>
                  <a:pt x="907" y="758"/>
                  <a:pt x="864" y="904"/>
                </a:cubicBezTo>
                <a:cubicBezTo>
                  <a:pt x="821" y="1050"/>
                  <a:pt x="943" y="1234"/>
                  <a:pt x="963" y="1321"/>
                </a:cubicBezTo>
              </a:path>
            </a:pathLst>
          </a:custGeom>
          <a:noFill/>
          <a:ln w="76200">
            <a:solidFill>
              <a:srgbClr val="FF0066"/>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114716" name="Left Brace 53"/>
          <p:cNvSpPr>
            <a:spLocks/>
          </p:cNvSpPr>
          <p:nvPr/>
        </p:nvSpPr>
        <p:spPr bwMode="auto">
          <a:xfrm rot="-5400000">
            <a:off x="2482850" y="4006850"/>
            <a:ext cx="508000" cy="3543300"/>
          </a:xfrm>
          <a:prstGeom prst="leftBrace">
            <a:avLst>
              <a:gd name="adj1" fmla="val 8331"/>
              <a:gd name="adj2" fmla="val 50000"/>
            </a:avLst>
          </a:prstGeom>
          <a:noFill/>
          <a:ln w="25400" algn="ctr">
            <a:solidFill>
              <a:srgbClr val="3399FF"/>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17" name="Left Brace 54"/>
          <p:cNvSpPr>
            <a:spLocks/>
          </p:cNvSpPr>
          <p:nvPr/>
        </p:nvSpPr>
        <p:spPr bwMode="auto">
          <a:xfrm rot="-5400000">
            <a:off x="6096000" y="3962400"/>
            <a:ext cx="546100" cy="3619500"/>
          </a:xfrm>
          <a:prstGeom prst="leftBrace">
            <a:avLst>
              <a:gd name="adj1" fmla="val 8346"/>
              <a:gd name="adj2" fmla="val 50000"/>
            </a:avLst>
          </a:prstGeom>
          <a:noFill/>
          <a:ln w="25400" algn="ctr">
            <a:solidFill>
              <a:srgbClr val="3399FF"/>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4718" name="TextBox 55"/>
          <p:cNvSpPr txBox="1">
            <a:spLocks noChangeArrowheads="1"/>
          </p:cNvSpPr>
          <p:nvPr/>
        </p:nvSpPr>
        <p:spPr bwMode="auto">
          <a:xfrm>
            <a:off x="2187575" y="6121400"/>
            <a:ext cx="1095375" cy="461963"/>
          </a:xfrm>
          <a:prstGeom prst="rect">
            <a:avLst/>
          </a:prstGeom>
          <a:noFill/>
          <a:ln w="9525">
            <a:noFill/>
            <a:miter lim="800000"/>
            <a:headEnd/>
            <a:tailEnd/>
          </a:ln>
        </p:spPr>
        <p:txBody>
          <a:bodyPr wrap="none">
            <a:spAutoFit/>
          </a:bodyPr>
          <a:lstStyle/>
          <a:p>
            <a:r>
              <a:rPr lang="en-US" sz="2400" dirty="0">
                <a:solidFill>
                  <a:srgbClr val="00B0F0"/>
                </a:solidFill>
                <a:latin typeface="Arial" pitchFamily="34" charset="0"/>
                <a:cs typeface="Arial" pitchFamily="34" charset="0"/>
              </a:rPr>
              <a:t>Line 1</a:t>
            </a:r>
          </a:p>
        </p:txBody>
      </p:sp>
      <p:sp>
        <p:nvSpPr>
          <p:cNvPr id="114719" name="TextBox 56"/>
          <p:cNvSpPr txBox="1">
            <a:spLocks noChangeArrowheads="1"/>
          </p:cNvSpPr>
          <p:nvPr/>
        </p:nvSpPr>
        <p:spPr bwMode="auto">
          <a:xfrm>
            <a:off x="5857875" y="6134100"/>
            <a:ext cx="1095375" cy="461963"/>
          </a:xfrm>
          <a:prstGeom prst="rect">
            <a:avLst/>
          </a:prstGeom>
          <a:noFill/>
          <a:ln w="9525">
            <a:noFill/>
            <a:miter lim="800000"/>
            <a:headEnd/>
            <a:tailEnd/>
          </a:ln>
        </p:spPr>
        <p:txBody>
          <a:bodyPr wrap="none">
            <a:spAutoFit/>
          </a:bodyPr>
          <a:lstStyle/>
          <a:p>
            <a:r>
              <a:rPr lang="en-US" sz="2400" dirty="0">
                <a:solidFill>
                  <a:srgbClr val="00B0F0"/>
                </a:solidFill>
                <a:latin typeface="Arial" pitchFamily="34" charset="0"/>
                <a:cs typeface="Arial" pitchFamily="34" charset="0"/>
              </a:rPr>
              <a:t>Line 2</a:t>
            </a:r>
          </a:p>
        </p:txBody>
      </p:sp>
      <p:pic>
        <p:nvPicPr>
          <p:cNvPr id="4" name="Picture 3" descr="Toy, Toys, Gift, Gifts, Present, Presents, Christmas, X-mas, Birthday, B-day, Spinning Top, Gif - Jitter.Bug.Girl">
            <a:extLst>
              <a:ext uri="{FF2B5EF4-FFF2-40B4-BE49-F238E27FC236}">
                <a16:creationId xmlns:a16="http://schemas.microsoft.com/office/drawing/2014/main" id="{EA07F47C-8CA6-9846-B363-86F9011B2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3080" y="2164169"/>
            <a:ext cx="1005987" cy="112433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DE1D2ED-CBE9-FE0E-67A6-4B0DBBAD7153}"/>
              </a:ext>
            </a:extLst>
          </p:cNvPr>
          <p:cNvSpPr/>
          <p:nvPr/>
        </p:nvSpPr>
        <p:spPr bwMode="auto">
          <a:xfrm>
            <a:off x="965200" y="4352577"/>
            <a:ext cx="3528010" cy="968068"/>
          </a:xfrm>
          <a:prstGeom prst="rect">
            <a:avLst/>
          </a:prstGeom>
          <a:noFill/>
          <a:ln w="76200">
            <a:solidFill>
              <a:srgbClr val="3399FF"/>
            </a:solidFill>
            <a:miter lim="800000"/>
            <a:headEnd/>
            <a:tailEnd/>
          </a:ln>
        </p:spPr>
        <p:txBody>
          <a:bodyPr rtlCol="0" anchor="ctr">
            <a:spAutoFit/>
          </a:bodyPr>
          <a:lstStyle/>
          <a:p>
            <a:pPr algn="l"/>
            <a:endParaRPr lang="en-US" sz="2000" b="0" dirty="0">
              <a:solidFill>
                <a:srgbClr val="569CD6"/>
              </a:solidFill>
              <a:effectLst/>
              <a:latin typeface="Consolas" panose="020B0609020204030204" pitchFamily="49" charset="0"/>
            </a:endParaRPr>
          </a:p>
        </p:txBody>
      </p:sp>
      <p:sp>
        <p:nvSpPr>
          <p:cNvPr id="7" name="Rectangle 6">
            <a:extLst>
              <a:ext uri="{FF2B5EF4-FFF2-40B4-BE49-F238E27FC236}">
                <a16:creationId xmlns:a16="http://schemas.microsoft.com/office/drawing/2014/main" id="{E287748B-9B7E-4C93-9264-A1A48C6DBEBD}"/>
              </a:ext>
            </a:extLst>
          </p:cNvPr>
          <p:cNvSpPr/>
          <p:nvPr/>
        </p:nvSpPr>
        <p:spPr bwMode="auto">
          <a:xfrm>
            <a:off x="4525899" y="4348186"/>
            <a:ext cx="3528010" cy="968068"/>
          </a:xfrm>
          <a:prstGeom prst="rect">
            <a:avLst/>
          </a:prstGeom>
          <a:noFill/>
          <a:ln w="76200">
            <a:solidFill>
              <a:srgbClr val="3399FF"/>
            </a:solidFill>
            <a:miter lim="800000"/>
            <a:headEnd/>
            <a:tailEnd/>
          </a:ln>
        </p:spPr>
        <p:txBody>
          <a:bodyPr rtlCol="0" anchor="ctr">
            <a:spAutoFit/>
          </a:bodyPr>
          <a:lstStyle/>
          <a:p>
            <a:pPr algn="l"/>
            <a:endParaRPr lang="en-US" sz="2000" b="0" dirty="0">
              <a:solidFill>
                <a:srgbClr val="569CD6"/>
              </a:solidFill>
              <a:effectLst/>
              <a:latin typeface="Consolas" panose="020B0609020204030204" pitchFamily="49" charset="0"/>
            </a:endParaRPr>
          </a:p>
        </p:txBody>
      </p:sp>
      <p:sp>
        <p:nvSpPr>
          <p:cNvPr id="2" name="Rectangle 1">
            <a:extLst>
              <a:ext uri="{FF2B5EF4-FFF2-40B4-BE49-F238E27FC236}">
                <a16:creationId xmlns:a16="http://schemas.microsoft.com/office/drawing/2014/main" id="{59827EF7-05BB-4A1A-B60E-21B2BF556439}"/>
              </a:ext>
            </a:extLst>
          </p:cNvPr>
          <p:cNvSpPr/>
          <p:nvPr/>
        </p:nvSpPr>
        <p:spPr bwMode="auto">
          <a:xfrm>
            <a:off x="4935189" y="3660080"/>
            <a:ext cx="3833158" cy="1384995"/>
          </a:xfrm>
          <a:prstGeom prst="rect">
            <a:avLst/>
          </a:prstGeom>
          <a:solidFill>
            <a:schemeClr val="tx1"/>
          </a:solidFill>
          <a:ln w="76200" cap="flat" cmpd="sng" algn="ctr">
            <a:solidFill>
              <a:srgbClr val="FF0000"/>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800" b="0" dirty="0">
                <a:solidFill>
                  <a:srgbClr val="FFFF00"/>
                </a:solidFill>
                <a:latin typeface="Arial" pitchFamily="34" charset="0"/>
                <a:cs typeface="Arial" pitchFamily="34" charset="0"/>
              </a:rPr>
              <a:t>spinning thread’s cache invalidated by unrelated store</a:t>
            </a:r>
            <a:endParaRPr kumimoji="0" lang="en-US" sz="2800" b="1" i="0" u="none" strike="noStrike" cap="none" normalizeH="0" baseline="0" dirty="0">
              <a:ln>
                <a:noFill/>
              </a:ln>
              <a:solidFill>
                <a:srgbClr val="FFFF00"/>
              </a:solidFill>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14"/>
          <p:cNvSpPr>
            <a:spLocks noGrp="1" noChangeArrowheads="1"/>
          </p:cNvSpPr>
          <p:nvPr>
            <p:ph type="title"/>
          </p:nvPr>
        </p:nvSpPr>
        <p:spPr/>
        <p:txBody>
          <a:bodyPr/>
          <a:lstStyle/>
          <a:p>
            <a:r>
              <a:rPr lang="en-US" dirty="0"/>
              <a:t>The Solution: Padding</a:t>
            </a:r>
          </a:p>
        </p:txBody>
      </p:sp>
      <p:sp>
        <p:nvSpPr>
          <p:cNvPr id="115714" name="Slide Number Placeholder 3"/>
          <p:cNvSpPr>
            <a:spLocks noGrp="1"/>
          </p:cNvSpPr>
          <p:nvPr>
            <p:ph type="sldNum" sz="quarter" idx="11"/>
          </p:nvPr>
        </p:nvSpPr>
        <p:spPr>
          <a:noFill/>
        </p:spPr>
        <p:txBody>
          <a:bodyPr/>
          <a:lstStyle/>
          <a:p>
            <a:fld id="{2E13EA85-169D-4904-BEB6-D91573B5353B}" type="slidenum">
              <a:rPr lang="x-none" smtClean="0">
                <a:latin typeface="Arial" pitchFamily="34" charset="0"/>
                <a:cs typeface="Arial" pitchFamily="34" charset="0"/>
              </a:rPr>
              <a:pPr/>
              <a:t>107</a:t>
            </a:fld>
            <a:endParaRPr lang="en-US" dirty="0">
              <a:latin typeface="Arial" pitchFamily="34" charset="0"/>
              <a:cs typeface="Arial" pitchFamily="34" charset="0"/>
            </a:endParaRPr>
          </a:p>
        </p:txBody>
      </p:sp>
      <p:sp>
        <p:nvSpPr>
          <p:cNvPr id="115758" name="Rectangle 13"/>
          <p:cNvSpPr>
            <a:spLocks noChangeArrowheads="1"/>
          </p:cNvSpPr>
          <p:nvPr/>
        </p:nvSpPr>
        <p:spPr bwMode="auto">
          <a:xfrm>
            <a:off x="3070226" y="1644650"/>
            <a:ext cx="1801813"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released</a:t>
            </a:r>
          </a:p>
        </p:txBody>
      </p:sp>
      <p:sp>
        <p:nvSpPr>
          <p:cNvPr id="103430" name="Rectangle 15"/>
          <p:cNvSpPr>
            <a:spLocks noChangeArrowheads="1"/>
          </p:cNvSpPr>
          <p:nvPr/>
        </p:nvSpPr>
        <p:spPr bwMode="auto">
          <a:xfrm>
            <a:off x="946150" y="4352925"/>
            <a:ext cx="7283450" cy="962025"/>
          </a:xfrm>
          <a:prstGeom prst="rect">
            <a:avLst/>
          </a:prstGeom>
          <a:solidFill>
            <a:schemeClr val="tx1"/>
          </a:solidFill>
          <a:ln w="38100">
            <a:solidFill>
              <a:schemeClr val="bg1"/>
            </a:solidFill>
            <a:miter lim="800000"/>
            <a:headEnd/>
            <a:tailEnd/>
          </a:ln>
        </p:spPr>
        <p:txBody>
          <a:bodyPr wrap="none" anchor="ctr"/>
          <a:lstStyle/>
          <a:p>
            <a:pPr>
              <a:defRPr/>
            </a:pPr>
            <a:endParaRPr lang="en-US" dirty="0">
              <a:solidFill>
                <a:srgbClr val="FFFF00"/>
              </a:solidFill>
              <a:latin typeface="Arial" pitchFamily="34" charset="0"/>
              <a:cs typeface="Arial" pitchFamily="34" charset="0"/>
            </a:endParaRPr>
          </a:p>
        </p:txBody>
      </p:sp>
      <p:sp>
        <p:nvSpPr>
          <p:cNvPr id="115718" name="Line 16"/>
          <p:cNvSpPr>
            <a:spLocks noChangeShapeType="1"/>
          </p:cNvSpPr>
          <p:nvPr/>
        </p:nvSpPr>
        <p:spPr bwMode="auto">
          <a:xfrm>
            <a:off x="1828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5719" name="Line 17"/>
          <p:cNvSpPr>
            <a:spLocks noChangeShapeType="1"/>
          </p:cNvSpPr>
          <p:nvPr/>
        </p:nvSpPr>
        <p:spPr bwMode="auto">
          <a:xfrm>
            <a:off x="27273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5720" name="Line 18"/>
          <p:cNvSpPr>
            <a:spLocks noChangeShapeType="1"/>
          </p:cNvSpPr>
          <p:nvPr/>
        </p:nvSpPr>
        <p:spPr bwMode="auto">
          <a:xfrm>
            <a:off x="36734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5721" name="Line 19"/>
          <p:cNvSpPr>
            <a:spLocks noChangeShapeType="1"/>
          </p:cNvSpPr>
          <p:nvPr/>
        </p:nvSpPr>
        <p:spPr bwMode="auto">
          <a:xfrm>
            <a:off x="454025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5722" name="Line 20"/>
          <p:cNvSpPr>
            <a:spLocks noChangeShapeType="1"/>
          </p:cNvSpPr>
          <p:nvPr/>
        </p:nvSpPr>
        <p:spPr bwMode="auto">
          <a:xfrm>
            <a:off x="547052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5723" name="Line 21"/>
          <p:cNvSpPr>
            <a:spLocks noChangeShapeType="1"/>
          </p:cNvSpPr>
          <p:nvPr/>
        </p:nvSpPr>
        <p:spPr bwMode="auto">
          <a:xfrm>
            <a:off x="6400800"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5724" name="Line 22"/>
          <p:cNvSpPr>
            <a:spLocks noChangeShapeType="1"/>
          </p:cNvSpPr>
          <p:nvPr/>
        </p:nvSpPr>
        <p:spPr bwMode="auto">
          <a:xfrm>
            <a:off x="7331075" y="4344988"/>
            <a:ext cx="0" cy="977900"/>
          </a:xfrm>
          <a:prstGeom prst="line">
            <a:avLst/>
          </a:prstGeom>
          <a:noFill/>
          <a:ln w="38100">
            <a:solidFill>
              <a:schemeClr val="bg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5725" name="Text Box 23"/>
          <p:cNvSpPr txBox="1">
            <a:spLocks noChangeArrowheads="1"/>
          </p:cNvSpPr>
          <p:nvPr/>
        </p:nvSpPr>
        <p:spPr bwMode="auto">
          <a:xfrm>
            <a:off x="1054174" y="3762375"/>
            <a:ext cx="94448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flags</a:t>
            </a:r>
          </a:p>
        </p:txBody>
      </p:sp>
      <p:sp>
        <p:nvSpPr>
          <p:cNvPr id="115726" name="Rectangle 24"/>
          <p:cNvSpPr>
            <a:spLocks noChangeArrowheads="1"/>
          </p:cNvSpPr>
          <p:nvPr/>
        </p:nvSpPr>
        <p:spPr bwMode="auto">
          <a:xfrm>
            <a:off x="946150" y="2490788"/>
            <a:ext cx="882650" cy="404812"/>
          </a:xfrm>
          <a:prstGeom prst="rect">
            <a:avLst/>
          </a:prstGeom>
          <a:noFill/>
          <a:ln w="38100">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5727" name="Text Box 25"/>
          <p:cNvSpPr txBox="1">
            <a:spLocks noChangeArrowheads="1"/>
          </p:cNvSpPr>
          <p:nvPr/>
        </p:nvSpPr>
        <p:spPr bwMode="auto">
          <a:xfrm>
            <a:off x="1081936" y="1912938"/>
            <a:ext cx="864339"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next</a:t>
            </a:r>
          </a:p>
        </p:txBody>
      </p:sp>
      <p:sp>
        <p:nvSpPr>
          <p:cNvPr id="115728" name="Text Box 26"/>
          <p:cNvSpPr txBox="1">
            <a:spLocks noChangeArrowheads="1"/>
          </p:cNvSpPr>
          <p:nvPr/>
        </p:nvSpPr>
        <p:spPr bwMode="auto">
          <a:xfrm>
            <a:off x="928288" y="4639727"/>
            <a:ext cx="870751" cy="400110"/>
          </a:xfrm>
          <a:prstGeom prst="rect">
            <a:avLst/>
          </a:prstGeom>
          <a:solidFill>
            <a:schemeClr val="tx1"/>
          </a:solidFill>
          <a:ln w="9525">
            <a:solidFill>
              <a:schemeClr val="bg1"/>
            </a:solidFill>
            <a:miter lim="800000"/>
            <a:headEnd/>
            <a:tailEnd/>
          </a:ln>
        </p:spPr>
        <p:txBody>
          <a:bodyPr wrap="none">
            <a:spAutoFit/>
          </a:bodyPr>
          <a:lstStyle/>
          <a:p>
            <a:r>
              <a:rPr lang="en-US" sz="2000" dirty="0">
                <a:solidFill>
                  <a:srgbClr val="FFFF00"/>
                </a:solidFill>
                <a:latin typeface="Arial" pitchFamily="34" charset="0"/>
                <a:cs typeface="Arial" pitchFamily="34" charset="0"/>
              </a:rPr>
              <a:t>FREE</a:t>
            </a:r>
            <a:endParaRPr lang="en-US" sz="2000" b="0" dirty="0">
              <a:solidFill>
                <a:srgbClr val="FFFF00"/>
              </a:solidFill>
              <a:latin typeface="Arial" pitchFamily="34" charset="0"/>
              <a:cs typeface="Arial" pitchFamily="34" charset="0"/>
            </a:endParaRPr>
          </a:p>
        </p:txBody>
      </p:sp>
      <p:sp>
        <p:nvSpPr>
          <p:cNvPr id="115729" name="Text Box 27"/>
          <p:cNvSpPr txBox="1">
            <a:spLocks noChangeArrowheads="1"/>
          </p:cNvSpPr>
          <p:nvPr/>
        </p:nvSpPr>
        <p:spPr bwMode="auto">
          <a:xfrm>
            <a:off x="2220884" y="4545013"/>
            <a:ext cx="298479" cy="584775"/>
          </a:xfrm>
          <a:prstGeom prst="rect">
            <a:avLst/>
          </a:prstGeom>
          <a:solidFill>
            <a:schemeClr val="tx1"/>
          </a:solidFill>
          <a:ln w="9525">
            <a:solidFill>
              <a:schemeClr val="bg1"/>
            </a:solidFill>
            <a:miter lim="800000"/>
            <a:headEnd/>
            <a:tailEnd/>
          </a:ln>
        </p:spPr>
        <p:txBody>
          <a:bodyPr wrap="none">
            <a:spAutoFit/>
          </a:bodyPr>
          <a:lstStyle/>
          <a:p>
            <a:r>
              <a:rPr lang="en-US" sz="3200" b="0" dirty="0">
                <a:solidFill>
                  <a:srgbClr val="FFFF00"/>
                </a:solidFill>
                <a:latin typeface="Arial" pitchFamily="34" charset="0"/>
                <a:cs typeface="Arial" pitchFamily="34" charset="0"/>
              </a:rPr>
              <a:t>/</a:t>
            </a:r>
          </a:p>
        </p:txBody>
      </p:sp>
      <p:sp>
        <p:nvSpPr>
          <p:cNvPr id="115730" name="Text Box 28"/>
          <p:cNvSpPr txBox="1">
            <a:spLocks noChangeArrowheads="1"/>
          </p:cNvSpPr>
          <p:nvPr/>
        </p:nvSpPr>
        <p:spPr bwMode="auto">
          <a:xfrm>
            <a:off x="3119409" y="4545013"/>
            <a:ext cx="298479" cy="584775"/>
          </a:xfrm>
          <a:prstGeom prst="rect">
            <a:avLst/>
          </a:prstGeom>
          <a:solidFill>
            <a:schemeClr val="tx1"/>
          </a:solidFill>
          <a:ln w="9525">
            <a:solidFill>
              <a:schemeClr val="bg1"/>
            </a:solidFill>
            <a:miter lim="800000"/>
            <a:headEnd/>
            <a:tailEnd/>
          </a:ln>
        </p:spPr>
        <p:txBody>
          <a:bodyPr wrap="none">
            <a:spAutoFit/>
          </a:bodyPr>
          <a:lstStyle/>
          <a:p>
            <a:r>
              <a:rPr lang="en-US" sz="3200" b="0" dirty="0">
                <a:solidFill>
                  <a:srgbClr val="FFFF00"/>
                </a:solidFill>
                <a:latin typeface="Arial" pitchFamily="34" charset="0"/>
                <a:cs typeface="Arial" pitchFamily="34" charset="0"/>
              </a:rPr>
              <a:t>/</a:t>
            </a:r>
          </a:p>
        </p:txBody>
      </p:sp>
      <p:sp>
        <p:nvSpPr>
          <p:cNvPr id="115731" name="Text Box 29"/>
          <p:cNvSpPr txBox="1">
            <a:spLocks noChangeArrowheads="1"/>
          </p:cNvSpPr>
          <p:nvPr/>
        </p:nvSpPr>
        <p:spPr bwMode="auto">
          <a:xfrm>
            <a:off x="4049684" y="4545013"/>
            <a:ext cx="298479" cy="584775"/>
          </a:xfrm>
          <a:prstGeom prst="rect">
            <a:avLst/>
          </a:prstGeom>
          <a:solidFill>
            <a:schemeClr val="tx1"/>
          </a:solidFill>
          <a:ln w="9525">
            <a:solidFill>
              <a:schemeClr val="bg1"/>
            </a:solidFill>
            <a:miter lim="800000"/>
            <a:headEnd/>
            <a:tailEnd/>
          </a:ln>
        </p:spPr>
        <p:txBody>
          <a:bodyPr wrap="none">
            <a:spAutoFit/>
          </a:bodyPr>
          <a:lstStyle/>
          <a:p>
            <a:r>
              <a:rPr lang="en-US" sz="3200" b="0" dirty="0">
                <a:solidFill>
                  <a:srgbClr val="FFFF00"/>
                </a:solidFill>
                <a:latin typeface="Arial" pitchFamily="34" charset="0"/>
                <a:cs typeface="Arial" pitchFamily="34" charset="0"/>
              </a:rPr>
              <a:t>/</a:t>
            </a:r>
          </a:p>
        </p:txBody>
      </p:sp>
      <p:sp>
        <p:nvSpPr>
          <p:cNvPr id="115733" name="Text Box 31"/>
          <p:cNvSpPr txBox="1">
            <a:spLocks noChangeArrowheads="1"/>
          </p:cNvSpPr>
          <p:nvPr/>
        </p:nvSpPr>
        <p:spPr bwMode="auto">
          <a:xfrm>
            <a:off x="5880071" y="4545013"/>
            <a:ext cx="298479" cy="584775"/>
          </a:xfrm>
          <a:prstGeom prst="rect">
            <a:avLst/>
          </a:prstGeom>
          <a:solidFill>
            <a:schemeClr val="tx1"/>
          </a:solidFill>
          <a:ln w="9525">
            <a:solidFill>
              <a:schemeClr val="bg1"/>
            </a:solidFill>
            <a:miter lim="800000"/>
            <a:headEnd/>
            <a:tailEnd/>
          </a:ln>
        </p:spPr>
        <p:txBody>
          <a:bodyPr wrap="none">
            <a:spAutoFit/>
          </a:bodyPr>
          <a:lstStyle/>
          <a:p>
            <a:r>
              <a:rPr lang="en-US" sz="3200" b="0" dirty="0">
                <a:solidFill>
                  <a:srgbClr val="FFFF00"/>
                </a:solidFill>
                <a:latin typeface="Arial" pitchFamily="34" charset="0"/>
                <a:cs typeface="Arial" pitchFamily="34" charset="0"/>
              </a:rPr>
              <a:t>/</a:t>
            </a:r>
          </a:p>
        </p:txBody>
      </p:sp>
      <p:sp>
        <p:nvSpPr>
          <p:cNvPr id="115734" name="Text Box 32"/>
          <p:cNvSpPr txBox="1">
            <a:spLocks noChangeArrowheads="1"/>
          </p:cNvSpPr>
          <p:nvPr/>
        </p:nvSpPr>
        <p:spPr bwMode="auto">
          <a:xfrm>
            <a:off x="6826221" y="4545013"/>
            <a:ext cx="298479" cy="584775"/>
          </a:xfrm>
          <a:prstGeom prst="rect">
            <a:avLst/>
          </a:prstGeom>
          <a:solidFill>
            <a:schemeClr val="tx1"/>
          </a:solidFill>
          <a:ln w="9525">
            <a:solidFill>
              <a:schemeClr val="bg1"/>
            </a:solidFill>
            <a:miter lim="800000"/>
            <a:headEnd/>
            <a:tailEnd/>
          </a:ln>
        </p:spPr>
        <p:txBody>
          <a:bodyPr wrap="none">
            <a:spAutoFit/>
          </a:bodyPr>
          <a:lstStyle/>
          <a:p>
            <a:r>
              <a:rPr lang="en-US" sz="3200" b="0" dirty="0">
                <a:solidFill>
                  <a:srgbClr val="FFFF00"/>
                </a:solidFill>
                <a:latin typeface="Arial" pitchFamily="34" charset="0"/>
                <a:cs typeface="Arial" pitchFamily="34" charset="0"/>
              </a:rPr>
              <a:t>/</a:t>
            </a:r>
          </a:p>
        </p:txBody>
      </p:sp>
      <p:sp>
        <p:nvSpPr>
          <p:cNvPr id="115735" name="Text Box 33"/>
          <p:cNvSpPr txBox="1">
            <a:spLocks noChangeArrowheads="1"/>
          </p:cNvSpPr>
          <p:nvPr/>
        </p:nvSpPr>
        <p:spPr bwMode="auto">
          <a:xfrm>
            <a:off x="7678709" y="4545013"/>
            <a:ext cx="298479" cy="584775"/>
          </a:xfrm>
          <a:prstGeom prst="rect">
            <a:avLst/>
          </a:prstGeom>
          <a:solidFill>
            <a:schemeClr val="tx1"/>
          </a:solidFill>
          <a:ln w="9525">
            <a:solidFill>
              <a:schemeClr val="bg1"/>
            </a:solidFill>
            <a:miter lim="800000"/>
            <a:headEnd/>
            <a:tailEnd/>
          </a:ln>
        </p:spPr>
        <p:txBody>
          <a:bodyPr wrap="none">
            <a:spAutoFit/>
          </a:bodyPr>
          <a:lstStyle/>
          <a:p>
            <a:r>
              <a:rPr lang="en-US" sz="3200" b="0" dirty="0">
                <a:solidFill>
                  <a:srgbClr val="FFFF00"/>
                </a:solidFill>
                <a:latin typeface="Arial" pitchFamily="34" charset="0"/>
                <a:cs typeface="Arial" pitchFamily="34" charset="0"/>
              </a:rPr>
              <a:t>/</a:t>
            </a:r>
          </a:p>
        </p:txBody>
      </p:sp>
      <p:sp>
        <p:nvSpPr>
          <p:cNvPr id="115746" name="Rectangle 46"/>
          <p:cNvSpPr>
            <a:spLocks noChangeArrowheads="1"/>
          </p:cNvSpPr>
          <p:nvPr/>
        </p:nvSpPr>
        <p:spPr bwMode="auto">
          <a:xfrm>
            <a:off x="5178425" y="1627188"/>
            <a:ext cx="179387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15737" name="AutoShape 47"/>
          <p:cNvSpPr>
            <a:spLocks noChangeArrowheads="1"/>
          </p:cNvSpPr>
          <p:nvPr/>
        </p:nvSpPr>
        <p:spPr bwMode="auto">
          <a:xfrm>
            <a:off x="4619624" y="4516438"/>
            <a:ext cx="3357559" cy="584775"/>
          </a:xfrm>
          <a:prstGeom prst="wedgeRoundRectCallout">
            <a:avLst>
              <a:gd name="adj1" fmla="val -5686"/>
              <a:gd name="adj2" fmla="val -218393"/>
              <a:gd name="adj3" fmla="val 16667"/>
            </a:avLst>
          </a:prstGeom>
          <a:solidFill>
            <a:schemeClr val="tx1"/>
          </a:solidFill>
          <a:ln w="38100">
            <a:solidFill>
              <a:schemeClr val="bg1"/>
            </a:solidFill>
            <a:miter lim="800000"/>
            <a:headEnd/>
            <a:tailEnd/>
          </a:ln>
        </p:spPr>
        <p:txBody>
          <a:bodyPr anchor="ctr"/>
          <a:lstStyle/>
          <a:p>
            <a:pPr algn="ctr"/>
            <a:endParaRPr lang="en-US" b="0" dirty="0">
              <a:solidFill>
                <a:srgbClr val="FFFF00"/>
              </a:solidFill>
              <a:latin typeface="Arial" pitchFamily="34" charset="0"/>
              <a:cs typeface="Arial" pitchFamily="34" charset="0"/>
            </a:endParaRPr>
          </a:p>
        </p:txBody>
      </p:sp>
      <p:sp>
        <p:nvSpPr>
          <p:cNvPr id="115743" name="Freeform 60"/>
          <p:cNvSpPr>
            <a:spLocks noChangeArrowheads="1"/>
          </p:cNvSpPr>
          <p:nvPr/>
        </p:nvSpPr>
        <p:spPr bwMode="auto">
          <a:xfrm>
            <a:off x="1384300" y="2743200"/>
            <a:ext cx="7854950" cy="1879600"/>
          </a:xfrm>
          <a:custGeom>
            <a:avLst/>
            <a:gdLst>
              <a:gd name="T0" fmla="*/ 0 w 7943850"/>
              <a:gd name="T1" fmla="*/ 0 h 1955800"/>
              <a:gd name="T2" fmla="*/ 1452830 w 7943850"/>
              <a:gd name="T3" fmla="*/ 1020481 h 1955800"/>
              <a:gd name="T4" fmla="*/ 6792285 w 7943850"/>
              <a:gd name="T5" fmla="*/ 1161237 h 1955800"/>
              <a:gd name="T6" fmla="*/ 7301399 w 7943850"/>
              <a:gd name="T7" fmla="*/ 1806369 h 1955800"/>
              <a:gd name="T8" fmla="*/ 0 60000 65536"/>
              <a:gd name="T9" fmla="*/ 0 60000 65536"/>
              <a:gd name="T10" fmla="*/ 0 60000 65536"/>
              <a:gd name="T11" fmla="*/ 0 60000 65536"/>
              <a:gd name="T12" fmla="*/ 0 w 7943850"/>
              <a:gd name="T13" fmla="*/ 0 h 1955800"/>
              <a:gd name="T14" fmla="*/ 7943850 w 7943850"/>
              <a:gd name="T15" fmla="*/ 1955800 h 1955800"/>
            </a:gdLst>
            <a:ahLst/>
            <a:cxnLst>
              <a:cxn ang="T8">
                <a:pos x="T0" y="T1"/>
              </a:cxn>
              <a:cxn ang="T9">
                <a:pos x="T2" y="T3"/>
              </a:cxn>
              <a:cxn ang="T10">
                <a:pos x="T4" y="T5"/>
              </a:cxn>
              <a:cxn ang="T11">
                <a:pos x="T6" y="T7"/>
              </a:cxn>
            </a:cxnLst>
            <a:rect l="T12" t="T13" r="T14" b="T15"/>
            <a:pathLst>
              <a:path w="7943850" h="1955800">
                <a:moveTo>
                  <a:pt x="0" y="0"/>
                </a:moveTo>
                <a:cubicBezTo>
                  <a:pt x="164041" y="447675"/>
                  <a:pt x="328083" y="895350"/>
                  <a:pt x="1485900" y="1104900"/>
                </a:cubicBezTo>
                <a:cubicBezTo>
                  <a:pt x="2643717" y="1314450"/>
                  <a:pt x="5949950" y="1115483"/>
                  <a:pt x="6946900" y="1257300"/>
                </a:cubicBezTo>
                <a:cubicBezTo>
                  <a:pt x="7943850" y="1399117"/>
                  <a:pt x="7467600" y="1955800"/>
                  <a:pt x="7467600" y="1955800"/>
                </a:cubicBezTo>
              </a:path>
            </a:pathLst>
          </a:custGeom>
          <a:noFill/>
          <a:ln w="63500" algn="ctr">
            <a:solidFill>
              <a:srgbClr val="FF0066"/>
            </a:solidFill>
            <a:round/>
            <a:headEnd/>
            <a:tailEnd type="triangle" w="med" len="med"/>
          </a:ln>
        </p:spPr>
        <p:txBody>
          <a:bodyPr wrap="none" anchor="ctr"/>
          <a:lstStyle/>
          <a:p>
            <a:endParaRPr lang="en-US" dirty="0">
              <a:solidFill>
                <a:srgbClr val="FFFF00"/>
              </a:solidFill>
              <a:latin typeface="Arial" pitchFamily="34" charset="0"/>
              <a:cs typeface="Arial" pitchFamily="34" charset="0"/>
            </a:endParaRPr>
          </a:p>
        </p:txBody>
      </p:sp>
      <p:sp>
        <p:nvSpPr>
          <p:cNvPr id="56" name="AutoShape 48">
            <a:extLst>
              <a:ext uri="{FF2B5EF4-FFF2-40B4-BE49-F238E27FC236}">
                <a16:creationId xmlns:a16="http://schemas.microsoft.com/office/drawing/2014/main" id="{202C56A2-C425-41E7-95D1-EA0378ECC894}"/>
              </a:ext>
            </a:extLst>
          </p:cNvPr>
          <p:cNvSpPr>
            <a:spLocks noChangeArrowheads="1"/>
          </p:cNvSpPr>
          <p:nvPr/>
        </p:nvSpPr>
        <p:spPr bwMode="auto">
          <a:xfrm>
            <a:off x="7051674" y="1714501"/>
            <a:ext cx="1763713" cy="2109788"/>
          </a:xfrm>
          <a:prstGeom prst="cloudCallout">
            <a:avLst>
              <a:gd name="adj1" fmla="val -88907"/>
              <a:gd name="adj2" fmla="val -21102"/>
            </a:avLst>
          </a:prstGeom>
          <a:noFill/>
          <a:ln w="38100">
            <a:solidFill>
              <a:srgbClr val="FF0066"/>
            </a:solidFill>
            <a:round/>
            <a:headEnd/>
            <a:tailEnd/>
          </a:ln>
        </p:spPr>
        <p:txBody>
          <a:bodyPr anchor="ctr"/>
          <a:lstStyle/>
          <a:p>
            <a:pPr algn="ctr"/>
            <a:r>
              <a:rPr lang="en-US" sz="2400" b="0" dirty="0">
                <a:solidFill>
                  <a:srgbClr val="FFFF00"/>
                </a:solidFill>
                <a:latin typeface="Arial" pitchFamily="34" charset="0"/>
                <a:cs typeface="Arial" pitchFamily="34" charset="0"/>
              </a:rPr>
              <a:t>on this </a:t>
            </a:r>
          </a:p>
          <a:p>
            <a:pPr algn="ctr"/>
            <a:r>
              <a:rPr lang="en-US" sz="2400" b="0" i="1" dirty="0">
                <a:solidFill>
                  <a:srgbClr val="FFFF00"/>
                </a:solidFill>
                <a:latin typeface="Arial" pitchFamily="34" charset="0"/>
                <a:cs typeface="Arial" pitchFamily="34" charset="0"/>
              </a:rPr>
              <a:t>line</a:t>
            </a:r>
            <a:endParaRPr lang="en-US" sz="2800" b="0" i="1" dirty="0">
              <a:solidFill>
                <a:srgbClr val="FFFF00"/>
              </a:solidFill>
              <a:latin typeface="Arial" pitchFamily="34" charset="0"/>
              <a:cs typeface="Arial" pitchFamily="34" charset="0"/>
            </a:endParaRPr>
          </a:p>
        </p:txBody>
      </p:sp>
      <p:sp>
        <p:nvSpPr>
          <p:cNvPr id="57" name="Text Box 26">
            <a:extLst>
              <a:ext uri="{FF2B5EF4-FFF2-40B4-BE49-F238E27FC236}">
                <a16:creationId xmlns:a16="http://schemas.microsoft.com/office/drawing/2014/main" id="{059D42B2-5170-45A2-BC95-1A228C37E612}"/>
              </a:ext>
            </a:extLst>
          </p:cNvPr>
          <p:cNvSpPr txBox="1">
            <a:spLocks noChangeArrowheads="1"/>
          </p:cNvSpPr>
          <p:nvPr/>
        </p:nvSpPr>
        <p:spPr bwMode="auto">
          <a:xfrm>
            <a:off x="4695796" y="4589154"/>
            <a:ext cx="899670" cy="400110"/>
          </a:xfrm>
          <a:prstGeom prst="rect">
            <a:avLst/>
          </a:prstGeom>
          <a:solidFill>
            <a:schemeClr val="tx1"/>
          </a:solidFill>
          <a:ln w="9525">
            <a:noFill/>
            <a:miter lim="800000"/>
            <a:headEnd/>
            <a:tailEnd/>
          </a:ln>
        </p:spPr>
        <p:txBody>
          <a:bodyPr wrap="square">
            <a:spAutoFit/>
          </a:bodyPr>
          <a:lstStyle/>
          <a:p>
            <a:r>
              <a:rPr lang="en-US" sz="2000" dirty="0">
                <a:solidFill>
                  <a:srgbClr val="FFFF00"/>
                </a:solidFill>
                <a:latin typeface="Arial" pitchFamily="34" charset="0"/>
                <a:cs typeface="Arial" pitchFamily="34" charset="0"/>
              </a:rPr>
              <a:t>BUSY</a:t>
            </a:r>
          </a:p>
        </p:txBody>
      </p:sp>
      <p:pic>
        <p:nvPicPr>
          <p:cNvPr id="3" name="Picture 2" descr="Toy, Toys, Gift, Gifts, Present, Presents, Christmas, X-mas, Birthday, B-day, Spinning Top, Gif - Jitter.Bug.Girl">
            <a:extLst>
              <a:ext uri="{FF2B5EF4-FFF2-40B4-BE49-F238E27FC236}">
                <a16:creationId xmlns:a16="http://schemas.microsoft.com/office/drawing/2014/main" id="{5394DB96-15C5-56E3-7E2F-0E0ABF83C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5130" y="1601594"/>
            <a:ext cx="1005987" cy="112433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3">
            <a:extLst>
              <a:ext uri="{FF2B5EF4-FFF2-40B4-BE49-F238E27FC236}">
                <a16:creationId xmlns:a16="http://schemas.microsoft.com/office/drawing/2014/main" id="{911633A5-9ADC-A716-CE50-D495D7E88682}"/>
              </a:ext>
            </a:extLst>
          </p:cNvPr>
          <p:cNvGrpSpPr>
            <a:grpSpLocks/>
          </p:cNvGrpSpPr>
          <p:nvPr/>
        </p:nvGrpSpPr>
        <p:grpSpPr bwMode="auto">
          <a:xfrm>
            <a:off x="3062288" y="2241550"/>
            <a:ext cx="1358900" cy="1282700"/>
            <a:chOff x="1008" y="2720"/>
            <a:chExt cx="856" cy="808"/>
          </a:xfrm>
          <a:effectLst>
            <a:glow rad="101600">
              <a:schemeClr val="accent3">
                <a:satMod val="175000"/>
                <a:alpha val="40000"/>
              </a:schemeClr>
            </a:glow>
          </a:effectLst>
        </p:grpSpPr>
        <p:sp>
          <p:nvSpPr>
            <p:cNvPr id="4" name="Rectangle 4">
              <a:extLst>
                <a:ext uri="{FF2B5EF4-FFF2-40B4-BE49-F238E27FC236}">
                  <a16:creationId xmlns:a16="http://schemas.microsoft.com/office/drawing/2014/main" id="{4C472DFB-57B3-335E-718E-FC01451B6826}"/>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5" name="Freeform 5">
              <a:extLst>
                <a:ext uri="{FF2B5EF4-FFF2-40B4-BE49-F238E27FC236}">
                  <a16:creationId xmlns:a16="http://schemas.microsoft.com/office/drawing/2014/main" id="{C2269CF3-9262-B5C2-F194-D16609A67D64}"/>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6" name="Freeform 6">
              <a:extLst>
                <a:ext uri="{FF2B5EF4-FFF2-40B4-BE49-F238E27FC236}">
                  <a16:creationId xmlns:a16="http://schemas.microsoft.com/office/drawing/2014/main" id="{5171F9CC-CF59-A59C-3F74-E6B4A3B02235}"/>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7" name="Freeform 7">
              <a:extLst>
                <a:ext uri="{FF2B5EF4-FFF2-40B4-BE49-F238E27FC236}">
                  <a16:creationId xmlns:a16="http://schemas.microsoft.com/office/drawing/2014/main" id="{822E1ADD-AB25-1CB1-D0CE-449517819D6F}"/>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8" name="Freeform 8">
              <a:extLst>
                <a:ext uri="{FF2B5EF4-FFF2-40B4-BE49-F238E27FC236}">
                  <a16:creationId xmlns:a16="http://schemas.microsoft.com/office/drawing/2014/main" id="{42D4E805-B176-70C7-88FA-957AEA1403B3}"/>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9" name="Freeform 9">
              <a:extLst>
                <a:ext uri="{FF2B5EF4-FFF2-40B4-BE49-F238E27FC236}">
                  <a16:creationId xmlns:a16="http://schemas.microsoft.com/office/drawing/2014/main" id="{27D328BB-976F-EAD6-ABEB-2DDCD52D2E73}"/>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0" name="Freeform 10">
              <a:extLst>
                <a:ext uri="{FF2B5EF4-FFF2-40B4-BE49-F238E27FC236}">
                  <a16:creationId xmlns:a16="http://schemas.microsoft.com/office/drawing/2014/main" id="{41B040B6-221C-A6D6-95B3-1BBBCF80E5BC}"/>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1" name="Freeform 11">
              <a:extLst>
                <a:ext uri="{FF2B5EF4-FFF2-40B4-BE49-F238E27FC236}">
                  <a16:creationId xmlns:a16="http://schemas.microsoft.com/office/drawing/2014/main" id="{E251F6AB-E594-DD6F-C92D-E1B6502C55A3}"/>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2" name="Freeform 12">
              <a:extLst>
                <a:ext uri="{FF2B5EF4-FFF2-40B4-BE49-F238E27FC236}">
                  <a16:creationId xmlns:a16="http://schemas.microsoft.com/office/drawing/2014/main" id="{0F43AD9C-3278-DB37-9D6B-53801D7C3BB1}"/>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13" name="Group 35">
            <a:extLst>
              <a:ext uri="{FF2B5EF4-FFF2-40B4-BE49-F238E27FC236}">
                <a16:creationId xmlns:a16="http://schemas.microsoft.com/office/drawing/2014/main" id="{067B8532-D075-8834-BD16-1800EF516F30}"/>
              </a:ext>
            </a:extLst>
          </p:cNvPr>
          <p:cNvGrpSpPr>
            <a:grpSpLocks/>
          </p:cNvGrpSpPr>
          <p:nvPr/>
        </p:nvGrpSpPr>
        <p:grpSpPr bwMode="auto">
          <a:xfrm>
            <a:off x="5462588" y="2246313"/>
            <a:ext cx="1130300" cy="1173162"/>
            <a:chOff x="2496" y="2725"/>
            <a:chExt cx="712" cy="739"/>
          </a:xfrm>
          <a:effectLst>
            <a:glow rad="101600">
              <a:schemeClr val="accent3">
                <a:satMod val="175000"/>
                <a:alpha val="40000"/>
              </a:schemeClr>
            </a:glow>
          </a:effectLst>
        </p:grpSpPr>
        <p:sp>
          <p:nvSpPr>
            <p:cNvPr id="14" name="Rectangle 36">
              <a:extLst>
                <a:ext uri="{FF2B5EF4-FFF2-40B4-BE49-F238E27FC236}">
                  <a16:creationId xmlns:a16="http://schemas.microsoft.com/office/drawing/2014/main" id="{79E363DE-159C-EC57-426A-9C3A58AF4928}"/>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5" name="Freeform 37">
              <a:extLst>
                <a:ext uri="{FF2B5EF4-FFF2-40B4-BE49-F238E27FC236}">
                  <a16:creationId xmlns:a16="http://schemas.microsoft.com/office/drawing/2014/main" id="{541D2EA9-AADD-359F-A784-EF724B1903DD}"/>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nvGrpSpPr>
            <p:cNvPr id="16" name="Group 38">
              <a:extLst>
                <a:ext uri="{FF2B5EF4-FFF2-40B4-BE49-F238E27FC236}">
                  <a16:creationId xmlns:a16="http://schemas.microsoft.com/office/drawing/2014/main" id="{36593A20-6925-A33A-191D-FBF605AED45B}"/>
                </a:ext>
              </a:extLst>
            </p:cNvPr>
            <p:cNvGrpSpPr>
              <a:grpSpLocks/>
            </p:cNvGrpSpPr>
            <p:nvPr/>
          </p:nvGrpSpPr>
          <p:grpSpPr bwMode="auto">
            <a:xfrm>
              <a:off x="3072" y="2832"/>
              <a:ext cx="136" cy="632"/>
              <a:chOff x="3072" y="2832"/>
              <a:chExt cx="136" cy="632"/>
            </a:xfrm>
          </p:grpSpPr>
          <p:sp>
            <p:nvSpPr>
              <p:cNvPr id="21" name="Freeform 39">
                <a:extLst>
                  <a:ext uri="{FF2B5EF4-FFF2-40B4-BE49-F238E27FC236}">
                    <a16:creationId xmlns:a16="http://schemas.microsoft.com/office/drawing/2014/main" id="{007D3B9A-81B9-6092-426F-7BC8909C2E69}"/>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2" name="Freeform 40">
                <a:extLst>
                  <a:ext uri="{FF2B5EF4-FFF2-40B4-BE49-F238E27FC236}">
                    <a16:creationId xmlns:a16="http://schemas.microsoft.com/office/drawing/2014/main" id="{EA353018-9F2C-4B05-3E8F-9EF0CE4F3716}"/>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3" name="Freeform 41">
                <a:extLst>
                  <a:ext uri="{FF2B5EF4-FFF2-40B4-BE49-F238E27FC236}">
                    <a16:creationId xmlns:a16="http://schemas.microsoft.com/office/drawing/2014/main" id="{B30F8BCD-5EE8-AF01-E3F1-D9D0351FFE9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17" name="Group 42">
              <a:extLst>
                <a:ext uri="{FF2B5EF4-FFF2-40B4-BE49-F238E27FC236}">
                  <a16:creationId xmlns:a16="http://schemas.microsoft.com/office/drawing/2014/main" id="{8FF594C2-293B-6D11-1BA9-866E0734C17F}"/>
                </a:ext>
              </a:extLst>
            </p:cNvPr>
            <p:cNvGrpSpPr>
              <a:grpSpLocks/>
            </p:cNvGrpSpPr>
            <p:nvPr/>
          </p:nvGrpSpPr>
          <p:grpSpPr bwMode="auto">
            <a:xfrm flipH="1">
              <a:off x="2496" y="2832"/>
              <a:ext cx="136" cy="632"/>
              <a:chOff x="3072" y="2832"/>
              <a:chExt cx="136" cy="632"/>
            </a:xfrm>
          </p:grpSpPr>
          <p:sp>
            <p:nvSpPr>
              <p:cNvPr id="18" name="Freeform 43">
                <a:extLst>
                  <a:ext uri="{FF2B5EF4-FFF2-40B4-BE49-F238E27FC236}">
                    <a16:creationId xmlns:a16="http://schemas.microsoft.com/office/drawing/2014/main" id="{1E4E2369-AA67-1162-7306-3C2976920E21}"/>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9" name="Freeform 44">
                <a:extLst>
                  <a:ext uri="{FF2B5EF4-FFF2-40B4-BE49-F238E27FC236}">
                    <a16:creationId xmlns:a16="http://schemas.microsoft.com/office/drawing/2014/main" id="{3D77348D-1482-AB8F-7708-713BF577B737}"/>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0" name="Freeform 45">
                <a:extLst>
                  <a:ext uri="{FF2B5EF4-FFF2-40B4-BE49-F238E27FC236}">
                    <a16:creationId xmlns:a16="http://schemas.microsoft.com/office/drawing/2014/main" id="{F5647783-13D7-856B-D4BE-5905396DC1F5}"/>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sp>
        <p:nvSpPr>
          <p:cNvPr id="24" name="Left Brace 53">
            <a:extLst>
              <a:ext uri="{FF2B5EF4-FFF2-40B4-BE49-F238E27FC236}">
                <a16:creationId xmlns:a16="http://schemas.microsoft.com/office/drawing/2014/main" id="{F6891408-D647-E6D3-935D-2D4F1440A682}"/>
              </a:ext>
            </a:extLst>
          </p:cNvPr>
          <p:cNvSpPr>
            <a:spLocks/>
          </p:cNvSpPr>
          <p:nvPr/>
        </p:nvSpPr>
        <p:spPr bwMode="auto">
          <a:xfrm rot="16200000">
            <a:off x="2482850" y="4006850"/>
            <a:ext cx="508000" cy="3543300"/>
          </a:xfrm>
          <a:prstGeom prst="leftBrace">
            <a:avLst>
              <a:gd name="adj1" fmla="val 8331"/>
              <a:gd name="adj2" fmla="val 50000"/>
            </a:avLst>
          </a:prstGeom>
          <a:noFill/>
          <a:ln w="25400" algn="ctr">
            <a:solidFill>
              <a:srgbClr val="3399FF"/>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5" name="Left Brace 54">
            <a:extLst>
              <a:ext uri="{FF2B5EF4-FFF2-40B4-BE49-F238E27FC236}">
                <a16:creationId xmlns:a16="http://schemas.microsoft.com/office/drawing/2014/main" id="{12070602-330C-0CC7-7686-C81D2FBFB69E}"/>
              </a:ext>
            </a:extLst>
          </p:cNvPr>
          <p:cNvSpPr>
            <a:spLocks/>
          </p:cNvSpPr>
          <p:nvPr/>
        </p:nvSpPr>
        <p:spPr bwMode="auto">
          <a:xfrm rot="16200000">
            <a:off x="6096000" y="3962400"/>
            <a:ext cx="546100" cy="3619500"/>
          </a:xfrm>
          <a:prstGeom prst="leftBrace">
            <a:avLst>
              <a:gd name="adj1" fmla="val 8346"/>
              <a:gd name="adj2" fmla="val 50000"/>
            </a:avLst>
          </a:prstGeom>
          <a:noFill/>
          <a:ln w="25400" algn="ctr">
            <a:solidFill>
              <a:srgbClr val="3399FF"/>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6" name="TextBox 55">
            <a:extLst>
              <a:ext uri="{FF2B5EF4-FFF2-40B4-BE49-F238E27FC236}">
                <a16:creationId xmlns:a16="http://schemas.microsoft.com/office/drawing/2014/main" id="{650CDF04-D93B-2A84-92F5-F1E26044D083}"/>
              </a:ext>
            </a:extLst>
          </p:cNvPr>
          <p:cNvSpPr txBox="1">
            <a:spLocks noChangeArrowheads="1"/>
          </p:cNvSpPr>
          <p:nvPr/>
        </p:nvSpPr>
        <p:spPr bwMode="auto">
          <a:xfrm>
            <a:off x="2187575" y="6121400"/>
            <a:ext cx="1095375" cy="461963"/>
          </a:xfrm>
          <a:prstGeom prst="rect">
            <a:avLst/>
          </a:prstGeom>
          <a:noFill/>
          <a:ln w="9525">
            <a:noFill/>
            <a:miter lim="800000"/>
            <a:headEnd/>
            <a:tailEnd/>
          </a:ln>
        </p:spPr>
        <p:txBody>
          <a:bodyPr wrap="none">
            <a:spAutoFit/>
          </a:bodyPr>
          <a:lstStyle/>
          <a:p>
            <a:r>
              <a:rPr lang="en-US" sz="2400" dirty="0">
                <a:solidFill>
                  <a:srgbClr val="00B0F0"/>
                </a:solidFill>
                <a:latin typeface="Arial" pitchFamily="34" charset="0"/>
                <a:cs typeface="Arial" pitchFamily="34" charset="0"/>
              </a:rPr>
              <a:t>Line 1</a:t>
            </a:r>
          </a:p>
        </p:txBody>
      </p:sp>
      <p:sp>
        <p:nvSpPr>
          <p:cNvPr id="27" name="TextBox 56">
            <a:extLst>
              <a:ext uri="{FF2B5EF4-FFF2-40B4-BE49-F238E27FC236}">
                <a16:creationId xmlns:a16="http://schemas.microsoft.com/office/drawing/2014/main" id="{588E7DB5-58C9-C939-1555-7D8455E3D491}"/>
              </a:ext>
            </a:extLst>
          </p:cNvPr>
          <p:cNvSpPr txBox="1">
            <a:spLocks noChangeArrowheads="1"/>
          </p:cNvSpPr>
          <p:nvPr/>
        </p:nvSpPr>
        <p:spPr bwMode="auto">
          <a:xfrm>
            <a:off x="5857875" y="6134100"/>
            <a:ext cx="1095375" cy="461963"/>
          </a:xfrm>
          <a:prstGeom prst="rect">
            <a:avLst/>
          </a:prstGeom>
          <a:noFill/>
          <a:ln w="9525">
            <a:noFill/>
            <a:miter lim="800000"/>
            <a:headEnd/>
            <a:tailEnd/>
          </a:ln>
        </p:spPr>
        <p:txBody>
          <a:bodyPr wrap="none">
            <a:spAutoFit/>
          </a:bodyPr>
          <a:lstStyle/>
          <a:p>
            <a:r>
              <a:rPr lang="en-US" sz="2400" dirty="0">
                <a:solidFill>
                  <a:srgbClr val="00B0F0"/>
                </a:solidFill>
                <a:latin typeface="Arial" pitchFamily="34" charset="0"/>
                <a:cs typeface="Arial" pitchFamily="34" charset="0"/>
              </a:rPr>
              <a:t>Line 2</a:t>
            </a:r>
          </a:p>
        </p:txBody>
      </p:sp>
      <p:sp>
        <p:nvSpPr>
          <p:cNvPr id="30" name="Rectangle 29">
            <a:extLst>
              <a:ext uri="{FF2B5EF4-FFF2-40B4-BE49-F238E27FC236}">
                <a16:creationId xmlns:a16="http://schemas.microsoft.com/office/drawing/2014/main" id="{EE9348C0-7F9D-78FB-2429-60A72D8A6F94}"/>
              </a:ext>
            </a:extLst>
          </p:cNvPr>
          <p:cNvSpPr/>
          <p:nvPr/>
        </p:nvSpPr>
        <p:spPr bwMode="auto">
          <a:xfrm>
            <a:off x="965200" y="4352577"/>
            <a:ext cx="3528010" cy="968068"/>
          </a:xfrm>
          <a:prstGeom prst="rect">
            <a:avLst/>
          </a:prstGeom>
          <a:noFill/>
          <a:ln w="76200">
            <a:solidFill>
              <a:srgbClr val="3399FF"/>
            </a:solidFill>
            <a:miter lim="800000"/>
            <a:headEnd/>
            <a:tailEnd/>
          </a:ln>
        </p:spPr>
        <p:txBody>
          <a:bodyPr rtlCol="0" anchor="ctr">
            <a:spAutoFit/>
          </a:bodyPr>
          <a:lstStyle/>
          <a:p>
            <a:pPr algn="l"/>
            <a:endParaRPr lang="en-US" sz="2000" b="0" dirty="0">
              <a:solidFill>
                <a:srgbClr val="569CD6"/>
              </a:solidFill>
              <a:effectLst/>
              <a:latin typeface="Consolas" panose="020B0609020204030204" pitchFamily="49" charset="0"/>
            </a:endParaRPr>
          </a:p>
        </p:txBody>
      </p:sp>
      <p:sp>
        <p:nvSpPr>
          <p:cNvPr id="31" name="Rectangle 30">
            <a:extLst>
              <a:ext uri="{FF2B5EF4-FFF2-40B4-BE49-F238E27FC236}">
                <a16:creationId xmlns:a16="http://schemas.microsoft.com/office/drawing/2014/main" id="{E6ECFF9E-1788-245F-B7AB-FF0799CCC384}"/>
              </a:ext>
            </a:extLst>
          </p:cNvPr>
          <p:cNvSpPr/>
          <p:nvPr/>
        </p:nvSpPr>
        <p:spPr bwMode="auto">
          <a:xfrm>
            <a:off x="4525899" y="4348186"/>
            <a:ext cx="3528010" cy="968068"/>
          </a:xfrm>
          <a:prstGeom prst="rect">
            <a:avLst/>
          </a:prstGeom>
          <a:noFill/>
          <a:ln w="76200">
            <a:solidFill>
              <a:srgbClr val="3399FF"/>
            </a:solidFill>
            <a:miter lim="800000"/>
            <a:headEnd/>
            <a:tailEnd/>
          </a:ln>
        </p:spPr>
        <p:txBody>
          <a:bodyPr rtlCol="0" anchor="ctr">
            <a:spAutoFit/>
          </a:bodyPr>
          <a:lstStyle/>
          <a:p>
            <a:pPr algn="l"/>
            <a:endParaRPr lang="en-US" sz="2000" b="0" dirty="0">
              <a:solidFill>
                <a:srgbClr val="569CD6"/>
              </a:solidFill>
              <a:effectLst/>
              <a:latin typeface="Consolas" panose="020B0609020204030204" pitchFamily="49" charset="0"/>
            </a:endParaRP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3"/>
          <p:cNvSpPr>
            <a:spLocks noGrp="1" noChangeArrowheads="1"/>
          </p:cNvSpPr>
          <p:nvPr>
            <p:ph type="title"/>
          </p:nvPr>
        </p:nvSpPr>
        <p:spPr/>
        <p:txBody>
          <a:bodyPr/>
          <a:lstStyle/>
          <a:p>
            <a:r>
              <a:rPr lang="en-US" dirty="0"/>
              <a:t>Performance</a:t>
            </a:r>
          </a:p>
        </p:txBody>
      </p:sp>
      <p:sp>
        <p:nvSpPr>
          <p:cNvPr id="116738" name="Footer Placeholder 4"/>
          <p:cNvSpPr>
            <a:spLocks noGrp="1"/>
          </p:cNvSpPr>
          <p:nvPr>
            <p:ph type="ftr" sz="quarter" idx="10"/>
          </p:nvPr>
        </p:nvSpPr>
        <p:spPr>
          <a:noFill/>
        </p:spPr>
        <p:txBody>
          <a:bodyPr/>
          <a:lstStyle/>
          <a:p>
            <a:r>
              <a:rPr lang="en-US" dirty="0"/>
              <a:t>Art of Multiprocessor Programming</a:t>
            </a:r>
          </a:p>
        </p:txBody>
      </p:sp>
      <p:sp>
        <p:nvSpPr>
          <p:cNvPr id="116739" name="Slide Number Placeholder 5"/>
          <p:cNvSpPr>
            <a:spLocks noGrp="1"/>
          </p:cNvSpPr>
          <p:nvPr>
            <p:ph type="sldNum" sz="quarter" idx="11"/>
          </p:nvPr>
        </p:nvSpPr>
        <p:spPr>
          <a:noFill/>
        </p:spPr>
        <p:txBody>
          <a:bodyPr/>
          <a:lstStyle/>
          <a:p>
            <a:fld id="{0C987827-62C9-4516-92DD-1D657BBCA82C}" type="slidenum">
              <a:rPr lang="x-none" smtClean="0">
                <a:latin typeface="Arial" pitchFamily="34" charset="0"/>
                <a:cs typeface="Arial" pitchFamily="34" charset="0"/>
              </a:rPr>
              <a:pPr/>
              <a:t>108</a:t>
            </a:fld>
            <a:endParaRPr lang="en-US" dirty="0">
              <a:latin typeface="Arial" pitchFamily="34" charset="0"/>
              <a:cs typeface="Arial" pitchFamily="34" charset="0"/>
            </a:endParaRPr>
          </a:p>
        </p:txBody>
      </p:sp>
      <p:sp>
        <p:nvSpPr>
          <p:cNvPr id="116743" name="Line 5"/>
          <p:cNvSpPr>
            <a:spLocks noChangeShapeType="1"/>
          </p:cNvSpPr>
          <p:nvPr/>
        </p:nvSpPr>
        <p:spPr bwMode="auto">
          <a:xfrm flipV="1">
            <a:off x="963613" y="2686050"/>
            <a:ext cx="0" cy="2551113"/>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16744" name="Line 6"/>
          <p:cNvSpPr>
            <a:spLocks noChangeShapeType="1"/>
          </p:cNvSpPr>
          <p:nvPr/>
        </p:nvSpPr>
        <p:spPr bwMode="auto">
          <a:xfrm>
            <a:off x="963613" y="5205413"/>
            <a:ext cx="3336925" cy="0"/>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16745" name="Freeform 7"/>
          <p:cNvSpPr>
            <a:spLocks/>
          </p:cNvSpPr>
          <p:nvPr/>
        </p:nvSpPr>
        <p:spPr bwMode="auto">
          <a:xfrm>
            <a:off x="982663" y="4581525"/>
            <a:ext cx="2919412" cy="390525"/>
          </a:xfrm>
          <a:custGeom>
            <a:avLst/>
            <a:gdLst>
              <a:gd name="T0" fmla="*/ 0 w 1839"/>
              <a:gd name="T1" fmla="*/ 2147483647 h 246"/>
              <a:gd name="T2" fmla="*/ 2147483647 w 1839"/>
              <a:gd name="T3" fmla="*/ 2147483647 h 246"/>
              <a:gd name="T4" fmla="*/ 2147483647 w 1839"/>
              <a:gd name="T5" fmla="*/ 2147483647 h 246"/>
              <a:gd name="T6" fmla="*/ 2147483647 w 1839"/>
              <a:gd name="T7" fmla="*/ 2147483647 h 246"/>
              <a:gd name="T8" fmla="*/ 2147483647 w 1839"/>
              <a:gd name="T9" fmla="*/ 2147483647 h 246"/>
              <a:gd name="T10" fmla="*/ 2147483647 w 1839"/>
              <a:gd name="T11" fmla="*/ 2147483647 h 246"/>
              <a:gd name="T12" fmla="*/ 2147483647 w 1839"/>
              <a:gd name="T13" fmla="*/ 2147483647 h 246"/>
              <a:gd name="T14" fmla="*/ 2147483647 w 1839"/>
              <a:gd name="T15" fmla="*/ 2147483647 h 246"/>
              <a:gd name="T16" fmla="*/ 2147483647 w 1839"/>
              <a:gd name="T17" fmla="*/ 2147483647 h 246"/>
              <a:gd name="T18" fmla="*/ 2147483647 w 1839"/>
              <a:gd name="T19" fmla="*/ 2147483647 h 246"/>
              <a:gd name="T20" fmla="*/ 2147483647 w 1839"/>
              <a:gd name="T21" fmla="*/ 2147483647 h 246"/>
              <a:gd name="T22" fmla="*/ 2147483647 w 1839"/>
              <a:gd name="T23" fmla="*/ 2147483647 h 246"/>
              <a:gd name="T24" fmla="*/ 2147483647 w 1839"/>
              <a:gd name="T25" fmla="*/ 2147483647 h 246"/>
              <a:gd name="T26" fmla="*/ 2147483647 w 1839"/>
              <a:gd name="T27" fmla="*/ 2147483647 h 246"/>
              <a:gd name="T28" fmla="*/ 2147483647 w 1839"/>
              <a:gd name="T29" fmla="*/ 2147483647 h 246"/>
              <a:gd name="T30" fmla="*/ 2147483647 w 1839"/>
              <a:gd name="T31" fmla="*/ 2147483647 h 246"/>
              <a:gd name="T32" fmla="*/ 2147483647 w 1839"/>
              <a:gd name="T33" fmla="*/ 2147483647 h 246"/>
              <a:gd name="T34" fmla="*/ 2147483647 w 1839"/>
              <a:gd name="T35" fmla="*/ 2147483647 h 2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39"/>
              <a:gd name="T55" fmla="*/ 0 h 246"/>
              <a:gd name="T56" fmla="*/ 1839 w 1839"/>
              <a:gd name="T57" fmla="*/ 246 h 2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39" h="246">
                <a:moveTo>
                  <a:pt x="0" y="162"/>
                </a:moveTo>
                <a:cubicBezTo>
                  <a:pt x="36" y="101"/>
                  <a:pt x="72" y="40"/>
                  <a:pt x="111" y="20"/>
                </a:cubicBezTo>
                <a:cubicBezTo>
                  <a:pt x="150" y="0"/>
                  <a:pt x="188" y="29"/>
                  <a:pt x="232" y="41"/>
                </a:cubicBezTo>
                <a:cubicBezTo>
                  <a:pt x="276" y="53"/>
                  <a:pt x="339" y="74"/>
                  <a:pt x="374" y="91"/>
                </a:cubicBezTo>
                <a:cubicBezTo>
                  <a:pt x="409" y="108"/>
                  <a:pt x="412" y="125"/>
                  <a:pt x="444" y="142"/>
                </a:cubicBezTo>
                <a:cubicBezTo>
                  <a:pt x="476" y="159"/>
                  <a:pt x="531" y="180"/>
                  <a:pt x="566" y="192"/>
                </a:cubicBezTo>
                <a:cubicBezTo>
                  <a:pt x="601" y="204"/>
                  <a:pt x="623" y="207"/>
                  <a:pt x="657" y="212"/>
                </a:cubicBezTo>
                <a:cubicBezTo>
                  <a:pt x="691" y="217"/>
                  <a:pt x="726" y="221"/>
                  <a:pt x="768" y="223"/>
                </a:cubicBezTo>
                <a:cubicBezTo>
                  <a:pt x="810" y="225"/>
                  <a:pt x="869" y="221"/>
                  <a:pt x="909" y="223"/>
                </a:cubicBezTo>
                <a:cubicBezTo>
                  <a:pt x="949" y="225"/>
                  <a:pt x="978" y="233"/>
                  <a:pt x="1010" y="233"/>
                </a:cubicBezTo>
                <a:cubicBezTo>
                  <a:pt x="1042" y="233"/>
                  <a:pt x="1067" y="223"/>
                  <a:pt x="1101" y="223"/>
                </a:cubicBezTo>
                <a:cubicBezTo>
                  <a:pt x="1135" y="223"/>
                  <a:pt x="1173" y="233"/>
                  <a:pt x="1212" y="233"/>
                </a:cubicBezTo>
                <a:cubicBezTo>
                  <a:pt x="1251" y="233"/>
                  <a:pt x="1299" y="225"/>
                  <a:pt x="1334" y="223"/>
                </a:cubicBezTo>
                <a:cubicBezTo>
                  <a:pt x="1369" y="221"/>
                  <a:pt x="1391" y="220"/>
                  <a:pt x="1425" y="223"/>
                </a:cubicBezTo>
                <a:cubicBezTo>
                  <a:pt x="1459" y="226"/>
                  <a:pt x="1499" y="240"/>
                  <a:pt x="1536" y="243"/>
                </a:cubicBezTo>
                <a:cubicBezTo>
                  <a:pt x="1573" y="246"/>
                  <a:pt x="1610" y="245"/>
                  <a:pt x="1647" y="243"/>
                </a:cubicBezTo>
                <a:cubicBezTo>
                  <a:pt x="1684" y="241"/>
                  <a:pt x="1726" y="235"/>
                  <a:pt x="1758" y="233"/>
                </a:cubicBezTo>
                <a:cubicBezTo>
                  <a:pt x="1790" y="231"/>
                  <a:pt x="1814" y="232"/>
                  <a:pt x="1839" y="233"/>
                </a:cubicBezTo>
              </a:path>
            </a:pathLst>
          </a:custGeom>
          <a:noFill/>
          <a:ln w="57150">
            <a:solidFill>
              <a:schemeClr val="accent1"/>
            </a:solidFill>
            <a:round/>
            <a:headEnd/>
            <a:tailEnd/>
          </a:ln>
        </p:spPr>
        <p:txBody>
          <a:bodyPr wrap="none" anchor="ctr"/>
          <a:lstStyle/>
          <a:p>
            <a:endParaRPr lang="en-US" dirty="0">
              <a:latin typeface="Arial" pitchFamily="34" charset="0"/>
              <a:cs typeface="Arial" pitchFamily="34" charset="0"/>
            </a:endParaRPr>
          </a:p>
        </p:txBody>
      </p:sp>
      <p:sp>
        <p:nvSpPr>
          <p:cNvPr id="116746" name="Text Box 9"/>
          <p:cNvSpPr txBox="1">
            <a:spLocks noChangeArrowheads="1"/>
          </p:cNvSpPr>
          <p:nvPr/>
        </p:nvSpPr>
        <p:spPr bwMode="auto">
          <a:xfrm>
            <a:off x="3169557" y="4329113"/>
            <a:ext cx="1186543" cy="523220"/>
          </a:xfrm>
          <a:prstGeom prst="rect">
            <a:avLst/>
          </a:prstGeom>
          <a:noFill/>
          <a:ln w="9525">
            <a:noFill/>
            <a:miter lim="800000"/>
            <a:headEnd/>
            <a:tailEnd/>
          </a:ln>
        </p:spPr>
        <p:txBody>
          <a:bodyPr wrap="none">
            <a:spAutoFit/>
          </a:bodyPr>
          <a:lstStyle/>
          <a:p>
            <a:r>
              <a:rPr lang="en-US" sz="2800" b="0" dirty="0">
                <a:solidFill>
                  <a:srgbClr val="00B050"/>
                </a:solidFill>
                <a:latin typeface="Arial" pitchFamily="34" charset="0"/>
                <a:cs typeface="Arial" pitchFamily="34" charset="0"/>
              </a:rPr>
              <a:t>queue</a:t>
            </a:r>
          </a:p>
        </p:txBody>
      </p:sp>
      <p:sp>
        <p:nvSpPr>
          <p:cNvPr id="116747" name="Text Box 10"/>
          <p:cNvSpPr txBox="1">
            <a:spLocks noChangeArrowheads="1"/>
          </p:cNvSpPr>
          <p:nvPr/>
        </p:nvSpPr>
        <p:spPr bwMode="auto">
          <a:xfrm>
            <a:off x="4219403" y="2566988"/>
            <a:ext cx="1074910" cy="523220"/>
          </a:xfrm>
          <a:prstGeom prst="rect">
            <a:avLst/>
          </a:prstGeom>
          <a:noFill/>
          <a:ln w="9525">
            <a:noFill/>
            <a:miter lim="800000"/>
            <a:headEnd/>
            <a:tailEnd/>
          </a:ln>
        </p:spPr>
        <p:txBody>
          <a:bodyPr wrap="none">
            <a:spAutoFit/>
          </a:bodyPr>
          <a:lstStyle/>
          <a:p>
            <a:r>
              <a:rPr lang="en-US" sz="2800" b="0" dirty="0">
                <a:solidFill>
                  <a:srgbClr val="FF0000"/>
                </a:solidFill>
                <a:latin typeface="Arial" pitchFamily="34" charset="0"/>
                <a:cs typeface="Arial" pitchFamily="34" charset="0"/>
              </a:rPr>
              <a:t>TTAS</a:t>
            </a:r>
          </a:p>
        </p:txBody>
      </p:sp>
      <p:sp>
        <p:nvSpPr>
          <p:cNvPr id="116748" name="Freeform 11"/>
          <p:cNvSpPr>
            <a:spLocks/>
          </p:cNvSpPr>
          <p:nvPr/>
        </p:nvSpPr>
        <p:spPr bwMode="auto">
          <a:xfrm>
            <a:off x="1035050" y="3155950"/>
            <a:ext cx="3063875" cy="1812925"/>
          </a:xfrm>
          <a:custGeom>
            <a:avLst/>
            <a:gdLst>
              <a:gd name="T0" fmla="*/ 0 w 1689"/>
              <a:gd name="T1" fmla="*/ 2147483647 h 624"/>
              <a:gd name="T2" fmla="*/ 2147483647 w 1689"/>
              <a:gd name="T3" fmla="*/ 2147483647 h 624"/>
              <a:gd name="T4" fmla="*/ 2147483647 w 1689"/>
              <a:gd name="T5" fmla="*/ 0 h 624"/>
              <a:gd name="T6" fmla="*/ 0 60000 65536"/>
              <a:gd name="T7" fmla="*/ 0 60000 65536"/>
              <a:gd name="T8" fmla="*/ 0 60000 65536"/>
              <a:gd name="T9" fmla="*/ 0 w 1689"/>
              <a:gd name="T10" fmla="*/ 0 h 624"/>
              <a:gd name="T11" fmla="*/ 1689 w 1689"/>
              <a:gd name="T12" fmla="*/ 624 h 624"/>
            </a:gdLst>
            <a:ahLst/>
            <a:cxnLst>
              <a:cxn ang="T6">
                <a:pos x="T0" y="T1"/>
              </a:cxn>
              <a:cxn ang="T7">
                <a:pos x="T2" y="T3"/>
              </a:cxn>
              <a:cxn ang="T8">
                <a:pos x="T4" y="T5"/>
              </a:cxn>
            </a:cxnLst>
            <a:rect l="T9" t="T10" r="T11" b="T12"/>
            <a:pathLst>
              <a:path w="1689" h="624">
                <a:moveTo>
                  <a:pt x="0" y="624"/>
                </a:moveTo>
                <a:cubicBezTo>
                  <a:pt x="325" y="575"/>
                  <a:pt x="650" y="527"/>
                  <a:pt x="931" y="423"/>
                </a:cubicBezTo>
                <a:cubicBezTo>
                  <a:pt x="1212" y="319"/>
                  <a:pt x="1450" y="159"/>
                  <a:pt x="1689" y="0"/>
                </a:cubicBezTo>
              </a:path>
            </a:pathLst>
          </a:custGeom>
          <a:noFill/>
          <a:ln w="57150">
            <a:solidFill>
              <a:srgbClr val="FF00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4" name="TextBox 3">
            <a:extLst>
              <a:ext uri="{FF2B5EF4-FFF2-40B4-BE49-F238E27FC236}">
                <a16:creationId xmlns:a16="http://schemas.microsoft.com/office/drawing/2014/main" id="{2B0CF0F6-0F1A-C13B-8ECD-3676C70C5AC0}"/>
              </a:ext>
            </a:extLst>
          </p:cNvPr>
          <p:cNvSpPr txBox="1"/>
          <p:nvPr/>
        </p:nvSpPr>
        <p:spPr bwMode="auto">
          <a:xfrm>
            <a:off x="4572000" y="3417569"/>
            <a:ext cx="4359274" cy="424732"/>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400" b="0" dirty="0">
                <a:solidFill>
                  <a:srgbClr val="FFFF00"/>
                </a:solidFill>
                <a:effectLst>
                  <a:outerShdw blurRad="38100" dist="38100" dir="2700000" algn="tl">
                    <a:srgbClr val="000000">
                      <a:alpha val="43137"/>
                    </a:srgbClr>
                  </a:outerShdw>
                </a:effectLst>
              </a:rPr>
              <a:t>Shorter handover than backoff</a:t>
            </a:r>
          </a:p>
        </p:txBody>
      </p:sp>
      <p:sp>
        <p:nvSpPr>
          <p:cNvPr id="5" name="TextBox 4">
            <a:extLst>
              <a:ext uri="{FF2B5EF4-FFF2-40B4-BE49-F238E27FC236}">
                <a16:creationId xmlns:a16="http://schemas.microsoft.com/office/drawing/2014/main" id="{EC543A40-C6A4-CFFC-EBD5-F1D8861F585E}"/>
              </a:ext>
            </a:extLst>
          </p:cNvPr>
          <p:cNvSpPr txBox="1"/>
          <p:nvPr/>
        </p:nvSpPr>
        <p:spPr bwMode="auto">
          <a:xfrm>
            <a:off x="4572000" y="4105018"/>
            <a:ext cx="3353984" cy="424732"/>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400" b="0" dirty="0">
                <a:solidFill>
                  <a:srgbClr val="FFFF00"/>
                </a:solidFill>
                <a:effectLst>
                  <a:outerShdw blurRad="38100" dist="38100" dir="2700000" algn="tl">
                    <a:srgbClr val="000000">
                      <a:alpha val="43137"/>
                    </a:srgbClr>
                  </a:outerShdw>
                </a:effectLst>
              </a:rPr>
              <a:t>Curve is practically flat</a:t>
            </a:r>
          </a:p>
        </p:txBody>
      </p:sp>
      <p:sp>
        <p:nvSpPr>
          <p:cNvPr id="6" name="TextBox 5">
            <a:extLst>
              <a:ext uri="{FF2B5EF4-FFF2-40B4-BE49-F238E27FC236}">
                <a16:creationId xmlns:a16="http://schemas.microsoft.com/office/drawing/2014/main" id="{A8FC6C82-9ACD-B141-0B5E-AF75BDD6369B}"/>
              </a:ext>
            </a:extLst>
          </p:cNvPr>
          <p:cNvSpPr txBox="1"/>
          <p:nvPr/>
        </p:nvSpPr>
        <p:spPr bwMode="auto">
          <a:xfrm>
            <a:off x="4572000" y="4792468"/>
            <a:ext cx="3353983" cy="424732"/>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400" b="0" dirty="0">
                <a:solidFill>
                  <a:srgbClr val="FFFF00"/>
                </a:solidFill>
                <a:effectLst>
                  <a:outerShdw blurRad="38100" dist="38100" dir="2700000" algn="tl">
                    <a:srgbClr val="000000">
                      <a:alpha val="43137"/>
                    </a:srgbClr>
                  </a:outerShdw>
                </a:effectLst>
              </a:rPr>
              <a:t>Scalable performance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Rectangle 2"/>
          <p:cNvSpPr>
            <a:spLocks noGrp="1" noChangeArrowheads="1"/>
          </p:cNvSpPr>
          <p:nvPr>
            <p:ph type="title"/>
          </p:nvPr>
        </p:nvSpPr>
        <p:spPr/>
        <p:txBody>
          <a:bodyPr/>
          <a:lstStyle/>
          <a:p>
            <a:r>
              <a:rPr lang="en-US" dirty="0"/>
              <a:t>Good Aspects</a:t>
            </a:r>
          </a:p>
        </p:txBody>
      </p:sp>
      <p:sp>
        <p:nvSpPr>
          <p:cNvPr id="117762" name="Footer Placeholder 3"/>
          <p:cNvSpPr>
            <a:spLocks noGrp="1"/>
          </p:cNvSpPr>
          <p:nvPr>
            <p:ph type="ftr" sz="quarter" idx="10"/>
          </p:nvPr>
        </p:nvSpPr>
        <p:spPr>
          <a:noFill/>
        </p:spPr>
        <p:txBody>
          <a:bodyPr/>
          <a:lstStyle/>
          <a:p>
            <a:r>
              <a:rPr lang="en-US" dirty="0"/>
              <a:t>Art of Multiprocessor Programming</a:t>
            </a:r>
          </a:p>
        </p:txBody>
      </p:sp>
      <p:sp>
        <p:nvSpPr>
          <p:cNvPr id="117763" name="Slide Number Placeholder 4"/>
          <p:cNvSpPr>
            <a:spLocks noGrp="1"/>
          </p:cNvSpPr>
          <p:nvPr>
            <p:ph type="sldNum" sz="quarter" idx="11"/>
          </p:nvPr>
        </p:nvSpPr>
        <p:spPr>
          <a:noFill/>
        </p:spPr>
        <p:txBody>
          <a:bodyPr/>
          <a:lstStyle/>
          <a:p>
            <a:fld id="{EF7B113C-924C-4810-A70B-1607DB8EE1D8}" type="slidenum">
              <a:rPr lang="x-none" smtClean="0">
                <a:cs typeface="Arial" pitchFamily="34" charset="0"/>
              </a:rPr>
              <a:pPr/>
              <a:t>109</a:t>
            </a:fld>
            <a:endParaRPr lang="en-US" dirty="0">
              <a:cs typeface="Arial" pitchFamily="34" charset="0"/>
            </a:endParaRPr>
          </a:p>
        </p:txBody>
      </p:sp>
      <p:sp>
        <p:nvSpPr>
          <p:cNvPr id="3" name="TextBox 2">
            <a:extLst>
              <a:ext uri="{FF2B5EF4-FFF2-40B4-BE49-F238E27FC236}">
                <a16:creationId xmlns:a16="http://schemas.microsoft.com/office/drawing/2014/main" id="{339D0DFD-91DC-9E54-10BC-7751895F9717}"/>
              </a:ext>
            </a:extLst>
          </p:cNvPr>
          <p:cNvSpPr txBox="1"/>
          <p:nvPr/>
        </p:nvSpPr>
        <p:spPr bwMode="auto">
          <a:xfrm>
            <a:off x="1559818" y="3040471"/>
            <a:ext cx="409482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First truly scalable lock</a:t>
            </a:r>
          </a:p>
        </p:txBody>
      </p:sp>
      <p:sp>
        <p:nvSpPr>
          <p:cNvPr id="4" name="TextBox 3">
            <a:extLst>
              <a:ext uri="{FF2B5EF4-FFF2-40B4-BE49-F238E27FC236}">
                <a16:creationId xmlns:a16="http://schemas.microsoft.com/office/drawing/2014/main" id="{31570AEC-B343-7579-6213-D210B7C6EFA3}"/>
              </a:ext>
            </a:extLst>
          </p:cNvPr>
          <p:cNvSpPr txBox="1"/>
          <p:nvPr/>
        </p:nvSpPr>
        <p:spPr bwMode="auto">
          <a:xfrm>
            <a:off x="1559818" y="3732931"/>
            <a:ext cx="451853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Simple, easy to implement</a:t>
            </a:r>
          </a:p>
        </p:txBody>
      </p:sp>
      <p:sp>
        <p:nvSpPr>
          <p:cNvPr id="5" name="TextBox 4">
            <a:extLst>
              <a:ext uri="{FF2B5EF4-FFF2-40B4-BE49-F238E27FC236}">
                <a16:creationId xmlns:a16="http://schemas.microsoft.com/office/drawing/2014/main" id="{3F5F142D-6506-23D4-F503-28819E21B1FA}"/>
              </a:ext>
            </a:extLst>
          </p:cNvPr>
          <p:cNvSpPr txBox="1"/>
          <p:nvPr/>
        </p:nvSpPr>
        <p:spPr bwMode="auto">
          <a:xfrm>
            <a:off x="1559818" y="4425390"/>
            <a:ext cx="557497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Back to FCFS order (like Bakery)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2"/>
          <p:cNvSpPr>
            <a:spLocks noGrp="1" noChangeArrowheads="1"/>
          </p:cNvSpPr>
          <p:nvPr>
            <p:ph type="title"/>
          </p:nvPr>
        </p:nvSpPr>
        <p:spPr/>
        <p:txBody>
          <a:bodyPr/>
          <a:lstStyle/>
          <a:p>
            <a:r>
              <a:rPr lang="en-US" dirty="0"/>
              <a:t>Bad Aspects</a:t>
            </a:r>
          </a:p>
        </p:txBody>
      </p:sp>
      <p:sp>
        <p:nvSpPr>
          <p:cNvPr id="118786" name="Footer Placeholder 3"/>
          <p:cNvSpPr>
            <a:spLocks noGrp="1"/>
          </p:cNvSpPr>
          <p:nvPr>
            <p:ph type="ftr" sz="quarter" idx="10"/>
          </p:nvPr>
        </p:nvSpPr>
        <p:spPr>
          <a:noFill/>
        </p:spPr>
        <p:txBody>
          <a:bodyPr/>
          <a:lstStyle/>
          <a:p>
            <a:r>
              <a:rPr lang="en-US" dirty="0"/>
              <a:t>Art of Multiprocessor Programming</a:t>
            </a:r>
          </a:p>
        </p:txBody>
      </p:sp>
      <p:sp>
        <p:nvSpPr>
          <p:cNvPr id="118787" name="Slide Number Placeholder 4"/>
          <p:cNvSpPr>
            <a:spLocks noGrp="1"/>
          </p:cNvSpPr>
          <p:nvPr>
            <p:ph type="sldNum" sz="quarter" idx="11"/>
          </p:nvPr>
        </p:nvSpPr>
        <p:spPr>
          <a:noFill/>
        </p:spPr>
        <p:txBody>
          <a:bodyPr/>
          <a:lstStyle/>
          <a:p>
            <a:fld id="{68E2EE75-FFFE-409B-80FF-1F10778282C8}" type="slidenum">
              <a:rPr lang="x-none" smtClean="0">
                <a:cs typeface="Arial" pitchFamily="34" charset="0"/>
              </a:rPr>
              <a:pPr/>
              <a:t>110</a:t>
            </a:fld>
            <a:endParaRPr lang="en-US" dirty="0">
              <a:cs typeface="Arial" pitchFamily="34" charset="0"/>
            </a:endParaRPr>
          </a:p>
        </p:txBody>
      </p:sp>
      <p:sp>
        <p:nvSpPr>
          <p:cNvPr id="2" name="TextBox 1">
            <a:extLst>
              <a:ext uri="{FF2B5EF4-FFF2-40B4-BE49-F238E27FC236}">
                <a16:creationId xmlns:a16="http://schemas.microsoft.com/office/drawing/2014/main" id="{20D1B3FD-7191-BB71-2F8D-B5FCDADE0472}"/>
              </a:ext>
            </a:extLst>
          </p:cNvPr>
          <p:cNvSpPr txBox="1"/>
          <p:nvPr/>
        </p:nvSpPr>
        <p:spPr bwMode="auto">
          <a:xfrm>
            <a:off x="772266" y="2229605"/>
            <a:ext cx="379973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Takes too much space</a:t>
            </a:r>
          </a:p>
        </p:txBody>
      </p:sp>
      <p:sp>
        <p:nvSpPr>
          <p:cNvPr id="3" name="TextBox 2">
            <a:extLst>
              <a:ext uri="{FF2B5EF4-FFF2-40B4-BE49-F238E27FC236}">
                <a16:creationId xmlns:a16="http://schemas.microsoft.com/office/drawing/2014/main" id="{E63E0DB5-CB5F-C283-6F2B-F65EB85E7514}"/>
              </a:ext>
            </a:extLst>
          </p:cNvPr>
          <p:cNvSpPr txBox="1"/>
          <p:nvPr/>
        </p:nvSpPr>
        <p:spPr bwMode="auto">
          <a:xfrm>
            <a:off x="772266" y="2916577"/>
            <a:ext cx="779439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One bit per thread </a:t>
            </a:r>
            <a:r>
              <a:rPr lang="en-US" sz="2800" b="0" dirty="0">
                <a:solidFill>
                  <a:srgbClr val="FFFF00"/>
                </a:solidFill>
                <a:sym typeface="Wingdings" pitchFamily="2" charset="2"/>
              </a:rPr>
              <a:t> one cache line per thread</a:t>
            </a:r>
            <a:endParaRPr lang="en-US" sz="2800" b="0" dirty="0">
              <a:solidFill>
                <a:srgbClr val="FFFF00"/>
              </a:solidFill>
            </a:endParaRPr>
          </a:p>
        </p:txBody>
      </p:sp>
      <p:sp>
        <p:nvSpPr>
          <p:cNvPr id="4" name="TextBox 3">
            <a:extLst>
              <a:ext uri="{FF2B5EF4-FFF2-40B4-BE49-F238E27FC236}">
                <a16:creationId xmlns:a16="http://schemas.microsoft.com/office/drawing/2014/main" id="{1B7CF755-24AA-B1A6-73DE-E8144807DA7B}"/>
              </a:ext>
            </a:extLst>
          </p:cNvPr>
          <p:cNvSpPr txBox="1"/>
          <p:nvPr/>
        </p:nvSpPr>
        <p:spPr bwMode="auto">
          <a:xfrm>
            <a:off x="772266" y="3603549"/>
            <a:ext cx="613437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b="0" dirty="0">
                <a:solidFill>
                  <a:srgbClr val="FFFF00"/>
                </a:solidFill>
              </a:rPr>
              <a:t>What if unknown number of threads?</a:t>
            </a:r>
          </a:p>
        </p:txBody>
      </p:sp>
      <p:sp>
        <p:nvSpPr>
          <p:cNvPr id="5" name="TextBox 4">
            <a:extLst>
              <a:ext uri="{FF2B5EF4-FFF2-40B4-BE49-F238E27FC236}">
                <a16:creationId xmlns:a16="http://schemas.microsoft.com/office/drawing/2014/main" id="{16C10676-058B-EE88-22E3-D59609BF8381}"/>
              </a:ext>
            </a:extLst>
          </p:cNvPr>
          <p:cNvSpPr txBox="1"/>
          <p:nvPr/>
        </p:nvSpPr>
        <p:spPr bwMode="auto">
          <a:xfrm>
            <a:off x="772266" y="4290522"/>
            <a:ext cx="720441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b="0" dirty="0">
                <a:solidFill>
                  <a:srgbClr val="FFFF00"/>
                </a:solidFill>
              </a:rPr>
              <a:t>What if small number of actual contenders?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3" name="Rectangle 3"/>
          <p:cNvSpPr>
            <a:spLocks noGrp="1" noChangeArrowheads="1"/>
          </p:cNvSpPr>
          <p:nvPr>
            <p:ph type="title"/>
          </p:nvPr>
        </p:nvSpPr>
        <p:spPr/>
        <p:txBody>
          <a:bodyPr/>
          <a:lstStyle/>
          <a:p>
            <a:r>
              <a:rPr lang="en-US" dirty="0"/>
              <a:t>CLH Lock</a:t>
            </a:r>
          </a:p>
        </p:txBody>
      </p:sp>
      <p:sp>
        <p:nvSpPr>
          <p:cNvPr id="119810" name="Footer Placeholder 3"/>
          <p:cNvSpPr>
            <a:spLocks noGrp="1"/>
          </p:cNvSpPr>
          <p:nvPr>
            <p:ph type="ftr" sz="quarter" idx="10"/>
          </p:nvPr>
        </p:nvSpPr>
        <p:spPr>
          <a:noFill/>
        </p:spPr>
        <p:txBody>
          <a:bodyPr/>
          <a:lstStyle/>
          <a:p>
            <a:r>
              <a:rPr lang="en-US" dirty="0"/>
              <a:t>Art of Multiprocessor Programming</a:t>
            </a:r>
          </a:p>
        </p:txBody>
      </p:sp>
      <p:sp>
        <p:nvSpPr>
          <p:cNvPr id="119811" name="Slide Number Placeholder 4"/>
          <p:cNvSpPr>
            <a:spLocks noGrp="1"/>
          </p:cNvSpPr>
          <p:nvPr>
            <p:ph type="sldNum" sz="quarter" idx="11"/>
          </p:nvPr>
        </p:nvSpPr>
        <p:spPr>
          <a:noFill/>
        </p:spPr>
        <p:txBody>
          <a:bodyPr/>
          <a:lstStyle/>
          <a:p>
            <a:fld id="{3D532B94-C766-4CD2-9073-2DCBA25EEA28}" type="slidenum">
              <a:rPr lang="x-none" smtClean="0">
                <a:cs typeface="Arial" pitchFamily="34" charset="0"/>
              </a:rPr>
              <a:pPr/>
              <a:t>111</a:t>
            </a:fld>
            <a:endParaRPr lang="en-US" dirty="0">
              <a:cs typeface="Arial" pitchFamily="34" charset="0"/>
            </a:endParaRPr>
          </a:p>
        </p:txBody>
      </p:sp>
      <p:sp>
        <p:nvSpPr>
          <p:cNvPr id="2" name="TextBox 1">
            <a:extLst>
              <a:ext uri="{FF2B5EF4-FFF2-40B4-BE49-F238E27FC236}">
                <a16:creationId xmlns:a16="http://schemas.microsoft.com/office/drawing/2014/main" id="{0D4B81A3-00E3-1F39-CAD9-A56A5D5AE2C4}"/>
              </a:ext>
            </a:extLst>
          </p:cNvPr>
          <p:cNvSpPr txBox="1"/>
          <p:nvPr/>
        </p:nvSpPr>
        <p:spPr bwMode="auto">
          <a:xfrm>
            <a:off x="990062" y="3049776"/>
            <a:ext cx="220630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FCFS order</a:t>
            </a:r>
          </a:p>
        </p:txBody>
      </p:sp>
      <p:sp>
        <p:nvSpPr>
          <p:cNvPr id="3" name="TextBox 2">
            <a:extLst>
              <a:ext uri="{FF2B5EF4-FFF2-40B4-BE49-F238E27FC236}">
                <a16:creationId xmlns:a16="http://schemas.microsoft.com/office/drawing/2014/main" id="{115051BA-68FC-D3ED-0927-37A5EE682B4C}"/>
              </a:ext>
            </a:extLst>
          </p:cNvPr>
          <p:cNvSpPr txBox="1"/>
          <p:nvPr/>
        </p:nvSpPr>
        <p:spPr bwMode="auto">
          <a:xfrm>
            <a:off x="990062" y="3910806"/>
            <a:ext cx="721088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Small, constant-size overhead per thread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7" name="Rectangle 3"/>
          <p:cNvSpPr>
            <a:spLocks noGrp="1" noChangeArrowheads="1"/>
          </p:cNvSpPr>
          <p:nvPr>
            <p:ph type="title"/>
          </p:nvPr>
        </p:nvSpPr>
        <p:spPr/>
        <p:txBody>
          <a:bodyPr/>
          <a:lstStyle/>
          <a:p>
            <a:r>
              <a:rPr lang="en-US" dirty="0"/>
              <a:t>Initially</a:t>
            </a:r>
          </a:p>
        </p:txBody>
      </p:sp>
      <p:sp>
        <p:nvSpPr>
          <p:cNvPr id="120834" name="Footer Placeholder 3"/>
          <p:cNvSpPr>
            <a:spLocks noGrp="1"/>
          </p:cNvSpPr>
          <p:nvPr>
            <p:ph type="ftr" sz="quarter" idx="10"/>
          </p:nvPr>
        </p:nvSpPr>
        <p:spPr>
          <a:noFill/>
        </p:spPr>
        <p:txBody>
          <a:bodyPr/>
          <a:lstStyle/>
          <a:p>
            <a:r>
              <a:rPr lang="en-US" dirty="0"/>
              <a:t>Art of Multiprocessor Programming</a:t>
            </a:r>
          </a:p>
        </p:txBody>
      </p:sp>
      <p:sp>
        <p:nvSpPr>
          <p:cNvPr id="120835" name="Slide Number Placeholder 4"/>
          <p:cNvSpPr>
            <a:spLocks noGrp="1"/>
          </p:cNvSpPr>
          <p:nvPr>
            <p:ph type="sldNum" sz="quarter" idx="11"/>
          </p:nvPr>
        </p:nvSpPr>
        <p:spPr>
          <a:noFill/>
        </p:spPr>
        <p:txBody>
          <a:bodyPr/>
          <a:lstStyle/>
          <a:p>
            <a:fld id="{3BFA7D16-0B58-4551-9A3B-B4536C292F87}" type="slidenum">
              <a:rPr lang="x-none" smtClean="0">
                <a:latin typeface="Arial" pitchFamily="34" charset="0"/>
                <a:cs typeface="Arial" pitchFamily="34" charset="0"/>
              </a:rPr>
              <a:pPr/>
              <a:t>112</a:t>
            </a:fld>
            <a:endParaRPr lang="en-US" dirty="0">
              <a:latin typeface="Arial" pitchFamily="34" charset="0"/>
              <a:cs typeface="Arial" pitchFamily="34" charset="0"/>
            </a:endParaRPr>
          </a:p>
        </p:txBody>
      </p:sp>
      <p:sp>
        <p:nvSpPr>
          <p:cNvPr id="120838" name="Rectangle 4"/>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120839"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20840"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0841" name="Text Box 7"/>
          <p:cNvSpPr txBox="1">
            <a:spLocks noChangeArrowheads="1"/>
          </p:cNvSpPr>
          <p:nvPr/>
        </p:nvSpPr>
        <p:spPr bwMode="auto">
          <a:xfrm>
            <a:off x="1125336" y="4665663"/>
            <a:ext cx="644727" cy="523220"/>
          </a:xfrm>
          <a:prstGeom prst="rect">
            <a:avLst/>
          </a:prstGeom>
          <a:noFill/>
          <a:ln w="9525">
            <a:noFill/>
            <a:miter lim="800000"/>
            <a:headEnd/>
            <a:tailEnd/>
          </a:ln>
        </p:spPr>
        <p:txBody>
          <a:bodyPr wrap="none">
            <a:spAutoFit/>
          </a:bodyPr>
          <a:lstStyle/>
          <a:p>
            <a:r>
              <a:rPr lang="en-US" sz="2800" b="0" dirty="0">
                <a:solidFill>
                  <a:schemeClr val="tx1"/>
                </a:solidFill>
                <a:latin typeface="Arial" pitchFamily="34" charset="0"/>
                <a:cs typeface="Arial" pitchFamily="34" charset="0"/>
              </a:rPr>
              <a:t>tail</a:t>
            </a:r>
          </a:p>
        </p:txBody>
      </p:sp>
      <p:grpSp>
        <p:nvGrpSpPr>
          <p:cNvPr id="120843" name="Group 9"/>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20845" name="Rectangle 10"/>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20846" name="Freeform 11"/>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0847" name="Freeform 12"/>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0848" name="Freeform 13"/>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0849" name="Freeform 14"/>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0850" name="Freeform 15"/>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0851" name="Freeform 16"/>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0852" name="Freeform 17"/>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0853" name="Freeform 18"/>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20844" name="Rectangle 19"/>
          <p:cNvSpPr>
            <a:spLocks noChangeArrowheads="1"/>
          </p:cNvSpPr>
          <p:nvPr/>
        </p:nvSpPr>
        <p:spPr bwMode="auto">
          <a:xfrm>
            <a:off x="2652713" y="1644650"/>
            <a:ext cx="822325" cy="584200"/>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idle</a:t>
            </a:r>
          </a:p>
        </p:txBody>
      </p:sp>
      <p:sp>
        <p:nvSpPr>
          <p:cNvPr id="20" name="Text Box 6">
            <a:extLst>
              <a:ext uri="{FF2B5EF4-FFF2-40B4-BE49-F238E27FC236}">
                <a16:creationId xmlns:a16="http://schemas.microsoft.com/office/drawing/2014/main" id="{A0E47DF8-65B9-4F71-99B6-0FE48C24B033}"/>
              </a:ext>
            </a:extLst>
          </p:cNvPr>
          <p:cNvSpPr txBox="1">
            <a:spLocks noChangeArrowheads="1"/>
          </p:cNvSpPr>
          <p:nvPr/>
        </p:nvSpPr>
        <p:spPr bwMode="auto">
          <a:xfrm>
            <a:off x="1207013" y="4640263"/>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1" name="Rectangle 3"/>
          <p:cNvSpPr>
            <a:spLocks noGrp="1" noChangeArrowheads="1"/>
          </p:cNvSpPr>
          <p:nvPr>
            <p:ph type="title"/>
          </p:nvPr>
        </p:nvSpPr>
        <p:spPr/>
        <p:txBody>
          <a:bodyPr/>
          <a:lstStyle/>
          <a:p>
            <a:r>
              <a:rPr lang="en-US" dirty="0"/>
              <a:t>Initially</a:t>
            </a:r>
          </a:p>
        </p:txBody>
      </p:sp>
      <p:sp>
        <p:nvSpPr>
          <p:cNvPr id="121858" name="Footer Placeholder 3"/>
          <p:cNvSpPr>
            <a:spLocks noGrp="1"/>
          </p:cNvSpPr>
          <p:nvPr>
            <p:ph type="ftr" sz="quarter" idx="10"/>
          </p:nvPr>
        </p:nvSpPr>
        <p:spPr>
          <a:noFill/>
        </p:spPr>
        <p:txBody>
          <a:bodyPr/>
          <a:lstStyle/>
          <a:p>
            <a:r>
              <a:rPr lang="en-US" dirty="0"/>
              <a:t>Art of Multiprocessor Programming</a:t>
            </a:r>
          </a:p>
        </p:txBody>
      </p:sp>
      <p:sp>
        <p:nvSpPr>
          <p:cNvPr id="121859" name="Slide Number Placeholder 4"/>
          <p:cNvSpPr>
            <a:spLocks noGrp="1"/>
          </p:cNvSpPr>
          <p:nvPr>
            <p:ph type="sldNum" sz="quarter" idx="11"/>
          </p:nvPr>
        </p:nvSpPr>
        <p:spPr>
          <a:noFill/>
        </p:spPr>
        <p:txBody>
          <a:bodyPr/>
          <a:lstStyle/>
          <a:p>
            <a:fld id="{43F2D4CB-A0B1-4338-BC85-CA0F2AB31C1D}" type="slidenum">
              <a:rPr lang="x-none" smtClean="0">
                <a:latin typeface="Arial" pitchFamily="34" charset="0"/>
                <a:cs typeface="Arial" pitchFamily="34" charset="0"/>
              </a:rPr>
              <a:pPr/>
              <a:t>113</a:t>
            </a:fld>
            <a:endParaRPr lang="en-US" dirty="0">
              <a:latin typeface="Arial" pitchFamily="34" charset="0"/>
              <a:cs typeface="Arial" pitchFamily="34" charset="0"/>
            </a:endParaRPr>
          </a:p>
        </p:txBody>
      </p:sp>
      <p:pic>
        <p:nvPicPr>
          <p:cNvPr id="121860"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solidFill>
            <a:schemeClr val="folHlink"/>
          </a:solidFill>
          <a:ln w="9525">
            <a:noFill/>
            <a:miter lim="800000"/>
            <a:headEnd/>
            <a:tailEnd/>
          </a:ln>
        </p:spPr>
      </p:pic>
      <p:sp>
        <p:nvSpPr>
          <p:cNvPr id="121862" name="Rectangle 4"/>
          <p:cNvSpPr>
            <a:spLocks noChangeArrowheads="1"/>
          </p:cNvSpPr>
          <p:nvPr/>
        </p:nvSpPr>
        <p:spPr bwMode="auto">
          <a:xfrm>
            <a:off x="2813050" y="4997450"/>
            <a:ext cx="857250" cy="835025"/>
          </a:xfrm>
          <a:prstGeom prst="rect">
            <a:avLst/>
          </a:prstGeom>
          <a:solidFill>
            <a:schemeClr val="folHlink"/>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121863"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21864"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1865" name="Text Box 7"/>
          <p:cNvSpPr txBox="1">
            <a:spLocks noChangeArrowheads="1"/>
          </p:cNvSpPr>
          <p:nvPr/>
        </p:nvSpPr>
        <p:spPr bwMode="auto">
          <a:xfrm>
            <a:off x="1138036" y="46529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grpSp>
        <p:nvGrpSpPr>
          <p:cNvPr id="121866" name="Group 8"/>
          <p:cNvGrpSpPr>
            <a:grpSpLocks/>
          </p:cNvGrpSpPr>
          <p:nvPr/>
        </p:nvGrpSpPr>
        <p:grpSpPr bwMode="auto">
          <a:xfrm>
            <a:off x="2157413" y="1644650"/>
            <a:ext cx="1358900" cy="1879600"/>
            <a:chOff x="1107" y="1162"/>
            <a:chExt cx="856" cy="1184"/>
          </a:xfrm>
        </p:grpSpPr>
        <p:grpSp>
          <p:nvGrpSpPr>
            <p:cNvPr id="121869" name="Group 9"/>
            <p:cNvGrpSpPr>
              <a:grpSpLocks/>
            </p:cNvGrpSpPr>
            <p:nvPr/>
          </p:nvGrpSpPr>
          <p:grpSpPr bwMode="auto">
            <a:xfrm>
              <a:off x="1107" y="1538"/>
              <a:ext cx="856" cy="808"/>
              <a:chOff x="1008" y="2720"/>
              <a:chExt cx="856" cy="808"/>
            </a:xfrm>
          </p:grpSpPr>
          <p:sp>
            <p:nvSpPr>
              <p:cNvPr id="121871" name="Rectangle 10"/>
              <p:cNvSpPr>
                <a:spLocks noChangeArrowheads="1"/>
              </p:cNvSpPr>
              <p:nvPr/>
            </p:nvSpPr>
            <p:spPr bwMode="auto">
              <a:xfrm>
                <a:off x="1032" y="3304"/>
                <a:ext cx="488" cy="160"/>
              </a:xfrm>
              <a:prstGeom prst="rect">
                <a:avLst/>
              </a:prstGeom>
              <a:solidFill>
                <a:schemeClr val="folHlink"/>
              </a:solidFill>
              <a:ln w="38100" algn="ctr">
                <a:solidFill>
                  <a:schemeClr val="folHlink"/>
                </a:solidFill>
                <a:miter lim="800000"/>
                <a:headEnd/>
                <a:tailEnd/>
              </a:ln>
            </p:spPr>
            <p:txBody>
              <a:bodyPr wrap="none" anchor="ctr"/>
              <a:lstStyle/>
              <a:p>
                <a:endParaRPr lang="en-US" dirty="0">
                  <a:latin typeface="Arial" pitchFamily="34" charset="0"/>
                  <a:cs typeface="Arial" pitchFamily="34" charset="0"/>
                </a:endParaRPr>
              </a:p>
            </p:txBody>
          </p:sp>
          <p:sp>
            <p:nvSpPr>
              <p:cNvPr id="121872" name="Freeform 11"/>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1873" name="Freeform 12"/>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1874" name="Freeform 13"/>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1875" name="Freeform 14"/>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1876" name="Freeform 15"/>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1877" name="Freeform 16"/>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1878" name="Freeform 17"/>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1879" name="Freeform 18"/>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grpSp>
        <p:sp>
          <p:nvSpPr>
            <p:cNvPr id="121870" name="Rectangle 19"/>
            <p:cNvSpPr>
              <a:spLocks noChangeArrowheads="1"/>
            </p:cNvSpPr>
            <p:nvPr/>
          </p:nvSpPr>
          <p:spPr bwMode="auto">
            <a:xfrm>
              <a:off x="1419" y="1162"/>
              <a:ext cx="518" cy="368"/>
            </a:xfrm>
            <a:prstGeom prst="rect">
              <a:avLst/>
            </a:prstGeom>
            <a:noFill/>
            <a:ln w="9525">
              <a:noFill/>
              <a:miter lim="800000"/>
              <a:headEnd/>
              <a:tailEnd/>
            </a:ln>
          </p:spPr>
          <p:txBody>
            <a:bodyPr wrap="none">
              <a:spAutoFit/>
            </a:bodyPr>
            <a:lstStyle/>
            <a:p>
              <a:pPr algn="ctr"/>
              <a:r>
                <a:rPr lang="en-US" sz="3200" b="0" dirty="0">
                  <a:solidFill>
                    <a:schemeClr val="folHlink"/>
                  </a:solidFill>
                  <a:latin typeface="Arial" pitchFamily="34" charset="0"/>
                  <a:cs typeface="Arial" pitchFamily="34" charset="0"/>
                </a:rPr>
                <a:t>idle</a:t>
              </a:r>
            </a:p>
          </p:txBody>
        </p:sp>
      </p:grpSp>
      <p:sp>
        <p:nvSpPr>
          <p:cNvPr id="121867" name="AutoShape 20"/>
          <p:cNvSpPr>
            <a:spLocks noChangeArrowheads="1"/>
          </p:cNvSpPr>
          <p:nvPr/>
        </p:nvSpPr>
        <p:spPr bwMode="auto">
          <a:xfrm>
            <a:off x="520700" y="4651375"/>
            <a:ext cx="1765300" cy="1244600"/>
          </a:xfrm>
          <a:prstGeom prst="wedgeRoundRectCallout">
            <a:avLst>
              <a:gd name="adj1" fmla="val 255486"/>
              <a:gd name="adj2" fmla="val -4972"/>
              <a:gd name="adj3" fmla="val 16667"/>
            </a:avLst>
          </a:prstGeom>
          <a:noFill/>
          <a:ln w="38100">
            <a:solidFill>
              <a:srgbClr val="FF0000"/>
            </a:solidFill>
            <a:miter lim="800000"/>
            <a:headEnd/>
            <a:tailEnd/>
          </a:ln>
        </p:spPr>
        <p:txBody>
          <a:bodyPr anchor="ctr"/>
          <a:lstStyle/>
          <a:p>
            <a:pPr algn="ctr"/>
            <a:endParaRPr lang="en-US" b="0" dirty="0">
              <a:latin typeface="Arial" pitchFamily="34" charset="0"/>
              <a:cs typeface="Arial" pitchFamily="34" charset="0"/>
            </a:endParaRPr>
          </a:p>
        </p:txBody>
      </p:sp>
      <p:sp>
        <p:nvSpPr>
          <p:cNvPr id="121868" name="Text Box 21"/>
          <p:cNvSpPr txBox="1">
            <a:spLocks noChangeArrowheads="1"/>
          </p:cNvSpPr>
          <p:nvPr/>
        </p:nvSpPr>
        <p:spPr bwMode="auto">
          <a:xfrm>
            <a:off x="6301261" y="4959350"/>
            <a:ext cx="2052164" cy="584775"/>
          </a:xfrm>
          <a:prstGeom prst="rect">
            <a:avLst/>
          </a:prstGeom>
          <a:noFill/>
          <a:ln w="38100">
            <a:solidFill>
              <a:srgbClr val="FF0000"/>
            </a:solidFill>
            <a:miter lim="800000"/>
            <a:headEnd/>
            <a:tailEnd/>
          </a:ln>
        </p:spPr>
        <p:txBody>
          <a:bodyPr wrap="none">
            <a:spAutoFit/>
          </a:bodyPr>
          <a:lstStyle/>
          <a:p>
            <a:r>
              <a:rPr lang="en-US" sz="3200" b="0" dirty="0">
                <a:solidFill>
                  <a:srgbClr val="FFFF00"/>
                </a:solidFill>
                <a:latin typeface="Arial" pitchFamily="34" charset="0"/>
                <a:cs typeface="Arial" pitchFamily="34" charset="0"/>
              </a:rPr>
              <a:t>Queue tail</a:t>
            </a:r>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Rectangle 3"/>
          <p:cNvSpPr>
            <a:spLocks noGrp="1" noChangeArrowheads="1"/>
          </p:cNvSpPr>
          <p:nvPr>
            <p:ph type="title"/>
          </p:nvPr>
        </p:nvSpPr>
        <p:spPr/>
        <p:txBody>
          <a:bodyPr/>
          <a:lstStyle/>
          <a:p>
            <a:r>
              <a:rPr lang="en-US" dirty="0"/>
              <a:t>Initially</a:t>
            </a:r>
          </a:p>
        </p:txBody>
      </p:sp>
      <p:sp>
        <p:nvSpPr>
          <p:cNvPr id="122882" name="Footer Placeholder 3"/>
          <p:cNvSpPr>
            <a:spLocks noGrp="1"/>
          </p:cNvSpPr>
          <p:nvPr>
            <p:ph type="ftr" sz="quarter" idx="10"/>
          </p:nvPr>
        </p:nvSpPr>
        <p:spPr>
          <a:noFill/>
        </p:spPr>
        <p:txBody>
          <a:bodyPr/>
          <a:lstStyle/>
          <a:p>
            <a:r>
              <a:rPr lang="en-US" dirty="0"/>
              <a:t>Art of Multiprocessor Programming</a:t>
            </a:r>
          </a:p>
        </p:txBody>
      </p:sp>
      <p:sp>
        <p:nvSpPr>
          <p:cNvPr id="122883" name="Slide Number Placeholder 4"/>
          <p:cNvSpPr>
            <a:spLocks noGrp="1"/>
          </p:cNvSpPr>
          <p:nvPr>
            <p:ph type="sldNum" sz="quarter" idx="11"/>
          </p:nvPr>
        </p:nvSpPr>
        <p:spPr>
          <a:noFill/>
        </p:spPr>
        <p:txBody>
          <a:bodyPr/>
          <a:lstStyle/>
          <a:p>
            <a:fld id="{E9AC55E8-CFF0-45B0-B15E-277EDA1C8679}" type="slidenum">
              <a:rPr lang="x-none" smtClean="0">
                <a:latin typeface="Arial" pitchFamily="34" charset="0"/>
                <a:cs typeface="Arial" pitchFamily="34" charset="0"/>
              </a:rPr>
              <a:pPr/>
              <a:t>114</a:t>
            </a:fld>
            <a:endParaRPr lang="en-US" dirty="0">
              <a:latin typeface="Arial" pitchFamily="34" charset="0"/>
              <a:cs typeface="Arial" pitchFamily="34" charset="0"/>
            </a:endParaRPr>
          </a:p>
        </p:txBody>
      </p:sp>
      <p:sp>
        <p:nvSpPr>
          <p:cNvPr id="122886" name="Rectangle 4"/>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122887" name="Rectangle 5"/>
          <p:cNvSpPr>
            <a:spLocks noChangeArrowheads="1"/>
          </p:cNvSpPr>
          <p:nvPr/>
        </p:nvSpPr>
        <p:spPr bwMode="auto">
          <a:xfrm>
            <a:off x="914400" y="5262563"/>
            <a:ext cx="930275" cy="400050"/>
          </a:xfrm>
          <a:prstGeom prst="rect">
            <a:avLst/>
          </a:prstGeom>
          <a:solidFill>
            <a:schemeClr val="folHlink"/>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22888"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2889" name="Text Box 7"/>
          <p:cNvSpPr txBox="1">
            <a:spLocks noChangeArrowheads="1"/>
          </p:cNvSpPr>
          <p:nvPr/>
        </p:nvSpPr>
        <p:spPr bwMode="auto">
          <a:xfrm>
            <a:off x="1125336" y="4678363"/>
            <a:ext cx="644727" cy="523220"/>
          </a:xfrm>
          <a:prstGeom prst="rect">
            <a:avLst/>
          </a:prstGeom>
          <a:noFill/>
          <a:ln w="9525">
            <a:noFill/>
            <a:miter lim="800000"/>
            <a:headEnd/>
            <a:tailEnd/>
          </a:ln>
        </p:spPr>
        <p:txBody>
          <a:bodyPr wrap="none">
            <a:spAutoFit/>
          </a:bodyPr>
          <a:lstStyle/>
          <a:p>
            <a:r>
              <a:rPr lang="en-US" sz="2800" b="0" dirty="0">
                <a:solidFill>
                  <a:schemeClr val="tx1"/>
                </a:solidFill>
                <a:latin typeface="Arial" pitchFamily="34" charset="0"/>
                <a:cs typeface="Arial" pitchFamily="34" charset="0"/>
              </a:rPr>
              <a:t>tail</a:t>
            </a:r>
          </a:p>
        </p:txBody>
      </p:sp>
      <p:grpSp>
        <p:nvGrpSpPr>
          <p:cNvPr id="122890" name="Group 8"/>
          <p:cNvGrpSpPr>
            <a:grpSpLocks/>
          </p:cNvGrpSpPr>
          <p:nvPr/>
        </p:nvGrpSpPr>
        <p:grpSpPr bwMode="auto">
          <a:xfrm>
            <a:off x="2157413" y="1644650"/>
            <a:ext cx="1358900" cy="1879600"/>
            <a:chOff x="1107" y="1162"/>
            <a:chExt cx="856" cy="1184"/>
          </a:xfrm>
        </p:grpSpPr>
        <p:grpSp>
          <p:nvGrpSpPr>
            <p:cNvPr id="122893" name="Group 9"/>
            <p:cNvGrpSpPr>
              <a:grpSpLocks/>
            </p:cNvGrpSpPr>
            <p:nvPr/>
          </p:nvGrpSpPr>
          <p:grpSpPr bwMode="auto">
            <a:xfrm>
              <a:off x="1107" y="1538"/>
              <a:ext cx="856" cy="808"/>
              <a:chOff x="1008" y="2720"/>
              <a:chExt cx="856" cy="808"/>
            </a:xfrm>
          </p:grpSpPr>
          <p:sp>
            <p:nvSpPr>
              <p:cNvPr id="122895" name="Rectangle 10"/>
              <p:cNvSpPr>
                <a:spLocks noChangeArrowheads="1"/>
              </p:cNvSpPr>
              <p:nvPr/>
            </p:nvSpPr>
            <p:spPr bwMode="auto">
              <a:xfrm>
                <a:off x="1032" y="3304"/>
                <a:ext cx="488" cy="160"/>
              </a:xfrm>
              <a:prstGeom prst="rect">
                <a:avLst/>
              </a:prstGeom>
              <a:solidFill>
                <a:schemeClr val="folHlink"/>
              </a:solidFill>
              <a:ln w="38100" algn="ctr">
                <a:solidFill>
                  <a:schemeClr val="folHlink"/>
                </a:solidFill>
                <a:miter lim="800000"/>
                <a:headEnd/>
                <a:tailEnd/>
              </a:ln>
            </p:spPr>
            <p:txBody>
              <a:bodyPr wrap="none" anchor="ctr"/>
              <a:lstStyle/>
              <a:p>
                <a:endParaRPr lang="en-US" dirty="0">
                  <a:latin typeface="Arial" pitchFamily="34" charset="0"/>
                  <a:cs typeface="Arial" pitchFamily="34" charset="0"/>
                </a:endParaRPr>
              </a:p>
            </p:txBody>
          </p:sp>
          <p:sp>
            <p:nvSpPr>
              <p:cNvPr id="122896" name="Freeform 11"/>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2897" name="Freeform 12"/>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2898" name="Freeform 13"/>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2899" name="Freeform 14"/>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2900" name="Freeform 15"/>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2901" name="Freeform 16"/>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2902" name="Freeform 17"/>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22903" name="Freeform 18"/>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folHlink"/>
              </a:solidFill>
              <a:ln w="9525">
                <a:solidFill>
                  <a:schemeClr val="folHlink"/>
                </a:solidFill>
                <a:round/>
                <a:headEnd/>
                <a:tailEnd/>
              </a:ln>
            </p:spPr>
            <p:txBody>
              <a:bodyPr wrap="none" anchor="ctr"/>
              <a:lstStyle/>
              <a:p>
                <a:endParaRPr lang="en-US" dirty="0">
                  <a:latin typeface="Arial" pitchFamily="34" charset="0"/>
                  <a:cs typeface="Arial" pitchFamily="34" charset="0"/>
                </a:endParaRPr>
              </a:p>
            </p:txBody>
          </p:sp>
        </p:grpSp>
        <p:sp>
          <p:nvSpPr>
            <p:cNvPr id="122894" name="Rectangle 19"/>
            <p:cNvSpPr>
              <a:spLocks noChangeArrowheads="1"/>
            </p:cNvSpPr>
            <p:nvPr/>
          </p:nvSpPr>
          <p:spPr bwMode="auto">
            <a:xfrm>
              <a:off x="1419" y="1162"/>
              <a:ext cx="518" cy="368"/>
            </a:xfrm>
            <a:prstGeom prst="rect">
              <a:avLst/>
            </a:prstGeom>
            <a:noFill/>
            <a:ln w="9525">
              <a:noFill/>
              <a:miter lim="800000"/>
              <a:headEnd/>
              <a:tailEnd/>
            </a:ln>
          </p:spPr>
          <p:txBody>
            <a:bodyPr wrap="none">
              <a:spAutoFit/>
            </a:bodyPr>
            <a:lstStyle/>
            <a:p>
              <a:pPr algn="ctr"/>
              <a:r>
                <a:rPr lang="en-US" sz="3200" b="0" dirty="0">
                  <a:solidFill>
                    <a:schemeClr val="folHlink"/>
                  </a:solidFill>
                  <a:latin typeface="Arial" pitchFamily="34" charset="0"/>
                  <a:cs typeface="Arial" pitchFamily="34" charset="0"/>
                </a:rPr>
                <a:t>idle</a:t>
              </a:r>
            </a:p>
          </p:txBody>
        </p:sp>
      </p:grpSp>
      <p:sp>
        <p:nvSpPr>
          <p:cNvPr id="122891" name="AutoShape 20"/>
          <p:cNvSpPr>
            <a:spLocks noChangeArrowheads="1"/>
          </p:cNvSpPr>
          <p:nvPr/>
        </p:nvSpPr>
        <p:spPr bwMode="auto">
          <a:xfrm>
            <a:off x="2397125" y="4824413"/>
            <a:ext cx="1765300" cy="1244600"/>
          </a:xfrm>
          <a:prstGeom prst="wedgeRoundRectCallout">
            <a:avLst>
              <a:gd name="adj1" fmla="val 184894"/>
              <a:gd name="adj2" fmla="val -72065"/>
              <a:gd name="adj3" fmla="val 16667"/>
            </a:avLst>
          </a:prstGeom>
          <a:noFill/>
          <a:ln w="38100">
            <a:solidFill>
              <a:srgbClr val="FF0000"/>
            </a:solidFill>
            <a:miter lim="800000"/>
            <a:headEnd/>
            <a:tailEnd/>
          </a:ln>
        </p:spPr>
        <p:txBody>
          <a:bodyPr anchor="ctr"/>
          <a:lstStyle/>
          <a:p>
            <a:pPr algn="ctr"/>
            <a:endParaRPr lang="en-US" b="0" dirty="0">
              <a:latin typeface="Arial" pitchFamily="34" charset="0"/>
              <a:cs typeface="Arial" pitchFamily="34" charset="0"/>
            </a:endParaRPr>
          </a:p>
        </p:txBody>
      </p:sp>
      <p:sp>
        <p:nvSpPr>
          <p:cNvPr id="122892" name="Text Box 21"/>
          <p:cNvSpPr txBox="1">
            <a:spLocks noChangeArrowheads="1"/>
          </p:cNvSpPr>
          <p:nvPr/>
        </p:nvSpPr>
        <p:spPr bwMode="auto">
          <a:xfrm>
            <a:off x="5821223" y="3964562"/>
            <a:ext cx="2279790" cy="584775"/>
          </a:xfrm>
          <a:prstGeom prst="rect">
            <a:avLst/>
          </a:prstGeom>
          <a:noFill/>
          <a:ln w="38100">
            <a:solidFill>
              <a:srgbClr val="FF0000"/>
            </a:solidFill>
            <a:miter lim="800000"/>
            <a:headEnd/>
            <a:tailEnd/>
          </a:ln>
        </p:spPr>
        <p:txBody>
          <a:bodyPr wrap="none">
            <a:spAutoFit/>
          </a:bodyPr>
          <a:lstStyle/>
          <a:p>
            <a:r>
              <a:rPr lang="en-US" sz="3200" b="0" dirty="0">
                <a:solidFill>
                  <a:srgbClr val="FFFF00"/>
                </a:solidFill>
                <a:latin typeface="Arial" pitchFamily="34" charset="0"/>
                <a:cs typeface="Arial" pitchFamily="34" charset="0"/>
              </a:rPr>
              <a:t>Lock is free</a:t>
            </a:r>
          </a:p>
        </p:txBody>
      </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9" name="Rectangle 3"/>
          <p:cNvSpPr>
            <a:spLocks noGrp="1" noChangeArrowheads="1"/>
          </p:cNvSpPr>
          <p:nvPr>
            <p:ph type="title"/>
          </p:nvPr>
        </p:nvSpPr>
        <p:spPr/>
        <p:txBody>
          <a:bodyPr/>
          <a:lstStyle/>
          <a:p>
            <a:r>
              <a:rPr lang="en-US" dirty="0"/>
              <a:t>Initially</a:t>
            </a:r>
          </a:p>
        </p:txBody>
      </p:sp>
      <p:sp>
        <p:nvSpPr>
          <p:cNvPr id="123906" name="Footer Placeholder 3"/>
          <p:cNvSpPr>
            <a:spLocks noGrp="1"/>
          </p:cNvSpPr>
          <p:nvPr>
            <p:ph type="ftr" sz="quarter" idx="10"/>
          </p:nvPr>
        </p:nvSpPr>
        <p:spPr>
          <a:noFill/>
        </p:spPr>
        <p:txBody>
          <a:bodyPr/>
          <a:lstStyle/>
          <a:p>
            <a:r>
              <a:rPr lang="en-US" dirty="0"/>
              <a:t>Art of Multiprocessor Programming</a:t>
            </a:r>
          </a:p>
        </p:txBody>
      </p:sp>
      <p:sp>
        <p:nvSpPr>
          <p:cNvPr id="123907" name="Slide Number Placeholder 4"/>
          <p:cNvSpPr>
            <a:spLocks noGrp="1"/>
          </p:cNvSpPr>
          <p:nvPr>
            <p:ph type="sldNum" sz="quarter" idx="11"/>
          </p:nvPr>
        </p:nvSpPr>
        <p:spPr>
          <a:noFill/>
        </p:spPr>
        <p:txBody>
          <a:bodyPr/>
          <a:lstStyle/>
          <a:p>
            <a:fld id="{49AD0F9B-8925-483C-B7F7-317B52E9D21B}" type="slidenum">
              <a:rPr lang="x-none" smtClean="0">
                <a:latin typeface="Arial" pitchFamily="34" charset="0"/>
                <a:cs typeface="Arial" pitchFamily="34" charset="0"/>
              </a:rPr>
              <a:pPr/>
              <a:t>115</a:t>
            </a:fld>
            <a:endParaRPr lang="en-US" dirty="0">
              <a:latin typeface="Arial" pitchFamily="34" charset="0"/>
              <a:cs typeface="Arial" pitchFamily="34" charset="0"/>
            </a:endParaRPr>
          </a:p>
        </p:txBody>
      </p:sp>
      <p:sp>
        <p:nvSpPr>
          <p:cNvPr id="123911"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23912"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3913" name="Text Box 7"/>
          <p:cNvSpPr txBox="1">
            <a:spLocks noChangeArrowheads="1"/>
          </p:cNvSpPr>
          <p:nvPr/>
        </p:nvSpPr>
        <p:spPr bwMode="auto">
          <a:xfrm>
            <a:off x="1163436" y="46402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23916" name="Rectangle 19"/>
          <p:cNvSpPr>
            <a:spLocks noChangeArrowheads="1"/>
          </p:cNvSpPr>
          <p:nvPr/>
        </p:nvSpPr>
        <p:spPr bwMode="auto">
          <a:xfrm>
            <a:off x="2652713" y="1644650"/>
            <a:ext cx="822325" cy="584200"/>
          </a:xfrm>
          <a:prstGeom prst="rect">
            <a:avLst/>
          </a:prstGeom>
          <a:noFill/>
          <a:ln w="9525">
            <a:noFill/>
            <a:miter lim="800000"/>
            <a:headEnd/>
            <a:tailEnd/>
          </a:ln>
        </p:spPr>
        <p:txBody>
          <a:bodyPr wrap="none">
            <a:spAutoFit/>
          </a:bodyPr>
          <a:lstStyle/>
          <a:p>
            <a:pPr algn="ctr"/>
            <a:r>
              <a:rPr lang="en-US" sz="3200" b="0" dirty="0">
                <a:solidFill>
                  <a:schemeClr val="tx1"/>
                </a:solidFill>
                <a:latin typeface="Arial" pitchFamily="34" charset="0"/>
                <a:cs typeface="Arial" pitchFamily="34" charset="0"/>
              </a:rPr>
              <a:t>idle</a:t>
            </a:r>
          </a:p>
        </p:txBody>
      </p:sp>
      <p:sp>
        <p:nvSpPr>
          <p:cNvPr id="22" name="Rectangle 4">
            <a:extLst>
              <a:ext uri="{FF2B5EF4-FFF2-40B4-BE49-F238E27FC236}">
                <a16:creationId xmlns:a16="http://schemas.microsoft.com/office/drawing/2014/main" id="{33306A85-5CC4-45B2-9004-C21BCD32A39C}"/>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grpSp>
        <p:nvGrpSpPr>
          <p:cNvPr id="2" name="Group 9">
            <a:extLst>
              <a:ext uri="{FF2B5EF4-FFF2-40B4-BE49-F238E27FC236}">
                <a16:creationId xmlns:a16="http://schemas.microsoft.com/office/drawing/2014/main" id="{4B2CE245-497C-E5A4-10CB-9DFAF927DEE2}"/>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6CE07907-5F99-340C-67D0-0958F699F552}"/>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4AF3CB82-5A3B-A1BB-4965-40F58247119C}"/>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FB2CAD8C-3C10-F38C-54B5-E1165E7F903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10A51B06-751F-087F-06C2-0C0D97BCF99C}"/>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9B8B33B8-067E-7D94-0BE2-78BD8881C9EA}"/>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942C197D-CB27-8109-3B5D-5DD1ED2B3089}"/>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5B5B860D-C8CC-F121-4DAD-F0C76730D867}"/>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400C8C7C-5164-3E85-8B6A-D2A0DF457A13}"/>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39E783B8-0F65-CDB0-5133-088DBF58F26A}"/>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3" name="Rectangle 3"/>
          <p:cNvSpPr>
            <a:spLocks noGrp="1" noChangeArrowheads="1"/>
          </p:cNvSpPr>
          <p:nvPr>
            <p:ph type="title"/>
          </p:nvPr>
        </p:nvSpPr>
        <p:spPr/>
        <p:txBody>
          <a:bodyPr/>
          <a:lstStyle/>
          <a:p>
            <a:r>
              <a:rPr lang="en-US" dirty="0"/>
              <a:t>Purple Wants the Lock</a:t>
            </a:r>
          </a:p>
        </p:txBody>
      </p:sp>
      <p:sp>
        <p:nvSpPr>
          <p:cNvPr id="124930" name="Footer Placeholder 3"/>
          <p:cNvSpPr>
            <a:spLocks noGrp="1"/>
          </p:cNvSpPr>
          <p:nvPr>
            <p:ph type="ftr" sz="quarter" idx="10"/>
          </p:nvPr>
        </p:nvSpPr>
        <p:spPr>
          <a:noFill/>
        </p:spPr>
        <p:txBody>
          <a:bodyPr/>
          <a:lstStyle/>
          <a:p>
            <a:r>
              <a:rPr lang="en-US" dirty="0"/>
              <a:t>Art of Multiprocessor Programming</a:t>
            </a:r>
          </a:p>
        </p:txBody>
      </p:sp>
      <p:sp>
        <p:nvSpPr>
          <p:cNvPr id="124931" name="Slide Number Placeholder 4"/>
          <p:cNvSpPr>
            <a:spLocks noGrp="1"/>
          </p:cNvSpPr>
          <p:nvPr>
            <p:ph type="sldNum" sz="quarter" idx="11"/>
          </p:nvPr>
        </p:nvSpPr>
        <p:spPr>
          <a:noFill/>
        </p:spPr>
        <p:txBody>
          <a:bodyPr/>
          <a:lstStyle/>
          <a:p>
            <a:fld id="{4855F13F-F3AC-4184-B376-5D90D7EA0E2F}" type="slidenum">
              <a:rPr lang="x-none" smtClean="0">
                <a:latin typeface="Arial" pitchFamily="34" charset="0"/>
                <a:cs typeface="Arial" pitchFamily="34" charset="0"/>
              </a:rPr>
              <a:pPr/>
              <a:t>116</a:t>
            </a:fld>
            <a:endParaRPr lang="en-US" dirty="0">
              <a:latin typeface="Arial" pitchFamily="34" charset="0"/>
              <a:cs typeface="Arial" pitchFamily="34" charset="0"/>
            </a:endParaRPr>
          </a:p>
        </p:txBody>
      </p:sp>
      <p:sp>
        <p:nvSpPr>
          <p:cNvPr id="124935"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24936" name="Line 6"/>
          <p:cNvSpPr>
            <a:spLocks noChangeShapeType="1"/>
          </p:cNvSpPr>
          <p:nvPr/>
        </p:nvSpPr>
        <p:spPr bwMode="auto">
          <a:xfrm>
            <a:off x="1686128"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4937" name="Text Box 7"/>
          <p:cNvSpPr txBox="1">
            <a:spLocks noChangeArrowheads="1"/>
          </p:cNvSpPr>
          <p:nvPr/>
        </p:nvSpPr>
        <p:spPr bwMode="auto">
          <a:xfrm>
            <a:off x="1112636" y="46402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24940" name="Rectangle 19"/>
          <p:cNvSpPr>
            <a:spLocks noChangeArrowheads="1"/>
          </p:cNvSpPr>
          <p:nvPr/>
        </p:nvSpPr>
        <p:spPr bwMode="auto">
          <a:xfrm>
            <a:off x="2127250" y="1644650"/>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22" name="Rectangle 4">
            <a:extLst>
              <a:ext uri="{FF2B5EF4-FFF2-40B4-BE49-F238E27FC236}">
                <a16:creationId xmlns:a16="http://schemas.microsoft.com/office/drawing/2014/main" id="{4C1D2A88-19E9-418A-AD56-0279DE10F63D}"/>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grpSp>
        <p:nvGrpSpPr>
          <p:cNvPr id="2" name="Group 9">
            <a:extLst>
              <a:ext uri="{FF2B5EF4-FFF2-40B4-BE49-F238E27FC236}">
                <a16:creationId xmlns:a16="http://schemas.microsoft.com/office/drawing/2014/main" id="{200F9DD5-80A4-EFB1-3C2C-ED037821D820}"/>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074A5890-4AE0-5235-ABBA-B683D09DA858}"/>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06E2334A-3E6A-FD5C-1CEB-9C225C78ADD6}"/>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643B575F-F923-6449-0AD0-A77EC955367F}"/>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1C8EBEF9-3C4D-0F9E-C9FE-D12A1A3FF22B}"/>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1896D9D4-A3E2-5283-E9BE-345EB4C4DCD3}"/>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D702901D-B193-B3DB-0FC4-CDEE5FA187BF}"/>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BECD73F4-4D7D-598B-B1A4-E348C9FCF78D}"/>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529E0028-E7DC-4365-C88F-B86D78050589}"/>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A773CB85-6EAE-DACE-56E1-39FF4D784336}"/>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7" name="Rectangle 3"/>
          <p:cNvSpPr>
            <a:spLocks noGrp="1" noChangeArrowheads="1"/>
          </p:cNvSpPr>
          <p:nvPr>
            <p:ph type="title"/>
          </p:nvPr>
        </p:nvSpPr>
        <p:spPr/>
        <p:txBody>
          <a:bodyPr/>
          <a:lstStyle/>
          <a:p>
            <a:r>
              <a:rPr lang="en-US" dirty="0"/>
              <a:t>Purple Wants the Lock</a:t>
            </a:r>
          </a:p>
        </p:txBody>
      </p:sp>
      <p:sp>
        <p:nvSpPr>
          <p:cNvPr id="125954" name="Footer Placeholder 3"/>
          <p:cNvSpPr>
            <a:spLocks noGrp="1"/>
          </p:cNvSpPr>
          <p:nvPr>
            <p:ph type="ftr" sz="quarter" idx="10"/>
          </p:nvPr>
        </p:nvSpPr>
        <p:spPr>
          <a:noFill/>
        </p:spPr>
        <p:txBody>
          <a:bodyPr/>
          <a:lstStyle/>
          <a:p>
            <a:r>
              <a:rPr lang="en-US" dirty="0"/>
              <a:t>Art of Multiprocessor Programming</a:t>
            </a:r>
          </a:p>
        </p:txBody>
      </p:sp>
      <p:sp>
        <p:nvSpPr>
          <p:cNvPr id="125955" name="Slide Number Placeholder 4"/>
          <p:cNvSpPr>
            <a:spLocks noGrp="1"/>
          </p:cNvSpPr>
          <p:nvPr>
            <p:ph type="sldNum" sz="quarter" idx="11"/>
          </p:nvPr>
        </p:nvSpPr>
        <p:spPr>
          <a:noFill/>
        </p:spPr>
        <p:txBody>
          <a:bodyPr/>
          <a:lstStyle/>
          <a:p>
            <a:fld id="{806E18C5-A92E-40F3-A061-D61279EA6AC4}" type="slidenum">
              <a:rPr lang="x-none" smtClean="0">
                <a:latin typeface="Arial" pitchFamily="34" charset="0"/>
                <a:cs typeface="Arial" pitchFamily="34" charset="0"/>
              </a:rPr>
              <a:pPr/>
              <a:t>117</a:t>
            </a:fld>
            <a:endParaRPr lang="en-US" dirty="0">
              <a:latin typeface="Arial" pitchFamily="34" charset="0"/>
              <a:cs typeface="Arial" pitchFamily="34" charset="0"/>
            </a:endParaRPr>
          </a:p>
        </p:txBody>
      </p:sp>
      <p:sp>
        <p:nvSpPr>
          <p:cNvPr id="125959"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25960"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5961" name="Text Box 7"/>
          <p:cNvSpPr txBox="1">
            <a:spLocks noChangeArrowheads="1"/>
          </p:cNvSpPr>
          <p:nvPr/>
        </p:nvSpPr>
        <p:spPr bwMode="auto">
          <a:xfrm>
            <a:off x="1087236" y="46275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25966" name="Rectangle 19"/>
          <p:cNvSpPr>
            <a:spLocks noChangeArrowheads="1"/>
          </p:cNvSpPr>
          <p:nvPr/>
        </p:nvSpPr>
        <p:spPr bwMode="auto">
          <a:xfrm>
            <a:off x="2127250" y="1644650"/>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25963" name="Rectangle 20"/>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25964" name="Freeform 25"/>
          <p:cNvSpPr>
            <a:spLocks/>
          </p:cNvSpPr>
          <p:nvPr/>
        </p:nvSpPr>
        <p:spPr bwMode="auto">
          <a:xfrm>
            <a:off x="3475038" y="3124200"/>
            <a:ext cx="1355725" cy="1630363"/>
          </a:xfrm>
          <a:custGeom>
            <a:avLst/>
            <a:gdLst>
              <a:gd name="T0" fmla="*/ 0 w 854"/>
              <a:gd name="T1" fmla="*/ 0 h 1027"/>
              <a:gd name="T2" fmla="*/ 2147483647 w 854"/>
              <a:gd name="T3" fmla="*/ 2147483647 h 1027"/>
              <a:gd name="T4" fmla="*/ 2147483647 w 854"/>
              <a:gd name="T5" fmla="*/ 2147483647 h 1027"/>
              <a:gd name="T6" fmla="*/ 0 60000 65536"/>
              <a:gd name="T7" fmla="*/ 0 60000 65536"/>
              <a:gd name="T8" fmla="*/ 0 60000 65536"/>
              <a:gd name="T9" fmla="*/ 0 w 854"/>
              <a:gd name="T10" fmla="*/ 0 h 1027"/>
              <a:gd name="T11" fmla="*/ 854 w 854"/>
              <a:gd name="T12" fmla="*/ 1027 h 1027"/>
            </a:gdLst>
            <a:ahLst/>
            <a:cxnLst>
              <a:cxn ang="T6">
                <a:pos x="T0" y="T1"/>
              </a:cxn>
              <a:cxn ang="T7">
                <a:pos x="T2" y="T3"/>
              </a:cxn>
              <a:cxn ang="T8">
                <a:pos x="T4" y="T5"/>
              </a:cxn>
            </a:cxnLst>
            <a:rect l="T9" t="T10" r="T11" b="T12"/>
            <a:pathLst>
              <a:path w="854" h="1027">
                <a:moveTo>
                  <a:pt x="0" y="0"/>
                </a:moveTo>
                <a:cubicBezTo>
                  <a:pt x="104" y="40"/>
                  <a:pt x="491" y="59"/>
                  <a:pt x="633" y="230"/>
                </a:cubicBezTo>
                <a:cubicBezTo>
                  <a:pt x="775" y="401"/>
                  <a:pt x="808" y="861"/>
                  <a:pt x="854" y="1027"/>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4" name="Rectangle 4">
            <a:extLst>
              <a:ext uri="{FF2B5EF4-FFF2-40B4-BE49-F238E27FC236}">
                <a16:creationId xmlns:a16="http://schemas.microsoft.com/office/drawing/2014/main" id="{02D0E668-58E9-470D-8736-6E5340C8B57E}"/>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grpSp>
        <p:nvGrpSpPr>
          <p:cNvPr id="2" name="Group 9">
            <a:extLst>
              <a:ext uri="{FF2B5EF4-FFF2-40B4-BE49-F238E27FC236}">
                <a16:creationId xmlns:a16="http://schemas.microsoft.com/office/drawing/2014/main" id="{1B747B8E-B301-A0A7-6979-8235C0F5673E}"/>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4A3E1629-EC75-18E1-EB81-CE9079DE004F}"/>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35A57E60-64A9-0D01-B757-C33FEFF1F4BB}"/>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120FBCBC-5494-5FB5-1736-471D3B8D4514}"/>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C9F0D121-E078-274B-9B5B-714BA8D23029}"/>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3514150E-3AFD-653B-0FFA-2CEE6A7B6F82}"/>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75CB95C9-5896-8F4D-1CA0-412228B8146E}"/>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BFF9E66A-66AE-977A-D3FE-DB7747B09C57}"/>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3BB03300-F219-AA5A-2668-DE2C5B0168B4}"/>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D83E2AB8-E417-09AA-E18A-F37F910C8B64}"/>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3"/>
          <p:cNvSpPr>
            <a:spLocks noGrp="1" noChangeArrowheads="1"/>
          </p:cNvSpPr>
          <p:nvPr>
            <p:ph type="title"/>
          </p:nvPr>
        </p:nvSpPr>
        <p:spPr/>
        <p:txBody>
          <a:bodyPr/>
          <a:lstStyle/>
          <a:p>
            <a:r>
              <a:rPr lang="en-US" dirty="0"/>
              <a:t>Purple Wants the Lock</a:t>
            </a:r>
          </a:p>
        </p:txBody>
      </p:sp>
      <p:sp>
        <p:nvSpPr>
          <p:cNvPr id="126978" name="Footer Placeholder 3"/>
          <p:cNvSpPr>
            <a:spLocks noGrp="1"/>
          </p:cNvSpPr>
          <p:nvPr>
            <p:ph type="ftr" sz="quarter" idx="10"/>
          </p:nvPr>
        </p:nvSpPr>
        <p:spPr>
          <a:noFill/>
        </p:spPr>
        <p:txBody>
          <a:bodyPr/>
          <a:lstStyle/>
          <a:p>
            <a:r>
              <a:rPr lang="en-US" dirty="0"/>
              <a:t>Art of Multiprocessor Programming</a:t>
            </a:r>
          </a:p>
        </p:txBody>
      </p:sp>
      <p:sp>
        <p:nvSpPr>
          <p:cNvPr id="126979" name="Slide Number Placeholder 4"/>
          <p:cNvSpPr>
            <a:spLocks noGrp="1"/>
          </p:cNvSpPr>
          <p:nvPr>
            <p:ph type="sldNum" sz="quarter" idx="11"/>
          </p:nvPr>
        </p:nvSpPr>
        <p:spPr>
          <a:noFill/>
        </p:spPr>
        <p:txBody>
          <a:bodyPr/>
          <a:lstStyle/>
          <a:p>
            <a:fld id="{713EBE06-318B-468D-AC53-D9D53264BCD7}" type="slidenum">
              <a:rPr lang="x-none" smtClean="0">
                <a:latin typeface="Arial" pitchFamily="34" charset="0"/>
                <a:cs typeface="Arial" pitchFamily="34" charset="0"/>
              </a:rPr>
              <a:pPr/>
              <a:t>118</a:t>
            </a:fld>
            <a:endParaRPr lang="en-US" dirty="0">
              <a:latin typeface="Arial" pitchFamily="34" charset="0"/>
              <a:cs typeface="Arial" pitchFamily="34" charset="0"/>
            </a:endParaRPr>
          </a:p>
        </p:txBody>
      </p:sp>
      <p:sp>
        <p:nvSpPr>
          <p:cNvPr id="126983"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26984"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6985" name="Text Box 7"/>
          <p:cNvSpPr txBox="1">
            <a:spLocks noChangeArrowheads="1"/>
          </p:cNvSpPr>
          <p:nvPr/>
        </p:nvSpPr>
        <p:spPr bwMode="auto">
          <a:xfrm>
            <a:off x="1074536" y="46910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26992" name="Rectangle 19"/>
          <p:cNvSpPr>
            <a:spLocks noChangeArrowheads="1"/>
          </p:cNvSpPr>
          <p:nvPr/>
        </p:nvSpPr>
        <p:spPr bwMode="auto">
          <a:xfrm>
            <a:off x="2127250" y="1644650"/>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26988" name="AutoShape 22"/>
          <p:cNvSpPr>
            <a:spLocks noChangeArrowheads="1"/>
          </p:cNvSpPr>
          <p:nvPr/>
        </p:nvSpPr>
        <p:spPr bwMode="auto">
          <a:xfrm>
            <a:off x="442913" y="4667250"/>
            <a:ext cx="1765300" cy="1244600"/>
          </a:xfrm>
          <a:prstGeom prst="wedgeRoundRectCallout">
            <a:avLst>
              <a:gd name="adj1" fmla="val 66995"/>
              <a:gd name="adj2" fmla="val -134185"/>
              <a:gd name="adj3" fmla="val 16667"/>
            </a:avLst>
          </a:prstGeom>
          <a:noFill/>
          <a:ln w="38100">
            <a:solidFill>
              <a:srgbClr val="FF33CC"/>
            </a:solidFill>
            <a:miter lim="800000"/>
            <a:headEnd/>
            <a:tailEnd/>
          </a:ln>
        </p:spPr>
        <p:txBody>
          <a:bodyPr anchor="ctr"/>
          <a:lstStyle/>
          <a:p>
            <a:pPr algn="ctr"/>
            <a:endParaRPr lang="en-US" b="0" dirty="0">
              <a:latin typeface="Arial" pitchFamily="34" charset="0"/>
              <a:cs typeface="Arial" pitchFamily="34" charset="0"/>
            </a:endParaRPr>
          </a:p>
        </p:txBody>
      </p:sp>
      <p:sp>
        <p:nvSpPr>
          <p:cNvPr id="126989" name="Text Box 23"/>
          <p:cNvSpPr txBox="1">
            <a:spLocks noChangeArrowheads="1"/>
          </p:cNvSpPr>
          <p:nvPr/>
        </p:nvSpPr>
        <p:spPr bwMode="auto">
          <a:xfrm>
            <a:off x="2399387" y="3919538"/>
            <a:ext cx="1210588" cy="584775"/>
          </a:xfrm>
          <a:prstGeom prst="rect">
            <a:avLst/>
          </a:prstGeom>
          <a:noFill/>
          <a:ln w="9525">
            <a:noFill/>
            <a:miter lim="800000"/>
            <a:headEnd/>
            <a:tailEnd/>
          </a:ln>
        </p:spPr>
        <p:txBody>
          <a:bodyPr wrap="none">
            <a:spAutoFit/>
          </a:bodyPr>
          <a:lstStyle/>
          <a:p>
            <a:r>
              <a:rPr lang="en-US" sz="3200" b="0" dirty="0">
                <a:solidFill>
                  <a:srgbClr val="FF33CC"/>
                </a:solidFill>
                <a:latin typeface="Arial" pitchFamily="34" charset="0"/>
                <a:cs typeface="Arial" pitchFamily="34" charset="0"/>
              </a:rPr>
              <a:t>Swap</a:t>
            </a:r>
          </a:p>
        </p:txBody>
      </p:sp>
      <p:sp>
        <p:nvSpPr>
          <p:cNvPr id="126990" name="Freeform 25"/>
          <p:cNvSpPr>
            <a:spLocks/>
          </p:cNvSpPr>
          <p:nvPr/>
        </p:nvSpPr>
        <p:spPr bwMode="auto">
          <a:xfrm>
            <a:off x="3475038" y="3124200"/>
            <a:ext cx="1355725" cy="1630363"/>
          </a:xfrm>
          <a:custGeom>
            <a:avLst/>
            <a:gdLst>
              <a:gd name="T0" fmla="*/ 0 w 854"/>
              <a:gd name="T1" fmla="*/ 0 h 1027"/>
              <a:gd name="T2" fmla="*/ 2147483647 w 854"/>
              <a:gd name="T3" fmla="*/ 2147483647 h 1027"/>
              <a:gd name="T4" fmla="*/ 2147483647 w 854"/>
              <a:gd name="T5" fmla="*/ 2147483647 h 1027"/>
              <a:gd name="T6" fmla="*/ 0 60000 65536"/>
              <a:gd name="T7" fmla="*/ 0 60000 65536"/>
              <a:gd name="T8" fmla="*/ 0 60000 65536"/>
              <a:gd name="T9" fmla="*/ 0 w 854"/>
              <a:gd name="T10" fmla="*/ 0 h 1027"/>
              <a:gd name="T11" fmla="*/ 854 w 854"/>
              <a:gd name="T12" fmla="*/ 1027 h 1027"/>
            </a:gdLst>
            <a:ahLst/>
            <a:cxnLst>
              <a:cxn ang="T6">
                <a:pos x="T0" y="T1"/>
              </a:cxn>
              <a:cxn ang="T7">
                <a:pos x="T2" y="T3"/>
              </a:cxn>
              <a:cxn ang="T8">
                <a:pos x="T4" y="T5"/>
              </a:cxn>
            </a:cxnLst>
            <a:rect l="T9" t="T10" r="T11" b="T12"/>
            <a:pathLst>
              <a:path w="854" h="1027">
                <a:moveTo>
                  <a:pt x="0" y="0"/>
                </a:moveTo>
                <a:cubicBezTo>
                  <a:pt x="104" y="40"/>
                  <a:pt x="491" y="59"/>
                  <a:pt x="633" y="230"/>
                </a:cubicBezTo>
                <a:cubicBezTo>
                  <a:pt x="775" y="401"/>
                  <a:pt x="808" y="861"/>
                  <a:pt x="854" y="1027"/>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6" name="Rectangle 4">
            <a:extLst>
              <a:ext uri="{FF2B5EF4-FFF2-40B4-BE49-F238E27FC236}">
                <a16:creationId xmlns:a16="http://schemas.microsoft.com/office/drawing/2014/main" id="{C027FC3F-9574-47CA-BD4D-E0ED146D01FF}"/>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27" name="Rectangle 20">
            <a:extLst>
              <a:ext uri="{FF2B5EF4-FFF2-40B4-BE49-F238E27FC236}">
                <a16:creationId xmlns:a16="http://schemas.microsoft.com/office/drawing/2014/main" id="{A1D1EA22-2719-4998-8E45-F8E1D1965A62}"/>
              </a:ext>
            </a:extLst>
          </p:cNvPr>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2" name="Group 9">
            <a:extLst>
              <a:ext uri="{FF2B5EF4-FFF2-40B4-BE49-F238E27FC236}">
                <a16:creationId xmlns:a16="http://schemas.microsoft.com/office/drawing/2014/main" id="{7EBF8489-9C6F-BF0B-7973-27F6376F0EC0}"/>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5703229A-16FC-FA75-1D17-DB3B0DEC8C87}"/>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2A4A70C9-58C3-A58F-E4D8-63D33F29CC8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7FCA1512-8A6E-087D-1956-6240C70B7580}"/>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7DCFB10A-9F98-BBB6-F36E-9D86FAA807B0}"/>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E04A7323-7401-0957-EEF7-18044493166F}"/>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6841B2F2-B840-1195-1522-6AFD1C3ED27E}"/>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EF4FC5BD-9F73-96F4-C1A3-2460F949DED2}"/>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DB40B6D0-2F33-9AC0-8780-2B63DCD2D7F7}"/>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BA021728-D52F-423F-B621-6B8F2FEEFB1E}"/>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3"/>
          <p:cNvSpPr>
            <a:spLocks noGrp="1" noChangeArrowheads="1"/>
          </p:cNvSpPr>
          <p:nvPr>
            <p:ph type="title"/>
          </p:nvPr>
        </p:nvSpPr>
        <p:spPr/>
        <p:txBody>
          <a:bodyPr/>
          <a:lstStyle/>
          <a:p>
            <a:r>
              <a:rPr lang="en-US" dirty="0"/>
              <a:t>Purple Has the Lock</a:t>
            </a:r>
          </a:p>
        </p:txBody>
      </p:sp>
      <p:sp>
        <p:nvSpPr>
          <p:cNvPr id="128002" name="Footer Placeholder 3"/>
          <p:cNvSpPr>
            <a:spLocks noGrp="1"/>
          </p:cNvSpPr>
          <p:nvPr>
            <p:ph type="ftr" sz="quarter" idx="10"/>
          </p:nvPr>
        </p:nvSpPr>
        <p:spPr>
          <a:noFill/>
        </p:spPr>
        <p:txBody>
          <a:bodyPr/>
          <a:lstStyle/>
          <a:p>
            <a:r>
              <a:rPr lang="en-US" dirty="0"/>
              <a:t>Art of Multiprocessor Programming</a:t>
            </a:r>
          </a:p>
        </p:txBody>
      </p:sp>
      <p:sp>
        <p:nvSpPr>
          <p:cNvPr id="128003" name="Slide Number Placeholder 4"/>
          <p:cNvSpPr>
            <a:spLocks noGrp="1"/>
          </p:cNvSpPr>
          <p:nvPr>
            <p:ph type="sldNum" sz="quarter" idx="11"/>
          </p:nvPr>
        </p:nvSpPr>
        <p:spPr>
          <a:noFill/>
        </p:spPr>
        <p:txBody>
          <a:bodyPr/>
          <a:lstStyle/>
          <a:p>
            <a:fld id="{58E72437-C138-4E4C-A08C-0F7F249B6836}" type="slidenum">
              <a:rPr lang="x-none" smtClean="0">
                <a:latin typeface="Arial" pitchFamily="34" charset="0"/>
                <a:cs typeface="Arial" pitchFamily="34" charset="0"/>
              </a:rPr>
              <a:pPr/>
              <a:t>119</a:t>
            </a:fld>
            <a:endParaRPr lang="en-US" dirty="0">
              <a:latin typeface="Arial" pitchFamily="34" charset="0"/>
              <a:cs typeface="Arial" pitchFamily="34" charset="0"/>
            </a:endParaRPr>
          </a:p>
        </p:txBody>
      </p:sp>
      <p:sp>
        <p:nvSpPr>
          <p:cNvPr id="128007"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28008" name="Text Box 6"/>
          <p:cNvSpPr txBox="1">
            <a:spLocks noChangeArrowheads="1"/>
          </p:cNvSpPr>
          <p:nvPr/>
        </p:nvSpPr>
        <p:spPr bwMode="auto">
          <a:xfrm>
            <a:off x="1112636" y="46529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28014" name="Rectangle 18"/>
          <p:cNvSpPr>
            <a:spLocks noChangeArrowheads="1"/>
          </p:cNvSpPr>
          <p:nvPr/>
        </p:nvSpPr>
        <p:spPr bwMode="auto">
          <a:xfrm>
            <a:off x="2170113" y="1644650"/>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28011" name="Freeform 20"/>
          <p:cNvSpPr>
            <a:spLocks/>
          </p:cNvSpPr>
          <p:nvPr/>
        </p:nvSpPr>
        <p:spPr bwMode="auto">
          <a:xfrm>
            <a:off x="1611313" y="5697538"/>
            <a:ext cx="2884487" cy="773112"/>
          </a:xfrm>
          <a:custGeom>
            <a:avLst/>
            <a:gdLst>
              <a:gd name="T0" fmla="*/ 0 w 2685"/>
              <a:gd name="T1" fmla="*/ 0 h 487"/>
              <a:gd name="T2" fmla="*/ 2147483647 w 2685"/>
              <a:gd name="T3" fmla="*/ 2147483647 h 487"/>
              <a:gd name="T4" fmla="*/ 2147483647 w 2685"/>
              <a:gd name="T5" fmla="*/ 2147483647 h 487"/>
              <a:gd name="T6" fmla="*/ 0 60000 65536"/>
              <a:gd name="T7" fmla="*/ 0 60000 65536"/>
              <a:gd name="T8" fmla="*/ 0 60000 65536"/>
              <a:gd name="T9" fmla="*/ 0 w 2685"/>
              <a:gd name="T10" fmla="*/ 0 h 487"/>
              <a:gd name="T11" fmla="*/ 2685 w 2685"/>
              <a:gd name="T12" fmla="*/ 487 h 487"/>
            </a:gdLst>
            <a:ahLst/>
            <a:cxnLst>
              <a:cxn ang="T6">
                <a:pos x="T0" y="T1"/>
              </a:cxn>
              <a:cxn ang="T7">
                <a:pos x="T2" y="T3"/>
              </a:cxn>
              <a:cxn ang="T8">
                <a:pos x="T4" y="T5"/>
              </a:cxn>
            </a:cxnLst>
            <a:rect l="T9" t="T10" r="T11" b="T12"/>
            <a:pathLst>
              <a:path w="2685" h="487">
                <a:moveTo>
                  <a:pt x="0" y="0"/>
                </a:moveTo>
                <a:cubicBezTo>
                  <a:pt x="7" y="217"/>
                  <a:pt x="14" y="435"/>
                  <a:pt x="461" y="461"/>
                </a:cubicBezTo>
                <a:cubicBezTo>
                  <a:pt x="908" y="487"/>
                  <a:pt x="1796" y="323"/>
                  <a:pt x="2685" y="15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8012" name="Freeform 21"/>
          <p:cNvSpPr>
            <a:spLocks/>
          </p:cNvSpPr>
          <p:nvPr/>
        </p:nvSpPr>
        <p:spPr bwMode="auto">
          <a:xfrm>
            <a:off x="3216275" y="3657600"/>
            <a:ext cx="790575" cy="1182688"/>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4" name="Rectangle 4">
            <a:extLst>
              <a:ext uri="{FF2B5EF4-FFF2-40B4-BE49-F238E27FC236}">
                <a16:creationId xmlns:a16="http://schemas.microsoft.com/office/drawing/2014/main" id="{7AA96BF0-92CD-4D21-99E6-F8036FE2C0D3}"/>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25" name="Rectangle 20">
            <a:extLst>
              <a:ext uri="{FF2B5EF4-FFF2-40B4-BE49-F238E27FC236}">
                <a16:creationId xmlns:a16="http://schemas.microsoft.com/office/drawing/2014/main" id="{152AFF61-C626-4F4D-B73B-88BEE05D7E1F}"/>
              </a:ext>
            </a:extLst>
          </p:cNvPr>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2" name="Group 9">
            <a:extLst>
              <a:ext uri="{FF2B5EF4-FFF2-40B4-BE49-F238E27FC236}">
                <a16:creationId xmlns:a16="http://schemas.microsoft.com/office/drawing/2014/main" id="{E3A2EDF5-399B-3FA0-AE8F-0D43254DC687}"/>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0896848E-7FF1-DF8B-E242-440BE85C2DE1}"/>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8AF70853-69F7-4F56-C7F5-53354CCA34DC}"/>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57BB5D1D-CD28-7E1E-03B1-483DB02D0D38}"/>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9304D5B5-A8BA-3983-2750-2F43A63A6210}"/>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FF8BF3A3-C3CF-317B-A556-2CFB6F3F05B6}"/>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56D05002-5646-4074-1463-02452A5109B2}"/>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C4BB5718-30F1-0AED-AAD6-90FDE55E7728}"/>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396CF825-FAF2-BDCE-ECC3-B8B674F46509}"/>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999536FC-351B-F441-9100-17C4E559366A}"/>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9" name="Rectangle 3"/>
          <p:cNvSpPr>
            <a:spLocks noGrp="1" noChangeArrowheads="1"/>
          </p:cNvSpPr>
          <p:nvPr>
            <p:ph type="title"/>
          </p:nvPr>
        </p:nvSpPr>
        <p:spPr/>
        <p:txBody>
          <a:bodyPr/>
          <a:lstStyle/>
          <a:p>
            <a:r>
              <a:rPr lang="en-US" dirty="0"/>
              <a:t>Red Wants the Lock</a:t>
            </a:r>
          </a:p>
        </p:txBody>
      </p:sp>
      <p:sp>
        <p:nvSpPr>
          <p:cNvPr id="129026" name="Footer Placeholder 3"/>
          <p:cNvSpPr>
            <a:spLocks noGrp="1"/>
          </p:cNvSpPr>
          <p:nvPr>
            <p:ph type="ftr" sz="quarter" idx="10"/>
          </p:nvPr>
        </p:nvSpPr>
        <p:spPr>
          <a:noFill/>
        </p:spPr>
        <p:txBody>
          <a:bodyPr/>
          <a:lstStyle/>
          <a:p>
            <a:r>
              <a:rPr lang="en-US" dirty="0"/>
              <a:t>Art of Multiprocessor Programming</a:t>
            </a:r>
          </a:p>
        </p:txBody>
      </p:sp>
      <p:sp>
        <p:nvSpPr>
          <p:cNvPr id="129027" name="Slide Number Placeholder 4"/>
          <p:cNvSpPr>
            <a:spLocks noGrp="1"/>
          </p:cNvSpPr>
          <p:nvPr>
            <p:ph type="sldNum" sz="quarter" idx="11"/>
          </p:nvPr>
        </p:nvSpPr>
        <p:spPr>
          <a:noFill/>
        </p:spPr>
        <p:txBody>
          <a:bodyPr/>
          <a:lstStyle/>
          <a:p>
            <a:fld id="{90481C59-F2ED-42BD-ADDE-97A6F69B8734}" type="slidenum">
              <a:rPr lang="x-none" smtClean="0">
                <a:latin typeface="Arial" pitchFamily="34" charset="0"/>
                <a:cs typeface="Arial" pitchFamily="34" charset="0"/>
              </a:rPr>
              <a:pPr/>
              <a:t>120</a:t>
            </a:fld>
            <a:endParaRPr lang="en-US" dirty="0">
              <a:latin typeface="Arial" pitchFamily="34" charset="0"/>
              <a:cs typeface="Arial" pitchFamily="34" charset="0"/>
            </a:endParaRPr>
          </a:p>
        </p:txBody>
      </p:sp>
      <p:sp>
        <p:nvSpPr>
          <p:cNvPr id="129031"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29032" name="Text Box 6"/>
          <p:cNvSpPr txBox="1">
            <a:spLocks noChangeArrowheads="1"/>
          </p:cNvSpPr>
          <p:nvPr/>
        </p:nvSpPr>
        <p:spPr bwMode="auto">
          <a:xfrm>
            <a:off x="1112636" y="46529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29053" name="Rectangle 18"/>
          <p:cNvSpPr>
            <a:spLocks noChangeArrowheads="1"/>
          </p:cNvSpPr>
          <p:nvPr/>
        </p:nvSpPr>
        <p:spPr bwMode="auto">
          <a:xfrm>
            <a:off x="2170113" y="1663091"/>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grpSp>
        <p:nvGrpSpPr>
          <p:cNvPr id="129040" name="Group 20"/>
          <p:cNvGrpSpPr>
            <a:grpSpLocks/>
          </p:cNvGrpSpPr>
          <p:nvPr/>
        </p:nvGrpSpPr>
        <p:grpSpPr bwMode="auto">
          <a:xfrm>
            <a:off x="5310188" y="2252663"/>
            <a:ext cx="1130300" cy="1173162"/>
            <a:chOff x="2496" y="2725"/>
            <a:chExt cx="712" cy="739"/>
          </a:xfrm>
          <a:effectLst>
            <a:glow rad="101600">
              <a:schemeClr val="accent3">
                <a:satMod val="175000"/>
                <a:alpha val="40000"/>
              </a:schemeClr>
            </a:glow>
          </a:effectLst>
        </p:grpSpPr>
        <p:sp>
          <p:nvSpPr>
            <p:cNvPr id="129042" name="Rectangle 21"/>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29043" name="Freeform 22"/>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29044" name="Group 23"/>
            <p:cNvGrpSpPr>
              <a:grpSpLocks/>
            </p:cNvGrpSpPr>
            <p:nvPr/>
          </p:nvGrpSpPr>
          <p:grpSpPr bwMode="auto">
            <a:xfrm>
              <a:off x="3072" y="2832"/>
              <a:ext cx="136" cy="632"/>
              <a:chOff x="3072" y="2832"/>
              <a:chExt cx="136" cy="632"/>
            </a:xfrm>
          </p:grpSpPr>
          <p:sp>
            <p:nvSpPr>
              <p:cNvPr id="129049" name="Freeform 2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9050" name="Freeform 25"/>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9051" name="Freeform 26"/>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29045" name="Group 27"/>
            <p:cNvGrpSpPr>
              <a:grpSpLocks/>
            </p:cNvGrpSpPr>
            <p:nvPr/>
          </p:nvGrpSpPr>
          <p:grpSpPr bwMode="auto">
            <a:xfrm flipH="1">
              <a:off x="2496" y="2832"/>
              <a:ext cx="136" cy="632"/>
              <a:chOff x="3072" y="2832"/>
              <a:chExt cx="136" cy="632"/>
            </a:xfrm>
          </p:grpSpPr>
          <p:sp>
            <p:nvSpPr>
              <p:cNvPr id="129046" name="Freeform 2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9047" name="Freeform 2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9048" name="Freeform 3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29041" name="Rectangle 31"/>
          <p:cNvSpPr>
            <a:spLocks noChangeArrowheads="1"/>
          </p:cNvSpPr>
          <p:nvPr/>
        </p:nvSpPr>
        <p:spPr bwMode="auto">
          <a:xfrm>
            <a:off x="4984750" y="1651979"/>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29035" name="Rectangle 32"/>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29036" name="Freeform 33"/>
          <p:cNvSpPr>
            <a:spLocks/>
          </p:cNvSpPr>
          <p:nvPr/>
        </p:nvSpPr>
        <p:spPr bwMode="auto">
          <a:xfrm>
            <a:off x="1611313" y="5697538"/>
            <a:ext cx="2884487" cy="773112"/>
          </a:xfrm>
          <a:custGeom>
            <a:avLst/>
            <a:gdLst>
              <a:gd name="T0" fmla="*/ 0 w 2685"/>
              <a:gd name="T1" fmla="*/ 0 h 487"/>
              <a:gd name="T2" fmla="*/ 2147483647 w 2685"/>
              <a:gd name="T3" fmla="*/ 2147483647 h 487"/>
              <a:gd name="T4" fmla="*/ 2147483647 w 2685"/>
              <a:gd name="T5" fmla="*/ 2147483647 h 487"/>
              <a:gd name="T6" fmla="*/ 0 60000 65536"/>
              <a:gd name="T7" fmla="*/ 0 60000 65536"/>
              <a:gd name="T8" fmla="*/ 0 60000 65536"/>
              <a:gd name="T9" fmla="*/ 0 w 2685"/>
              <a:gd name="T10" fmla="*/ 0 h 487"/>
              <a:gd name="T11" fmla="*/ 2685 w 2685"/>
              <a:gd name="T12" fmla="*/ 487 h 487"/>
            </a:gdLst>
            <a:ahLst/>
            <a:cxnLst>
              <a:cxn ang="T6">
                <a:pos x="T0" y="T1"/>
              </a:cxn>
              <a:cxn ang="T7">
                <a:pos x="T2" y="T3"/>
              </a:cxn>
              <a:cxn ang="T8">
                <a:pos x="T4" y="T5"/>
              </a:cxn>
            </a:cxnLst>
            <a:rect l="T9" t="T10" r="T11" b="T12"/>
            <a:pathLst>
              <a:path w="2685" h="487">
                <a:moveTo>
                  <a:pt x="0" y="0"/>
                </a:moveTo>
                <a:cubicBezTo>
                  <a:pt x="7" y="217"/>
                  <a:pt x="14" y="435"/>
                  <a:pt x="461" y="461"/>
                </a:cubicBezTo>
                <a:cubicBezTo>
                  <a:pt x="908" y="487"/>
                  <a:pt x="1796" y="323"/>
                  <a:pt x="2685" y="15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9037" name="Freeform 34"/>
          <p:cNvSpPr>
            <a:spLocks/>
          </p:cNvSpPr>
          <p:nvPr/>
        </p:nvSpPr>
        <p:spPr bwMode="auto">
          <a:xfrm>
            <a:off x="3216275" y="3657600"/>
            <a:ext cx="790575" cy="1182688"/>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29038" name="Rectangle 37"/>
          <p:cNvSpPr>
            <a:spLocks noChangeArrowheads="1"/>
          </p:cNvSpPr>
          <p:nvPr/>
        </p:nvSpPr>
        <p:spPr bwMode="auto">
          <a:xfrm>
            <a:off x="6232525" y="4999038"/>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29039" name="Freeform 40"/>
          <p:cNvSpPr>
            <a:spLocks/>
          </p:cNvSpPr>
          <p:nvPr/>
        </p:nvSpPr>
        <p:spPr bwMode="auto">
          <a:xfrm>
            <a:off x="6659563" y="2879725"/>
            <a:ext cx="1066800" cy="2174875"/>
          </a:xfrm>
          <a:custGeom>
            <a:avLst/>
            <a:gdLst>
              <a:gd name="T0" fmla="*/ 0 w 672"/>
              <a:gd name="T1" fmla="*/ 0 h 1370"/>
              <a:gd name="T2" fmla="*/ 2147483647 w 672"/>
              <a:gd name="T3" fmla="*/ 2147483647 h 1370"/>
              <a:gd name="T4" fmla="*/ 2147483647 w 672"/>
              <a:gd name="T5" fmla="*/ 2147483647 h 1370"/>
              <a:gd name="T6" fmla="*/ 0 60000 65536"/>
              <a:gd name="T7" fmla="*/ 0 60000 65536"/>
              <a:gd name="T8" fmla="*/ 0 60000 65536"/>
              <a:gd name="T9" fmla="*/ 0 w 672"/>
              <a:gd name="T10" fmla="*/ 0 h 1370"/>
              <a:gd name="T11" fmla="*/ 672 w 672"/>
              <a:gd name="T12" fmla="*/ 1370 h 1370"/>
            </a:gdLst>
            <a:ahLst/>
            <a:cxnLst>
              <a:cxn ang="T6">
                <a:pos x="T0" y="T1"/>
              </a:cxn>
              <a:cxn ang="T7">
                <a:pos x="T2" y="T3"/>
              </a:cxn>
              <a:cxn ang="T8">
                <a:pos x="T4" y="T5"/>
              </a:cxn>
            </a:cxnLst>
            <a:rect l="T9" t="T10" r="T11" b="T12"/>
            <a:pathLst>
              <a:path w="672" h="1370">
                <a:moveTo>
                  <a:pt x="0" y="0"/>
                </a:moveTo>
                <a:cubicBezTo>
                  <a:pt x="102" y="104"/>
                  <a:pt x="558" y="396"/>
                  <a:pt x="615" y="624"/>
                </a:cubicBezTo>
                <a:cubicBezTo>
                  <a:pt x="672" y="852"/>
                  <a:pt x="401" y="1215"/>
                  <a:pt x="344" y="1370"/>
                </a:cubicBezTo>
              </a:path>
            </a:pathLst>
          </a:custGeom>
          <a:noFill/>
          <a:ln w="76200">
            <a:solidFill>
              <a:srgbClr val="FF33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39" name="Rectangle 4">
            <a:extLst>
              <a:ext uri="{FF2B5EF4-FFF2-40B4-BE49-F238E27FC236}">
                <a16:creationId xmlns:a16="http://schemas.microsoft.com/office/drawing/2014/main" id="{AC57C645-8EC2-4364-AE6C-9BD422E395DB}"/>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grpSp>
        <p:nvGrpSpPr>
          <p:cNvPr id="2" name="Group 9">
            <a:extLst>
              <a:ext uri="{FF2B5EF4-FFF2-40B4-BE49-F238E27FC236}">
                <a16:creationId xmlns:a16="http://schemas.microsoft.com/office/drawing/2014/main" id="{35883056-6E45-693A-DFC7-E4ACD75D839D}"/>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1E1AEF5D-89AE-B13C-0CAB-78AD4BA59D48}"/>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32C30B01-E04F-9B68-953F-04093CE0BE6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0955EAF3-56CA-EA9D-D1C4-6C68C9E413C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DE955283-65BA-E9B8-E9F1-7C7688EF125F}"/>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D0D10D0B-2D8E-32C2-0A8A-B90849AAC919}"/>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42FD1C39-7FF6-3BB2-43B3-F650B35E52C4}"/>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56F3C18A-D896-E922-7774-6C12B345A5B2}"/>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ED76F230-3F7C-F362-E695-0825ABCBF4A7}"/>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48CDE73E-9121-82E3-89EB-D33F45A30496}"/>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3" name="Rectangle 3"/>
          <p:cNvSpPr>
            <a:spLocks noGrp="1" noChangeArrowheads="1"/>
          </p:cNvSpPr>
          <p:nvPr>
            <p:ph type="title"/>
          </p:nvPr>
        </p:nvSpPr>
        <p:spPr/>
        <p:txBody>
          <a:bodyPr/>
          <a:lstStyle/>
          <a:p>
            <a:r>
              <a:rPr lang="en-US" dirty="0"/>
              <a:t>Red Wants the Lock</a:t>
            </a:r>
          </a:p>
        </p:txBody>
      </p:sp>
      <p:sp>
        <p:nvSpPr>
          <p:cNvPr id="130050" name="Footer Placeholder 3"/>
          <p:cNvSpPr>
            <a:spLocks noGrp="1"/>
          </p:cNvSpPr>
          <p:nvPr>
            <p:ph type="ftr" sz="quarter" idx="10"/>
          </p:nvPr>
        </p:nvSpPr>
        <p:spPr>
          <a:noFill/>
        </p:spPr>
        <p:txBody>
          <a:bodyPr/>
          <a:lstStyle/>
          <a:p>
            <a:r>
              <a:rPr lang="en-US" dirty="0"/>
              <a:t>Art of Multiprocessor Programming</a:t>
            </a:r>
          </a:p>
        </p:txBody>
      </p:sp>
      <p:sp>
        <p:nvSpPr>
          <p:cNvPr id="130051" name="Slide Number Placeholder 4"/>
          <p:cNvSpPr>
            <a:spLocks noGrp="1"/>
          </p:cNvSpPr>
          <p:nvPr>
            <p:ph type="sldNum" sz="quarter" idx="11"/>
          </p:nvPr>
        </p:nvSpPr>
        <p:spPr>
          <a:noFill/>
        </p:spPr>
        <p:txBody>
          <a:bodyPr/>
          <a:lstStyle/>
          <a:p>
            <a:fld id="{FFFF3414-970F-43E3-9CBA-72DE32150B1D}" type="slidenum">
              <a:rPr lang="x-none" smtClean="0">
                <a:latin typeface="Arial" pitchFamily="34" charset="0"/>
                <a:cs typeface="Arial" pitchFamily="34" charset="0"/>
              </a:rPr>
              <a:pPr/>
              <a:t>121</a:t>
            </a:fld>
            <a:endParaRPr lang="en-US" dirty="0">
              <a:latin typeface="Arial" pitchFamily="34" charset="0"/>
              <a:cs typeface="Arial" pitchFamily="34" charset="0"/>
            </a:endParaRPr>
          </a:p>
        </p:txBody>
      </p:sp>
      <p:sp>
        <p:nvSpPr>
          <p:cNvPr id="130055"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30056" name="Text Box 6"/>
          <p:cNvSpPr txBox="1">
            <a:spLocks noChangeArrowheads="1"/>
          </p:cNvSpPr>
          <p:nvPr/>
        </p:nvSpPr>
        <p:spPr bwMode="auto">
          <a:xfrm>
            <a:off x="1087236" y="46783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30079" name="Rectangle 18"/>
          <p:cNvSpPr>
            <a:spLocks noChangeArrowheads="1"/>
          </p:cNvSpPr>
          <p:nvPr/>
        </p:nvSpPr>
        <p:spPr bwMode="auto">
          <a:xfrm>
            <a:off x="2170113" y="1644650"/>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30067" name="Rectangle 31"/>
          <p:cNvSpPr>
            <a:spLocks noChangeArrowheads="1"/>
          </p:cNvSpPr>
          <p:nvPr/>
        </p:nvSpPr>
        <p:spPr bwMode="auto">
          <a:xfrm>
            <a:off x="4984750" y="163353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30060" name="Freeform 33"/>
          <p:cNvSpPr>
            <a:spLocks/>
          </p:cNvSpPr>
          <p:nvPr/>
        </p:nvSpPr>
        <p:spPr bwMode="auto">
          <a:xfrm>
            <a:off x="1611313" y="5697538"/>
            <a:ext cx="2884487" cy="773112"/>
          </a:xfrm>
          <a:custGeom>
            <a:avLst/>
            <a:gdLst>
              <a:gd name="T0" fmla="*/ 0 w 2685"/>
              <a:gd name="T1" fmla="*/ 0 h 487"/>
              <a:gd name="T2" fmla="*/ 2147483647 w 2685"/>
              <a:gd name="T3" fmla="*/ 2147483647 h 487"/>
              <a:gd name="T4" fmla="*/ 2147483647 w 2685"/>
              <a:gd name="T5" fmla="*/ 2147483647 h 487"/>
              <a:gd name="T6" fmla="*/ 0 60000 65536"/>
              <a:gd name="T7" fmla="*/ 0 60000 65536"/>
              <a:gd name="T8" fmla="*/ 0 60000 65536"/>
              <a:gd name="T9" fmla="*/ 0 w 2685"/>
              <a:gd name="T10" fmla="*/ 0 h 487"/>
              <a:gd name="T11" fmla="*/ 2685 w 2685"/>
              <a:gd name="T12" fmla="*/ 487 h 487"/>
            </a:gdLst>
            <a:ahLst/>
            <a:cxnLst>
              <a:cxn ang="T6">
                <a:pos x="T0" y="T1"/>
              </a:cxn>
              <a:cxn ang="T7">
                <a:pos x="T2" y="T3"/>
              </a:cxn>
              <a:cxn ang="T8">
                <a:pos x="T4" y="T5"/>
              </a:cxn>
            </a:cxnLst>
            <a:rect l="T9" t="T10" r="T11" b="T12"/>
            <a:pathLst>
              <a:path w="2685" h="487">
                <a:moveTo>
                  <a:pt x="0" y="0"/>
                </a:moveTo>
                <a:cubicBezTo>
                  <a:pt x="7" y="217"/>
                  <a:pt x="14" y="435"/>
                  <a:pt x="461" y="461"/>
                </a:cubicBezTo>
                <a:cubicBezTo>
                  <a:pt x="908" y="487"/>
                  <a:pt x="1796" y="323"/>
                  <a:pt x="2685" y="15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0061" name="Freeform 34"/>
          <p:cNvSpPr>
            <a:spLocks/>
          </p:cNvSpPr>
          <p:nvPr/>
        </p:nvSpPr>
        <p:spPr bwMode="auto">
          <a:xfrm>
            <a:off x="3216275" y="3657600"/>
            <a:ext cx="790575" cy="1182688"/>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0062" name="AutoShape 35"/>
          <p:cNvSpPr>
            <a:spLocks noChangeArrowheads="1"/>
          </p:cNvSpPr>
          <p:nvPr/>
        </p:nvSpPr>
        <p:spPr bwMode="auto">
          <a:xfrm>
            <a:off x="442913" y="4667250"/>
            <a:ext cx="1765300" cy="1244600"/>
          </a:xfrm>
          <a:prstGeom prst="wedgeRoundRectCallout">
            <a:avLst>
              <a:gd name="adj1" fmla="val 217894"/>
              <a:gd name="adj2" fmla="val -136736"/>
              <a:gd name="adj3" fmla="val 16667"/>
            </a:avLst>
          </a:prstGeom>
          <a:noFill/>
          <a:ln w="38100">
            <a:solidFill>
              <a:srgbClr val="FF3300"/>
            </a:solidFill>
            <a:miter lim="800000"/>
            <a:headEnd/>
            <a:tailEnd/>
          </a:ln>
        </p:spPr>
        <p:txBody>
          <a:bodyPr anchor="ctr"/>
          <a:lstStyle/>
          <a:p>
            <a:pPr algn="ctr"/>
            <a:endParaRPr lang="en-US" b="0" dirty="0">
              <a:latin typeface="Arial" pitchFamily="34" charset="0"/>
              <a:cs typeface="Arial" pitchFamily="34" charset="0"/>
            </a:endParaRPr>
          </a:p>
        </p:txBody>
      </p:sp>
      <p:sp>
        <p:nvSpPr>
          <p:cNvPr id="130063" name="Text Box 36"/>
          <p:cNvSpPr txBox="1">
            <a:spLocks noChangeArrowheads="1"/>
          </p:cNvSpPr>
          <p:nvPr/>
        </p:nvSpPr>
        <p:spPr bwMode="auto">
          <a:xfrm>
            <a:off x="4432975" y="4108450"/>
            <a:ext cx="1210588" cy="584775"/>
          </a:xfrm>
          <a:prstGeom prst="rect">
            <a:avLst/>
          </a:prstGeom>
          <a:noFill/>
          <a:ln w="9525">
            <a:noFill/>
            <a:miter lim="800000"/>
            <a:headEnd/>
            <a:tailEnd/>
          </a:ln>
        </p:spPr>
        <p:txBody>
          <a:bodyPr wrap="none">
            <a:spAutoFit/>
          </a:bodyPr>
          <a:lstStyle/>
          <a:p>
            <a:r>
              <a:rPr lang="en-US" sz="3200" b="0" dirty="0">
                <a:solidFill>
                  <a:srgbClr val="FF3300"/>
                </a:solidFill>
                <a:latin typeface="Arial" pitchFamily="34" charset="0"/>
                <a:cs typeface="Arial" pitchFamily="34" charset="0"/>
              </a:rPr>
              <a:t>Swap</a:t>
            </a:r>
          </a:p>
        </p:txBody>
      </p:sp>
      <p:sp>
        <p:nvSpPr>
          <p:cNvPr id="130065" name="Freeform 40"/>
          <p:cNvSpPr>
            <a:spLocks/>
          </p:cNvSpPr>
          <p:nvPr/>
        </p:nvSpPr>
        <p:spPr bwMode="auto">
          <a:xfrm>
            <a:off x="6659563" y="2879725"/>
            <a:ext cx="1066800" cy="2174875"/>
          </a:xfrm>
          <a:custGeom>
            <a:avLst/>
            <a:gdLst>
              <a:gd name="T0" fmla="*/ 0 w 672"/>
              <a:gd name="T1" fmla="*/ 0 h 1370"/>
              <a:gd name="T2" fmla="*/ 2147483647 w 672"/>
              <a:gd name="T3" fmla="*/ 2147483647 h 1370"/>
              <a:gd name="T4" fmla="*/ 2147483647 w 672"/>
              <a:gd name="T5" fmla="*/ 2147483647 h 1370"/>
              <a:gd name="T6" fmla="*/ 0 60000 65536"/>
              <a:gd name="T7" fmla="*/ 0 60000 65536"/>
              <a:gd name="T8" fmla="*/ 0 60000 65536"/>
              <a:gd name="T9" fmla="*/ 0 w 672"/>
              <a:gd name="T10" fmla="*/ 0 h 1370"/>
              <a:gd name="T11" fmla="*/ 672 w 672"/>
              <a:gd name="T12" fmla="*/ 1370 h 1370"/>
            </a:gdLst>
            <a:ahLst/>
            <a:cxnLst>
              <a:cxn ang="T6">
                <a:pos x="T0" y="T1"/>
              </a:cxn>
              <a:cxn ang="T7">
                <a:pos x="T2" y="T3"/>
              </a:cxn>
              <a:cxn ang="T8">
                <a:pos x="T4" y="T5"/>
              </a:cxn>
            </a:cxnLst>
            <a:rect l="T9" t="T10" r="T11" b="T12"/>
            <a:pathLst>
              <a:path w="672" h="1370">
                <a:moveTo>
                  <a:pt x="0" y="0"/>
                </a:moveTo>
                <a:cubicBezTo>
                  <a:pt x="102" y="104"/>
                  <a:pt x="558" y="396"/>
                  <a:pt x="615" y="624"/>
                </a:cubicBezTo>
                <a:cubicBezTo>
                  <a:pt x="672" y="852"/>
                  <a:pt x="401" y="1215"/>
                  <a:pt x="344" y="1370"/>
                </a:cubicBezTo>
              </a:path>
            </a:pathLst>
          </a:custGeom>
          <a:noFill/>
          <a:ln w="76200">
            <a:solidFill>
              <a:srgbClr val="FF33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41" name="Rectangle 4">
            <a:extLst>
              <a:ext uri="{FF2B5EF4-FFF2-40B4-BE49-F238E27FC236}">
                <a16:creationId xmlns:a16="http://schemas.microsoft.com/office/drawing/2014/main" id="{CA54AD09-B314-4C87-9D2D-F0C17A8AF72A}"/>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42" name="Rectangle 20">
            <a:extLst>
              <a:ext uri="{FF2B5EF4-FFF2-40B4-BE49-F238E27FC236}">
                <a16:creationId xmlns:a16="http://schemas.microsoft.com/office/drawing/2014/main" id="{E4B32BE3-1119-4E29-9098-CB84B05D6E82}"/>
              </a:ext>
            </a:extLst>
          </p:cNvPr>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43" name="Rectangle 37">
            <a:extLst>
              <a:ext uri="{FF2B5EF4-FFF2-40B4-BE49-F238E27FC236}">
                <a16:creationId xmlns:a16="http://schemas.microsoft.com/office/drawing/2014/main" id="{E531AA1D-E644-4BCD-9A44-15D822AB0FD8}"/>
              </a:ext>
            </a:extLst>
          </p:cNvPr>
          <p:cNvSpPr>
            <a:spLocks noChangeArrowheads="1"/>
          </p:cNvSpPr>
          <p:nvPr/>
        </p:nvSpPr>
        <p:spPr bwMode="auto">
          <a:xfrm>
            <a:off x="6232525" y="4999038"/>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2" name="Group 20">
            <a:extLst>
              <a:ext uri="{FF2B5EF4-FFF2-40B4-BE49-F238E27FC236}">
                <a16:creationId xmlns:a16="http://schemas.microsoft.com/office/drawing/2014/main" id="{D0F41FD5-7947-3622-C8B2-7F84DD5D04D8}"/>
              </a:ext>
            </a:extLst>
          </p:cNvPr>
          <p:cNvGrpSpPr>
            <a:grpSpLocks/>
          </p:cNvGrpSpPr>
          <p:nvPr/>
        </p:nvGrpSpPr>
        <p:grpSpPr bwMode="auto">
          <a:xfrm>
            <a:off x="5310188" y="2252663"/>
            <a:ext cx="1130300" cy="1173162"/>
            <a:chOff x="2496" y="2725"/>
            <a:chExt cx="712" cy="739"/>
          </a:xfrm>
          <a:effectLst>
            <a:glow rad="101600">
              <a:schemeClr val="accent3">
                <a:satMod val="175000"/>
                <a:alpha val="40000"/>
              </a:schemeClr>
            </a:glow>
          </a:effectLst>
        </p:grpSpPr>
        <p:sp>
          <p:nvSpPr>
            <p:cNvPr id="3" name="Rectangle 21">
              <a:extLst>
                <a:ext uri="{FF2B5EF4-FFF2-40B4-BE49-F238E27FC236}">
                  <a16:creationId xmlns:a16="http://schemas.microsoft.com/office/drawing/2014/main" id="{8DCB8E98-19B5-51CD-4110-E9C748D9B011}"/>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22">
              <a:extLst>
                <a:ext uri="{FF2B5EF4-FFF2-40B4-BE49-F238E27FC236}">
                  <a16:creationId xmlns:a16="http://schemas.microsoft.com/office/drawing/2014/main" id="{405166B7-69D0-9C2F-3263-3294F1423CC9}"/>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3">
              <a:extLst>
                <a:ext uri="{FF2B5EF4-FFF2-40B4-BE49-F238E27FC236}">
                  <a16:creationId xmlns:a16="http://schemas.microsoft.com/office/drawing/2014/main" id="{84A8216E-1176-093C-8829-097DCE48F1F4}"/>
                </a:ext>
              </a:extLst>
            </p:cNvPr>
            <p:cNvGrpSpPr>
              <a:grpSpLocks/>
            </p:cNvGrpSpPr>
            <p:nvPr/>
          </p:nvGrpSpPr>
          <p:grpSpPr bwMode="auto">
            <a:xfrm>
              <a:off x="3072" y="2832"/>
              <a:ext cx="136" cy="632"/>
              <a:chOff x="3072" y="2832"/>
              <a:chExt cx="136" cy="632"/>
            </a:xfrm>
          </p:grpSpPr>
          <p:sp>
            <p:nvSpPr>
              <p:cNvPr id="10" name="Freeform 24">
                <a:extLst>
                  <a:ext uri="{FF2B5EF4-FFF2-40B4-BE49-F238E27FC236}">
                    <a16:creationId xmlns:a16="http://schemas.microsoft.com/office/drawing/2014/main" id="{23BDC791-B13E-0FAB-0E59-B55784810E95}"/>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7DDF94FA-3103-D402-9F44-050AA60CCE8E}"/>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6">
                <a:extLst>
                  <a:ext uri="{FF2B5EF4-FFF2-40B4-BE49-F238E27FC236}">
                    <a16:creationId xmlns:a16="http://schemas.microsoft.com/office/drawing/2014/main" id="{4EC71760-3CD8-67E2-BE87-725F964386CD}"/>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27">
              <a:extLst>
                <a:ext uri="{FF2B5EF4-FFF2-40B4-BE49-F238E27FC236}">
                  <a16:creationId xmlns:a16="http://schemas.microsoft.com/office/drawing/2014/main" id="{468364A7-4638-0ABA-60E2-BD91425BA7FB}"/>
                </a:ext>
              </a:extLst>
            </p:cNvPr>
            <p:cNvGrpSpPr>
              <a:grpSpLocks/>
            </p:cNvGrpSpPr>
            <p:nvPr/>
          </p:nvGrpSpPr>
          <p:grpSpPr bwMode="auto">
            <a:xfrm flipH="1">
              <a:off x="2496" y="2832"/>
              <a:ext cx="136" cy="632"/>
              <a:chOff x="3072" y="2832"/>
              <a:chExt cx="136" cy="632"/>
            </a:xfrm>
          </p:grpSpPr>
          <p:sp>
            <p:nvSpPr>
              <p:cNvPr id="7" name="Freeform 28">
                <a:extLst>
                  <a:ext uri="{FF2B5EF4-FFF2-40B4-BE49-F238E27FC236}">
                    <a16:creationId xmlns:a16="http://schemas.microsoft.com/office/drawing/2014/main" id="{5F055DCE-82FD-CF41-9937-8CB63E68960D}"/>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9">
                <a:extLst>
                  <a:ext uri="{FF2B5EF4-FFF2-40B4-BE49-F238E27FC236}">
                    <a16:creationId xmlns:a16="http://schemas.microsoft.com/office/drawing/2014/main" id="{411EA41C-6A02-F25E-D766-1CBBBE619906}"/>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0">
                <a:extLst>
                  <a:ext uri="{FF2B5EF4-FFF2-40B4-BE49-F238E27FC236}">
                    <a16:creationId xmlns:a16="http://schemas.microsoft.com/office/drawing/2014/main" id="{9B3B192B-E190-47DB-00CA-C50C59607588}"/>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3" name="Group 9">
            <a:extLst>
              <a:ext uri="{FF2B5EF4-FFF2-40B4-BE49-F238E27FC236}">
                <a16:creationId xmlns:a16="http://schemas.microsoft.com/office/drawing/2014/main" id="{AD498785-FC45-28A1-B383-DB1F7DF75361}"/>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4" name="Rectangle 10">
              <a:extLst>
                <a:ext uri="{FF2B5EF4-FFF2-40B4-BE49-F238E27FC236}">
                  <a16:creationId xmlns:a16="http://schemas.microsoft.com/office/drawing/2014/main" id="{6ED70CE2-8DBF-7318-8ACC-1C241FABEF0C}"/>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11">
              <a:extLst>
                <a:ext uri="{FF2B5EF4-FFF2-40B4-BE49-F238E27FC236}">
                  <a16:creationId xmlns:a16="http://schemas.microsoft.com/office/drawing/2014/main" id="{C286DCD9-D02C-1021-EA26-97AA3516CCE6}"/>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12">
              <a:extLst>
                <a:ext uri="{FF2B5EF4-FFF2-40B4-BE49-F238E27FC236}">
                  <a16:creationId xmlns:a16="http://schemas.microsoft.com/office/drawing/2014/main" id="{CA713FE2-1629-AD5E-A7A0-1E935C9B5412}"/>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3">
              <a:extLst>
                <a:ext uri="{FF2B5EF4-FFF2-40B4-BE49-F238E27FC236}">
                  <a16:creationId xmlns:a16="http://schemas.microsoft.com/office/drawing/2014/main" id="{D937C640-DF73-F8DC-A191-223757F14449}"/>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14">
              <a:extLst>
                <a:ext uri="{FF2B5EF4-FFF2-40B4-BE49-F238E27FC236}">
                  <a16:creationId xmlns:a16="http://schemas.microsoft.com/office/drawing/2014/main" id="{5B82DB3D-698C-F72C-1A9F-A61281D32CBD}"/>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15">
              <a:extLst>
                <a:ext uri="{FF2B5EF4-FFF2-40B4-BE49-F238E27FC236}">
                  <a16:creationId xmlns:a16="http://schemas.microsoft.com/office/drawing/2014/main" id="{B5A0874D-69D3-23B7-C05C-1F315DAEA563}"/>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16">
              <a:extLst>
                <a:ext uri="{FF2B5EF4-FFF2-40B4-BE49-F238E27FC236}">
                  <a16:creationId xmlns:a16="http://schemas.microsoft.com/office/drawing/2014/main" id="{CE967B89-828C-5661-E716-80F64F664E3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7">
              <a:extLst>
                <a:ext uri="{FF2B5EF4-FFF2-40B4-BE49-F238E27FC236}">
                  <a16:creationId xmlns:a16="http://schemas.microsoft.com/office/drawing/2014/main" id="{A98CA7C4-9685-793A-180D-E93909F29590}"/>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8">
              <a:extLst>
                <a:ext uri="{FF2B5EF4-FFF2-40B4-BE49-F238E27FC236}">
                  <a16:creationId xmlns:a16="http://schemas.microsoft.com/office/drawing/2014/main" id="{8CAE504C-0FC9-6BC0-FB6D-15FC97DB9F1D}"/>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7" name="Rectangle 3"/>
          <p:cNvSpPr>
            <a:spLocks noGrp="1" noChangeArrowheads="1"/>
          </p:cNvSpPr>
          <p:nvPr>
            <p:ph type="title"/>
          </p:nvPr>
        </p:nvSpPr>
        <p:spPr/>
        <p:txBody>
          <a:bodyPr/>
          <a:lstStyle/>
          <a:p>
            <a:r>
              <a:rPr lang="en-US" dirty="0"/>
              <a:t>Red Wants the Lock</a:t>
            </a:r>
          </a:p>
        </p:txBody>
      </p:sp>
      <p:sp>
        <p:nvSpPr>
          <p:cNvPr id="131074" name="Footer Placeholder 3"/>
          <p:cNvSpPr>
            <a:spLocks noGrp="1"/>
          </p:cNvSpPr>
          <p:nvPr>
            <p:ph type="ftr" sz="quarter" idx="10"/>
          </p:nvPr>
        </p:nvSpPr>
        <p:spPr>
          <a:noFill/>
        </p:spPr>
        <p:txBody>
          <a:bodyPr/>
          <a:lstStyle/>
          <a:p>
            <a:r>
              <a:rPr lang="en-US" dirty="0"/>
              <a:t>Art of Multiprocessor Programming</a:t>
            </a:r>
          </a:p>
        </p:txBody>
      </p:sp>
      <p:sp>
        <p:nvSpPr>
          <p:cNvPr id="131075" name="Slide Number Placeholder 4"/>
          <p:cNvSpPr>
            <a:spLocks noGrp="1"/>
          </p:cNvSpPr>
          <p:nvPr>
            <p:ph type="sldNum" sz="quarter" idx="11"/>
          </p:nvPr>
        </p:nvSpPr>
        <p:spPr>
          <a:noFill/>
        </p:spPr>
        <p:txBody>
          <a:bodyPr/>
          <a:lstStyle/>
          <a:p>
            <a:fld id="{C88457B1-D288-418B-AFCA-16CEA4313213}" type="slidenum">
              <a:rPr lang="x-none" smtClean="0">
                <a:latin typeface="Arial" pitchFamily="34" charset="0"/>
                <a:cs typeface="Arial" pitchFamily="34" charset="0"/>
              </a:rPr>
              <a:pPr/>
              <a:t>122</a:t>
            </a:fld>
            <a:endParaRPr lang="en-US" dirty="0">
              <a:latin typeface="Arial" pitchFamily="34" charset="0"/>
              <a:cs typeface="Arial" pitchFamily="34" charset="0"/>
            </a:endParaRPr>
          </a:p>
        </p:txBody>
      </p:sp>
      <p:sp>
        <p:nvSpPr>
          <p:cNvPr id="131079"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31080" name="Text Box 6"/>
          <p:cNvSpPr txBox="1">
            <a:spLocks noChangeArrowheads="1"/>
          </p:cNvSpPr>
          <p:nvPr/>
        </p:nvSpPr>
        <p:spPr bwMode="auto">
          <a:xfrm>
            <a:off x="1112636" y="46656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31101" name="Rectangle 18"/>
          <p:cNvSpPr>
            <a:spLocks noChangeArrowheads="1"/>
          </p:cNvSpPr>
          <p:nvPr/>
        </p:nvSpPr>
        <p:spPr bwMode="auto">
          <a:xfrm>
            <a:off x="2170113" y="1644650"/>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31089" name="Rectangle 31"/>
          <p:cNvSpPr>
            <a:spLocks noChangeArrowheads="1"/>
          </p:cNvSpPr>
          <p:nvPr/>
        </p:nvSpPr>
        <p:spPr bwMode="auto">
          <a:xfrm>
            <a:off x="4984750" y="163353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31083" name="Rectangle 32"/>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31084" name="Freeform 34"/>
          <p:cNvSpPr>
            <a:spLocks/>
          </p:cNvSpPr>
          <p:nvPr/>
        </p:nvSpPr>
        <p:spPr bwMode="auto">
          <a:xfrm>
            <a:off x="3216275" y="3657600"/>
            <a:ext cx="790575" cy="1182688"/>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1086" name="Freeform 38"/>
          <p:cNvSpPr>
            <a:spLocks/>
          </p:cNvSpPr>
          <p:nvPr/>
        </p:nvSpPr>
        <p:spPr bwMode="auto">
          <a:xfrm>
            <a:off x="1423988" y="5738813"/>
            <a:ext cx="4960937" cy="968375"/>
          </a:xfrm>
          <a:custGeom>
            <a:avLst/>
            <a:gdLst>
              <a:gd name="T0" fmla="*/ 2147483647 w 3125"/>
              <a:gd name="T1" fmla="*/ 0 h 610"/>
              <a:gd name="T2" fmla="*/ 2147483647 w 3125"/>
              <a:gd name="T3" fmla="*/ 2147483647 h 610"/>
              <a:gd name="T4" fmla="*/ 2147483647 w 3125"/>
              <a:gd name="T5" fmla="*/ 2147483647 h 610"/>
              <a:gd name="T6" fmla="*/ 2147483647 w 3125"/>
              <a:gd name="T7" fmla="*/ 2147483647 h 610"/>
              <a:gd name="T8" fmla="*/ 0 60000 65536"/>
              <a:gd name="T9" fmla="*/ 0 60000 65536"/>
              <a:gd name="T10" fmla="*/ 0 60000 65536"/>
              <a:gd name="T11" fmla="*/ 0 60000 65536"/>
              <a:gd name="T12" fmla="*/ 0 w 3125"/>
              <a:gd name="T13" fmla="*/ 0 h 610"/>
              <a:gd name="T14" fmla="*/ 3125 w 3125"/>
              <a:gd name="T15" fmla="*/ 610 h 610"/>
            </a:gdLst>
            <a:ahLst/>
            <a:cxnLst>
              <a:cxn ang="T8">
                <a:pos x="T0" y="T1"/>
              </a:cxn>
              <a:cxn ang="T9">
                <a:pos x="T2" y="T3"/>
              </a:cxn>
              <a:cxn ang="T10">
                <a:pos x="T4" y="T5"/>
              </a:cxn>
              <a:cxn ang="T11">
                <a:pos x="T6" y="T7"/>
              </a:cxn>
            </a:cxnLst>
            <a:rect l="T12" t="T13" r="T14" b="T15"/>
            <a:pathLst>
              <a:path w="3125" h="610">
                <a:moveTo>
                  <a:pt x="46" y="0"/>
                </a:moveTo>
                <a:cubicBezTo>
                  <a:pt x="111" y="86"/>
                  <a:pt x="0" y="442"/>
                  <a:pt x="434" y="526"/>
                </a:cubicBezTo>
                <a:cubicBezTo>
                  <a:pt x="868" y="610"/>
                  <a:pt x="2200" y="564"/>
                  <a:pt x="2648" y="506"/>
                </a:cubicBezTo>
                <a:cubicBezTo>
                  <a:pt x="3096" y="448"/>
                  <a:pt x="3026" y="247"/>
                  <a:pt x="3125" y="17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1087" name="Freeform 39"/>
          <p:cNvSpPr>
            <a:spLocks/>
          </p:cNvSpPr>
          <p:nvPr/>
        </p:nvSpPr>
        <p:spPr bwMode="auto">
          <a:xfrm>
            <a:off x="5527675" y="3629025"/>
            <a:ext cx="727075" cy="1382713"/>
          </a:xfrm>
          <a:custGeom>
            <a:avLst/>
            <a:gdLst>
              <a:gd name="T0" fmla="*/ 2147483647 w 458"/>
              <a:gd name="T1" fmla="*/ 0 h 871"/>
              <a:gd name="T2" fmla="*/ 2147483647 w 458"/>
              <a:gd name="T3" fmla="*/ 2147483647 h 871"/>
              <a:gd name="T4" fmla="*/ 2147483647 w 458"/>
              <a:gd name="T5" fmla="*/ 2147483647 h 871"/>
              <a:gd name="T6" fmla="*/ 0 w 458"/>
              <a:gd name="T7" fmla="*/ 2147483647 h 871"/>
              <a:gd name="T8" fmla="*/ 0 60000 65536"/>
              <a:gd name="T9" fmla="*/ 0 60000 65536"/>
              <a:gd name="T10" fmla="*/ 0 60000 65536"/>
              <a:gd name="T11" fmla="*/ 0 60000 65536"/>
              <a:gd name="T12" fmla="*/ 0 w 458"/>
              <a:gd name="T13" fmla="*/ 0 h 871"/>
              <a:gd name="T14" fmla="*/ 458 w 458"/>
              <a:gd name="T15" fmla="*/ 871 h 871"/>
            </a:gdLst>
            <a:ahLst/>
            <a:cxnLst>
              <a:cxn ang="T8">
                <a:pos x="T0" y="T1"/>
              </a:cxn>
              <a:cxn ang="T9">
                <a:pos x="T2" y="T3"/>
              </a:cxn>
              <a:cxn ang="T10">
                <a:pos x="T4" y="T5"/>
              </a:cxn>
              <a:cxn ang="T11">
                <a:pos x="T6" y="T7"/>
              </a:cxn>
            </a:cxnLst>
            <a:rect l="T12" t="T13" r="T14" b="T15"/>
            <a:pathLst>
              <a:path w="458" h="871">
                <a:moveTo>
                  <a:pt x="182" y="0"/>
                </a:moveTo>
                <a:cubicBezTo>
                  <a:pt x="225" y="66"/>
                  <a:pt x="422" y="276"/>
                  <a:pt x="440" y="397"/>
                </a:cubicBezTo>
                <a:cubicBezTo>
                  <a:pt x="458" y="518"/>
                  <a:pt x="365" y="646"/>
                  <a:pt x="292" y="725"/>
                </a:cubicBezTo>
                <a:cubicBezTo>
                  <a:pt x="219" y="804"/>
                  <a:pt x="61" y="841"/>
                  <a:pt x="0" y="871"/>
                </a:cubicBezTo>
              </a:path>
            </a:pathLst>
          </a:custGeom>
          <a:noFill/>
          <a:ln w="76200">
            <a:solidFill>
              <a:srgbClr val="FF33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39" name="Rectangle 4">
            <a:extLst>
              <a:ext uri="{FF2B5EF4-FFF2-40B4-BE49-F238E27FC236}">
                <a16:creationId xmlns:a16="http://schemas.microsoft.com/office/drawing/2014/main" id="{4BF85622-AF47-4FA3-B86F-283A3F05B8AE}"/>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40" name="Rectangle 37">
            <a:extLst>
              <a:ext uri="{FF2B5EF4-FFF2-40B4-BE49-F238E27FC236}">
                <a16:creationId xmlns:a16="http://schemas.microsoft.com/office/drawing/2014/main" id="{688B8460-8D43-49C7-A09C-FD9C697534EF}"/>
              </a:ext>
            </a:extLst>
          </p:cNvPr>
          <p:cNvSpPr>
            <a:spLocks noChangeArrowheads="1"/>
          </p:cNvSpPr>
          <p:nvPr/>
        </p:nvSpPr>
        <p:spPr bwMode="auto">
          <a:xfrm>
            <a:off x="6232525" y="4999038"/>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2" name="Group 20">
            <a:extLst>
              <a:ext uri="{FF2B5EF4-FFF2-40B4-BE49-F238E27FC236}">
                <a16:creationId xmlns:a16="http://schemas.microsoft.com/office/drawing/2014/main" id="{1C2D536F-0FE5-0601-4576-69A0AA4F783C}"/>
              </a:ext>
            </a:extLst>
          </p:cNvPr>
          <p:cNvGrpSpPr>
            <a:grpSpLocks/>
          </p:cNvGrpSpPr>
          <p:nvPr/>
        </p:nvGrpSpPr>
        <p:grpSpPr bwMode="auto">
          <a:xfrm>
            <a:off x="5310188" y="2252663"/>
            <a:ext cx="1130300" cy="1173162"/>
            <a:chOff x="2496" y="2725"/>
            <a:chExt cx="712" cy="739"/>
          </a:xfrm>
          <a:effectLst>
            <a:glow rad="101600">
              <a:schemeClr val="accent3">
                <a:satMod val="175000"/>
                <a:alpha val="40000"/>
              </a:schemeClr>
            </a:glow>
          </a:effectLst>
        </p:grpSpPr>
        <p:sp>
          <p:nvSpPr>
            <p:cNvPr id="3" name="Rectangle 21">
              <a:extLst>
                <a:ext uri="{FF2B5EF4-FFF2-40B4-BE49-F238E27FC236}">
                  <a16:creationId xmlns:a16="http://schemas.microsoft.com/office/drawing/2014/main" id="{55F8892E-921B-2113-472E-7CB519D16E3C}"/>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22">
              <a:extLst>
                <a:ext uri="{FF2B5EF4-FFF2-40B4-BE49-F238E27FC236}">
                  <a16:creationId xmlns:a16="http://schemas.microsoft.com/office/drawing/2014/main" id="{A79D8AE6-063D-6D97-42CD-A6E9F3D62AD7}"/>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3">
              <a:extLst>
                <a:ext uri="{FF2B5EF4-FFF2-40B4-BE49-F238E27FC236}">
                  <a16:creationId xmlns:a16="http://schemas.microsoft.com/office/drawing/2014/main" id="{FDC3FF61-DB5D-9146-D76C-1925EA0BB02F}"/>
                </a:ext>
              </a:extLst>
            </p:cNvPr>
            <p:cNvGrpSpPr>
              <a:grpSpLocks/>
            </p:cNvGrpSpPr>
            <p:nvPr/>
          </p:nvGrpSpPr>
          <p:grpSpPr bwMode="auto">
            <a:xfrm>
              <a:off x="3072" y="2832"/>
              <a:ext cx="136" cy="632"/>
              <a:chOff x="3072" y="2832"/>
              <a:chExt cx="136" cy="632"/>
            </a:xfrm>
          </p:grpSpPr>
          <p:sp>
            <p:nvSpPr>
              <p:cNvPr id="10" name="Freeform 24">
                <a:extLst>
                  <a:ext uri="{FF2B5EF4-FFF2-40B4-BE49-F238E27FC236}">
                    <a16:creationId xmlns:a16="http://schemas.microsoft.com/office/drawing/2014/main" id="{EDCAEEED-081F-2ACD-02F8-6CC52D1AFCD1}"/>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5E5C693B-1668-7D08-82CD-1A41DF72BD42}"/>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6">
                <a:extLst>
                  <a:ext uri="{FF2B5EF4-FFF2-40B4-BE49-F238E27FC236}">
                    <a16:creationId xmlns:a16="http://schemas.microsoft.com/office/drawing/2014/main" id="{B5AE2AF8-5946-F1A1-4EA5-59A6760E5D24}"/>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27">
              <a:extLst>
                <a:ext uri="{FF2B5EF4-FFF2-40B4-BE49-F238E27FC236}">
                  <a16:creationId xmlns:a16="http://schemas.microsoft.com/office/drawing/2014/main" id="{684AD912-D2B2-C96C-F3E7-CCFC0E8AE34C}"/>
                </a:ext>
              </a:extLst>
            </p:cNvPr>
            <p:cNvGrpSpPr>
              <a:grpSpLocks/>
            </p:cNvGrpSpPr>
            <p:nvPr/>
          </p:nvGrpSpPr>
          <p:grpSpPr bwMode="auto">
            <a:xfrm flipH="1">
              <a:off x="2496" y="2832"/>
              <a:ext cx="136" cy="632"/>
              <a:chOff x="3072" y="2832"/>
              <a:chExt cx="136" cy="632"/>
            </a:xfrm>
          </p:grpSpPr>
          <p:sp>
            <p:nvSpPr>
              <p:cNvPr id="7" name="Freeform 28">
                <a:extLst>
                  <a:ext uri="{FF2B5EF4-FFF2-40B4-BE49-F238E27FC236}">
                    <a16:creationId xmlns:a16="http://schemas.microsoft.com/office/drawing/2014/main" id="{1ECEE69C-FD0D-5CE6-B0A0-D8CDB35AC93F}"/>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9">
                <a:extLst>
                  <a:ext uri="{FF2B5EF4-FFF2-40B4-BE49-F238E27FC236}">
                    <a16:creationId xmlns:a16="http://schemas.microsoft.com/office/drawing/2014/main" id="{9D5A6D9E-CDCA-ACBE-92F5-12AF84CE3A20}"/>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0">
                <a:extLst>
                  <a:ext uri="{FF2B5EF4-FFF2-40B4-BE49-F238E27FC236}">
                    <a16:creationId xmlns:a16="http://schemas.microsoft.com/office/drawing/2014/main" id="{A3E8D099-01A2-F4B8-3008-D0DA4E804D4E}"/>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3" name="Group 9">
            <a:extLst>
              <a:ext uri="{FF2B5EF4-FFF2-40B4-BE49-F238E27FC236}">
                <a16:creationId xmlns:a16="http://schemas.microsoft.com/office/drawing/2014/main" id="{F70A030C-2287-F25E-F053-91D18DCA5F8B}"/>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4" name="Rectangle 10">
              <a:extLst>
                <a:ext uri="{FF2B5EF4-FFF2-40B4-BE49-F238E27FC236}">
                  <a16:creationId xmlns:a16="http://schemas.microsoft.com/office/drawing/2014/main" id="{A3347F55-C9AF-4AAD-1E32-19DB027A63C2}"/>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11">
              <a:extLst>
                <a:ext uri="{FF2B5EF4-FFF2-40B4-BE49-F238E27FC236}">
                  <a16:creationId xmlns:a16="http://schemas.microsoft.com/office/drawing/2014/main" id="{E66C4FB7-1574-4607-0B05-67D3397032BD}"/>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12">
              <a:extLst>
                <a:ext uri="{FF2B5EF4-FFF2-40B4-BE49-F238E27FC236}">
                  <a16:creationId xmlns:a16="http://schemas.microsoft.com/office/drawing/2014/main" id="{7B11197B-4E6C-F3AD-B1B7-901999A50C3F}"/>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3">
              <a:extLst>
                <a:ext uri="{FF2B5EF4-FFF2-40B4-BE49-F238E27FC236}">
                  <a16:creationId xmlns:a16="http://schemas.microsoft.com/office/drawing/2014/main" id="{87F4F1F3-5DA5-D734-3343-ADC12C88EA4E}"/>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14">
              <a:extLst>
                <a:ext uri="{FF2B5EF4-FFF2-40B4-BE49-F238E27FC236}">
                  <a16:creationId xmlns:a16="http://schemas.microsoft.com/office/drawing/2014/main" id="{C5152BEB-481C-0CE6-B96B-4556FEF4A4C0}"/>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15">
              <a:extLst>
                <a:ext uri="{FF2B5EF4-FFF2-40B4-BE49-F238E27FC236}">
                  <a16:creationId xmlns:a16="http://schemas.microsoft.com/office/drawing/2014/main" id="{9E8DB93A-67F2-278B-5296-5CA117BE837D}"/>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16">
              <a:extLst>
                <a:ext uri="{FF2B5EF4-FFF2-40B4-BE49-F238E27FC236}">
                  <a16:creationId xmlns:a16="http://schemas.microsoft.com/office/drawing/2014/main" id="{0E03DDEA-9B91-79E6-7C94-DD679AE1ADD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7">
              <a:extLst>
                <a:ext uri="{FF2B5EF4-FFF2-40B4-BE49-F238E27FC236}">
                  <a16:creationId xmlns:a16="http://schemas.microsoft.com/office/drawing/2014/main" id="{3591DEB7-E315-F73C-2B1A-5479C0F6EF7E}"/>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8">
              <a:extLst>
                <a:ext uri="{FF2B5EF4-FFF2-40B4-BE49-F238E27FC236}">
                  <a16:creationId xmlns:a16="http://schemas.microsoft.com/office/drawing/2014/main" id="{E27846B5-113C-F167-D60B-403352E76FD5}"/>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1" name="Rectangle 3"/>
          <p:cNvSpPr>
            <a:spLocks noGrp="1" noChangeArrowheads="1"/>
          </p:cNvSpPr>
          <p:nvPr>
            <p:ph type="title"/>
          </p:nvPr>
        </p:nvSpPr>
        <p:spPr/>
        <p:txBody>
          <a:bodyPr/>
          <a:lstStyle/>
          <a:p>
            <a:r>
              <a:rPr lang="en-US" dirty="0"/>
              <a:t>Red Wants the Lock</a:t>
            </a:r>
          </a:p>
        </p:txBody>
      </p:sp>
      <p:sp>
        <p:nvSpPr>
          <p:cNvPr id="132098" name="Footer Placeholder 3"/>
          <p:cNvSpPr>
            <a:spLocks noGrp="1"/>
          </p:cNvSpPr>
          <p:nvPr>
            <p:ph type="ftr" sz="quarter" idx="10"/>
          </p:nvPr>
        </p:nvSpPr>
        <p:spPr>
          <a:noFill/>
        </p:spPr>
        <p:txBody>
          <a:bodyPr/>
          <a:lstStyle/>
          <a:p>
            <a:r>
              <a:rPr lang="en-US" dirty="0"/>
              <a:t>Art of Multiprocessor Programming</a:t>
            </a:r>
          </a:p>
        </p:txBody>
      </p:sp>
      <p:sp>
        <p:nvSpPr>
          <p:cNvPr id="132099" name="Slide Number Placeholder 4"/>
          <p:cNvSpPr>
            <a:spLocks noGrp="1"/>
          </p:cNvSpPr>
          <p:nvPr>
            <p:ph type="sldNum" sz="quarter" idx="11"/>
          </p:nvPr>
        </p:nvSpPr>
        <p:spPr>
          <a:noFill/>
        </p:spPr>
        <p:txBody>
          <a:bodyPr/>
          <a:lstStyle/>
          <a:p>
            <a:fld id="{3055B78F-5C0E-4100-9AAE-0D54F466E3FC}" type="slidenum">
              <a:rPr lang="x-none" smtClean="0">
                <a:latin typeface="Arial" pitchFamily="34" charset="0"/>
                <a:cs typeface="Arial" pitchFamily="34" charset="0"/>
              </a:rPr>
              <a:pPr/>
              <a:t>123</a:t>
            </a:fld>
            <a:endParaRPr lang="en-US" dirty="0">
              <a:latin typeface="Arial" pitchFamily="34" charset="0"/>
              <a:cs typeface="Arial" pitchFamily="34" charset="0"/>
            </a:endParaRPr>
          </a:p>
        </p:txBody>
      </p:sp>
      <p:sp>
        <p:nvSpPr>
          <p:cNvPr id="132103"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32104" name="Text Box 6"/>
          <p:cNvSpPr txBox="1">
            <a:spLocks noChangeArrowheads="1"/>
          </p:cNvSpPr>
          <p:nvPr/>
        </p:nvSpPr>
        <p:spPr bwMode="auto">
          <a:xfrm>
            <a:off x="1112636" y="46656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32127" name="Rectangle 18"/>
          <p:cNvSpPr>
            <a:spLocks noChangeArrowheads="1"/>
          </p:cNvSpPr>
          <p:nvPr/>
        </p:nvSpPr>
        <p:spPr bwMode="auto">
          <a:xfrm>
            <a:off x="2170113" y="1644650"/>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32115" name="Rectangle 31"/>
          <p:cNvSpPr>
            <a:spLocks noChangeArrowheads="1"/>
          </p:cNvSpPr>
          <p:nvPr/>
        </p:nvSpPr>
        <p:spPr bwMode="auto">
          <a:xfrm>
            <a:off x="4984750" y="163353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32107" name="Rectangle 32"/>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32108" name="Freeform 33"/>
          <p:cNvSpPr>
            <a:spLocks/>
          </p:cNvSpPr>
          <p:nvPr/>
        </p:nvSpPr>
        <p:spPr bwMode="auto">
          <a:xfrm>
            <a:off x="3216275" y="3657600"/>
            <a:ext cx="790575" cy="1182688"/>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2110" name="Freeform 35"/>
          <p:cNvSpPr>
            <a:spLocks/>
          </p:cNvSpPr>
          <p:nvPr/>
        </p:nvSpPr>
        <p:spPr bwMode="auto">
          <a:xfrm>
            <a:off x="1423988" y="5738813"/>
            <a:ext cx="4960937" cy="968375"/>
          </a:xfrm>
          <a:custGeom>
            <a:avLst/>
            <a:gdLst>
              <a:gd name="T0" fmla="*/ 2147483647 w 3125"/>
              <a:gd name="T1" fmla="*/ 0 h 610"/>
              <a:gd name="T2" fmla="*/ 2147483647 w 3125"/>
              <a:gd name="T3" fmla="*/ 2147483647 h 610"/>
              <a:gd name="T4" fmla="*/ 2147483647 w 3125"/>
              <a:gd name="T5" fmla="*/ 2147483647 h 610"/>
              <a:gd name="T6" fmla="*/ 2147483647 w 3125"/>
              <a:gd name="T7" fmla="*/ 2147483647 h 610"/>
              <a:gd name="T8" fmla="*/ 0 60000 65536"/>
              <a:gd name="T9" fmla="*/ 0 60000 65536"/>
              <a:gd name="T10" fmla="*/ 0 60000 65536"/>
              <a:gd name="T11" fmla="*/ 0 60000 65536"/>
              <a:gd name="T12" fmla="*/ 0 w 3125"/>
              <a:gd name="T13" fmla="*/ 0 h 610"/>
              <a:gd name="T14" fmla="*/ 3125 w 3125"/>
              <a:gd name="T15" fmla="*/ 610 h 610"/>
            </a:gdLst>
            <a:ahLst/>
            <a:cxnLst>
              <a:cxn ang="T8">
                <a:pos x="T0" y="T1"/>
              </a:cxn>
              <a:cxn ang="T9">
                <a:pos x="T2" y="T3"/>
              </a:cxn>
              <a:cxn ang="T10">
                <a:pos x="T4" y="T5"/>
              </a:cxn>
              <a:cxn ang="T11">
                <a:pos x="T6" y="T7"/>
              </a:cxn>
            </a:cxnLst>
            <a:rect l="T12" t="T13" r="T14" b="T15"/>
            <a:pathLst>
              <a:path w="3125" h="610">
                <a:moveTo>
                  <a:pt x="46" y="0"/>
                </a:moveTo>
                <a:cubicBezTo>
                  <a:pt x="111" y="86"/>
                  <a:pt x="0" y="442"/>
                  <a:pt x="434" y="526"/>
                </a:cubicBezTo>
                <a:cubicBezTo>
                  <a:pt x="868" y="610"/>
                  <a:pt x="2200" y="564"/>
                  <a:pt x="2648" y="506"/>
                </a:cubicBezTo>
                <a:cubicBezTo>
                  <a:pt x="3096" y="448"/>
                  <a:pt x="3026" y="247"/>
                  <a:pt x="3125" y="17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2111" name="Freeform 36"/>
          <p:cNvSpPr>
            <a:spLocks/>
          </p:cNvSpPr>
          <p:nvPr/>
        </p:nvSpPr>
        <p:spPr bwMode="auto">
          <a:xfrm>
            <a:off x="5527675" y="3629025"/>
            <a:ext cx="727075" cy="1382713"/>
          </a:xfrm>
          <a:custGeom>
            <a:avLst/>
            <a:gdLst>
              <a:gd name="T0" fmla="*/ 2147483647 w 458"/>
              <a:gd name="T1" fmla="*/ 0 h 871"/>
              <a:gd name="T2" fmla="*/ 2147483647 w 458"/>
              <a:gd name="T3" fmla="*/ 2147483647 h 871"/>
              <a:gd name="T4" fmla="*/ 2147483647 w 458"/>
              <a:gd name="T5" fmla="*/ 2147483647 h 871"/>
              <a:gd name="T6" fmla="*/ 0 w 458"/>
              <a:gd name="T7" fmla="*/ 2147483647 h 871"/>
              <a:gd name="T8" fmla="*/ 0 60000 65536"/>
              <a:gd name="T9" fmla="*/ 0 60000 65536"/>
              <a:gd name="T10" fmla="*/ 0 60000 65536"/>
              <a:gd name="T11" fmla="*/ 0 60000 65536"/>
              <a:gd name="T12" fmla="*/ 0 w 458"/>
              <a:gd name="T13" fmla="*/ 0 h 871"/>
              <a:gd name="T14" fmla="*/ 458 w 458"/>
              <a:gd name="T15" fmla="*/ 871 h 871"/>
            </a:gdLst>
            <a:ahLst/>
            <a:cxnLst>
              <a:cxn ang="T8">
                <a:pos x="T0" y="T1"/>
              </a:cxn>
              <a:cxn ang="T9">
                <a:pos x="T2" y="T3"/>
              </a:cxn>
              <a:cxn ang="T10">
                <a:pos x="T4" y="T5"/>
              </a:cxn>
              <a:cxn ang="T11">
                <a:pos x="T6" y="T7"/>
              </a:cxn>
            </a:cxnLst>
            <a:rect l="T12" t="T13" r="T14" b="T15"/>
            <a:pathLst>
              <a:path w="458" h="871">
                <a:moveTo>
                  <a:pt x="182" y="0"/>
                </a:moveTo>
                <a:cubicBezTo>
                  <a:pt x="225" y="66"/>
                  <a:pt x="422" y="276"/>
                  <a:pt x="440" y="397"/>
                </a:cubicBezTo>
                <a:cubicBezTo>
                  <a:pt x="458" y="518"/>
                  <a:pt x="365" y="646"/>
                  <a:pt x="292" y="725"/>
                </a:cubicBezTo>
                <a:cubicBezTo>
                  <a:pt x="219" y="804"/>
                  <a:pt x="61" y="841"/>
                  <a:pt x="0" y="871"/>
                </a:cubicBezTo>
              </a:path>
            </a:pathLst>
          </a:custGeom>
          <a:noFill/>
          <a:ln w="76200">
            <a:solidFill>
              <a:srgbClr val="FF33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2112" name="Line 37"/>
          <p:cNvSpPr>
            <a:spLocks noChangeShapeType="1"/>
          </p:cNvSpPr>
          <p:nvPr/>
        </p:nvSpPr>
        <p:spPr bwMode="auto">
          <a:xfrm>
            <a:off x="3543300" y="3111500"/>
            <a:ext cx="1257300" cy="1714500"/>
          </a:xfrm>
          <a:prstGeom prst="line">
            <a:avLst/>
          </a:prstGeom>
          <a:noFill/>
          <a:ln w="57150">
            <a:solidFill>
              <a:srgbClr val="FF66CC"/>
            </a:solidFill>
            <a:prstDash val="sysDot"/>
            <a:round/>
            <a:headEnd/>
            <a:tailEnd type="triangle" w="med" len="med"/>
          </a:ln>
        </p:spPr>
        <p:txBody>
          <a:bodyPr wrap="none" anchor="ctr"/>
          <a:lstStyle/>
          <a:p>
            <a:endParaRPr lang="en-US" dirty="0">
              <a:latin typeface="Arial" pitchFamily="34" charset="0"/>
              <a:cs typeface="Arial" pitchFamily="34" charset="0"/>
            </a:endParaRPr>
          </a:p>
        </p:txBody>
      </p:sp>
      <p:sp>
        <p:nvSpPr>
          <p:cNvPr id="132113" name="Line 38"/>
          <p:cNvSpPr>
            <a:spLocks noChangeShapeType="1"/>
          </p:cNvSpPr>
          <p:nvPr/>
        </p:nvSpPr>
        <p:spPr bwMode="auto">
          <a:xfrm>
            <a:off x="6273800" y="3619500"/>
            <a:ext cx="635000" cy="1206500"/>
          </a:xfrm>
          <a:prstGeom prst="line">
            <a:avLst/>
          </a:prstGeom>
          <a:noFill/>
          <a:ln w="57150">
            <a:solidFill>
              <a:srgbClr val="FF0000"/>
            </a:solidFill>
            <a:prstDash val="sysDot"/>
            <a:round/>
            <a:headEnd/>
            <a:tailEnd type="triangle" w="med" len="med"/>
          </a:ln>
        </p:spPr>
        <p:txBody>
          <a:bodyPr wrap="none" anchor="ctr"/>
          <a:lstStyle/>
          <a:p>
            <a:endParaRPr lang="en-US" dirty="0">
              <a:latin typeface="Arial" pitchFamily="34" charset="0"/>
              <a:cs typeface="Arial" pitchFamily="34" charset="0"/>
            </a:endParaRPr>
          </a:p>
        </p:txBody>
      </p:sp>
      <p:sp>
        <p:nvSpPr>
          <p:cNvPr id="41" name="Rectangle 4">
            <a:extLst>
              <a:ext uri="{FF2B5EF4-FFF2-40B4-BE49-F238E27FC236}">
                <a16:creationId xmlns:a16="http://schemas.microsoft.com/office/drawing/2014/main" id="{26598034-FE04-4D76-87D8-B1C5601D7E89}"/>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42" name="Rectangle 37">
            <a:extLst>
              <a:ext uri="{FF2B5EF4-FFF2-40B4-BE49-F238E27FC236}">
                <a16:creationId xmlns:a16="http://schemas.microsoft.com/office/drawing/2014/main" id="{94D497BC-5709-4FE0-96F0-4201BFE46417}"/>
              </a:ext>
            </a:extLst>
          </p:cNvPr>
          <p:cNvSpPr>
            <a:spLocks noChangeArrowheads="1"/>
          </p:cNvSpPr>
          <p:nvPr/>
        </p:nvSpPr>
        <p:spPr bwMode="auto">
          <a:xfrm>
            <a:off x="6232525" y="4999038"/>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2" name="Group 20">
            <a:extLst>
              <a:ext uri="{FF2B5EF4-FFF2-40B4-BE49-F238E27FC236}">
                <a16:creationId xmlns:a16="http://schemas.microsoft.com/office/drawing/2014/main" id="{26F03117-E53B-5589-DAAE-E981E6AED483}"/>
              </a:ext>
            </a:extLst>
          </p:cNvPr>
          <p:cNvGrpSpPr>
            <a:grpSpLocks/>
          </p:cNvGrpSpPr>
          <p:nvPr/>
        </p:nvGrpSpPr>
        <p:grpSpPr bwMode="auto">
          <a:xfrm>
            <a:off x="5310188" y="2252663"/>
            <a:ext cx="1130300" cy="1173162"/>
            <a:chOff x="2496" y="2725"/>
            <a:chExt cx="712" cy="739"/>
          </a:xfrm>
          <a:effectLst>
            <a:glow rad="101600">
              <a:schemeClr val="accent3">
                <a:satMod val="175000"/>
                <a:alpha val="40000"/>
              </a:schemeClr>
            </a:glow>
          </a:effectLst>
        </p:grpSpPr>
        <p:sp>
          <p:nvSpPr>
            <p:cNvPr id="3" name="Rectangle 21">
              <a:extLst>
                <a:ext uri="{FF2B5EF4-FFF2-40B4-BE49-F238E27FC236}">
                  <a16:creationId xmlns:a16="http://schemas.microsoft.com/office/drawing/2014/main" id="{EF787C16-CC03-09FE-EE7B-6BC4A5D81236}"/>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22">
              <a:extLst>
                <a:ext uri="{FF2B5EF4-FFF2-40B4-BE49-F238E27FC236}">
                  <a16:creationId xmlns:a16="http://schemas.microsoft.com/office/drawing/2014/main" id="{0AA00908-21EF-EABE-EE3A-37641E495BA0}"/>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3">
              <a:extLst>
                <a:ext uri="{FF2B5EF4-FFF2-40B4-BE49-F238E27FC236}">
                  <a16:creationId xmlns:a16="http://schemas.microsoft.com/office/drawing/2014/main" id="{37822438-59DA-C3FE-500A-2359B0F20F86}"/>
                </a:ext>
              </a:extLst>
            </p:cNvPr>
            <p:cNvGrpSpPr>
              <a:grpSpLocks/>
            </p:cNvGrpSpPr>
            <p:nvPr/>
          </p:nvGrpSpPr>
          <p:grpSpPr bwMode="auto">
            <a:xfrm>
              <a:off x="3072" y="2832"/>
              <a:ext cx="136" cy="632"/>
              <a:chOff x="3072" y="2832"/>
              <a:chExt cx="136" cy="632"/>
            </a:xfrm>
          </p:grpSpPr>
          <p:sp>
            <p:nvSpPr>
              <p:cNvPr id="10" name="Freeform 24">
                <a:extLst>
                  <a:ext uri="{FF2B5EF4-FFF2-40B4-BE49-F238E27FC236}">
                    <a16:creationId xmlns:a16="http://schemas.microsoft.com/office/drawing/2014/main" id="{A8C16CF3-D7C3-06CE-598F-2202DCEEFC5D}"/>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26FEE307-5734-68F3-FA37-22CBAE2E2388}"/>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6">
                <a:extLst>
                  <a:ext uri="{FF2B5EF4-FFF2-40B4-BE49-F238E27FC236}">
                    <a16:creationId xmlns:a16="http://schemas.microsoft.com/office/drawing/2014/main" id="{005C2CE4-A6C3-9AF7-DBD5-6D64DBBDC619}"/>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27">
              <a:extLst>
                <a:ext uri="{FF2B5EF4-FFF2-40B4-BE49-F238E27FC236}">
                  <a16:creationId xmlns:a16="http://schemas.microsoft.com/office/drawing/2014/main" id="{00005514-52C8-EBD6-9E62-53F241DA3A0F}"/>
                </a:ext>
              </a:extLst>
            </p:cNvPr>
            <p:cNvGrpSpPr>
              <a:grpSpLocks/>
            </p:cNvGrpSpPr>
            <p:nvPr/>
          </p:nvGrpSpPr>
          <p:grpSpPr bwMode="auto">
            <a:xfrm flipH="1">
              <a:off x="2496" y="2832"/>
              <a:ext cx="136" cy="632"/>
              <a:chOff x="3072" y="2832"/>
              <a:chExt cx="136" cy="632"/>
            </a:xfrm>
          </p:grpSpPr>
          <p:sp>
            <p:nvSpPr>
              <p:cNvPr id="7" name="Freeform 28">
                <a:extLst>
                  <a:ext uri="{FF2B5EF4-FFF2-40B4-BE49-F238E27FC236}">
                    <a16:creationId xmlns:a16="http://schemas.microsoft.com/office/drawing/2014/main" id="{842B175E-971B-B08B-A153-6FB1163E81BB}"/>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9">
                <a:extLst>
                  <a:ext uri="{FF2B5EF4-FFF2-40B4-BE49-F238E27FC236}">
                    <a16:creationId xmlns:a16="http://schemas.microsoft.com/office/drawing/2014/main" id="{E32A429C-F62B-D59A-FCA9-BC528D3F8E25}"/>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0">
                <a:extLst>
                  <a:ext uri="{FF2B5EF4-FFF2-40B4-BE49-F238E27FC236}">
                    <a16:creationId xmlns:a16="http://schemas.microsoft.com/office/drawing/2014/main" id="{E2B2E94D-5C56-5694-AFC9-F044F608BB72}"/>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3" name="Group 9">
            <a:extLst>
              <a:ext uri="{FF2B5EF4-FFF2-40B4-BE49-F238E27FC236}">
                <a16:creationId xmlns:a16="http://schemas.microsoft.com/office/drawing/2014/main" id="{65192F66-1321-08E5-9DE1-D02C5C82458C}"/>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4" name="Rectangle 10">
              <a:extLst>
                <a:ext uri="{FF2B5EF4-FFF2-40B4-BE49-F238E27FC236}">
                  <a16:creationId xmlns:a16="http://schemas.microsoft.com/office/drawing/2014/main" id="{284636A9-5C9E-EDF0-10AE-F38628FE81EC}"/>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11">
              <a:extLst>
                <a:ext uri="{FF2B5EF4-FFF2-40B4-BE49-F238E27FC236}">
                  <a16:creationId xmlns:a16="http://schemas.microsoft.com/office/drawing/2014/main" id="{344285A2-E092-AA6C-2DCC-6C3DC3C65A4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12">
              <a:extLst>
                <a:ext uri="{FF2B5EF4-FFF2-40B4-BE49-F238E27FC236}">
                  <a16:creationId xmlns:a16="http://schemas.microsoft.com/office/drawing/2014/main" id="{DFF39A97-629E-40B9-F4C6-5F8969B70722}"/>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3">
              <a:extLst>
                <a:ext uri="{FF2B5EF4-FFF2-40B4-BE49-F238E27FC236}">
                  <a16:creationId xmlns:a16="http://schemas.microsoft.com/office/drawing/2014/main" id="{8E073784-1E3A-6018-0462-AC5C0BD69605}"/>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14">
              <a:extLst>
                <a:ext uri="{FF2B5EF4-FFF2-40B4-BE49-F238E27FC236}">
                  <a16:creationId xmlns:a16="http://schemas.microsoft.com/office/drawing/2014/main" id="{FCDC24D1-FCFB-536B-0CF1-C26A0F8D45C4}"/>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15">
              <a:extLst>
                <a:ext uri="{FF2B5EF4-FFF2-40B4-BE49-F238E27FC236}">
                  <a16:creationId xmlns:a16="http://schemas.microsoft.com/office/drawing/2014/main" id="{B1C63392-57F3-792E-FF82-99364A358DA6}"/>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16">
              <a:extLst>
                <a:ext uri="{FF2B5EF4-FFF2-40B4-BE49-F238E27FC236}">
                  <a16:creationId xmlns:a16="http://schemas.microsoft.com/office/drawing/2014/main" id="{8DF1D9FB-CFA9-C7D1-7AAB-657E802A05B7}"/>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7">
              <a:extLst>
                <a:ext uri="{FF2B5EF4-FFF2-40B4-BE49-F238E27FC236}">
                  <a16:creationId xmlns:a16="http://schemas.microsoft.com/office/drawing/2014/main" id="{12FC485C-610C-A662-FD17-B5EA1462A164}"/>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8">
              <a:extLst>
                <a:ext uri="{FF2B5EF4-FFF2-40B4-BE49-F238E27FC236}">
                  <a16:creationId xmlns:a16="http://schemas.microsoft.com/office/drawing/2014/main" id="{87678BEB-5B0B-9534-EB2F-6AA868241777}"/>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a:extLst>
              <a:ext uri="{FF2B5EF4-FFF2-40B4-BE49-F238E27FC236}">
                <a16:creationId xmlns:a16="http://schemas.microsoft.com/office/drawing/2014/main" id="{918FD9DD-5185-FFD6-3287-BAF9872D524C}"/>
              </a:ext>
            </a:extLst>
          </p:cNvPr>
          <p:cNvGrpSpPr>
            <a:grpSpLocks/>
          </p:cNvGrpSpPr>
          <p:nvPr/>
        </p:nvGrpSpPr>
        <p:grpSpPr bwMode="auto">
          <a:xfrm>
            <a:off x="5310188" y="2252663"/>
            <a:ext cx="1130300" cy="1173162"/>
            <a:chOff x="2496" y="2725"/>
            <a:chExt cx="712" cy="739"/>
          </a:xfrm>
          <a:effectLst>
            <a:glow rad="101600">
              <a:schemeClr val="accent3">
                <a:satMod val="175000"/>
                <a:alpha val="40000"/>
              </a:schemeClr>
            </a:glow>
          </a:effectLst>
        </p:grpSpPr>
        <p:sp>
          <p:nvSpPr>
            <p:cNvPr id="3" name="Rectangle 21">
              <a:extLst>
                <a:ext uri="{FF2B5EF4-FFF2-40B4-BE49-F238E27FC236}">
                  <a16:creationId xmlns:a16="http://schemas.microsoft.com/office/drawing/2014/main" id="{26C2037B-BD15-0310-AA58-88DB63CEFCFB}"/>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22">
              <a:extLst>
                <a:ext uri="{FF2B5EF4-FFF2-40B4-BE49-F238E27FC236}">
                  <a16:creationId xmlns:a16="http://schemas.microsoft.com/office/drawing/2014/main" id="{68E2EB24-F408-8DF1-A569-3EF64ADFD8F6}"/>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3">
              <a:extLst>
                <a:ext uri="{FF2B5EF4-FFF2-40B4-BE49-F238E27FC236}">
                  <a16:creationId xmlns:a16="http://schemas.microsoft.com/office/drawing/2014/main" id="{786A3F5B-6FDB-FF5F-1D04-91F11EDF54BB}"/>
                </a:ext>
              </a:extLst>
            </p:cNvPr>
            <p:cNvGrpSpPr>
              <a:grpSpLocks/>
            </p:cNvGrpSpPr>
            <p:nvPr/>
          </p:nvGrpSpPr>
          <p:grpSpPr bwMode="auto">
            <a:xfrm>
              <a:off x="3072" y="2832"/>
              <a:ext cx="136" cy="632"/>
              <a:chOff x="3072" y="2832"/>
              <a:chExt cx="136" cy="632"/>
            </a:xfrm>
          </p:grpSpPr>
          <p:sp>
            <p:nvSpPr>
              <p:cNvPr id="10" name="Freeform 24">
                <a:extLst>
                  <a:ext uri="{FF2B5EF4-FFF2-40B4-BE49-F238E27FC236}">
                    <a16:creationId xmlns:a16="http://schemas.microsoft.com/office/drawing/2014/main" id="{3294623C-1F99-4B70-8B86-C134C1D6A27D}"/>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0D6D54CE-9FDA-379E-385E-5A5BD40F522C}"/>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6">
                <a:extLst>
                  <a:ext uri="{FF2B5EF4-FFF2-40B4-BE49-F238E27FC236}">
                    <a16:creationId xmlns:a16="http://schemas.microsoft.com/office/drawing/2014/main" id="{67E39FF0-F9E3-46E7-B9F4-E06458C18890}"/>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27">
              <a:extLst>
                <a:ext uri="{FF2B5EF4-FFF2-40B4-BE49-F238E27FC236}">
                  <a16:creationId xmlns:a16="http://schemas.microsoft.com/office/drawing/2014/main" id="{F08ED0BE-FE39-86E5-F10E-8B70AF578F0A}"/>
                </a:ext>
              </a:extLst>
            </p:cNvPr>
            <p:cNvGrpSpPr>
              <a:grpSpLocks/>
            </p:cNvGrpSpPr>
            <p:nvPr/>
          </p:nvGrpSpPr>
          <p:grpSpPr bwMode="auto">
            <a:xfrm flipH="1">
              <a:off x="2496" y="2832"/>
              <a:ext cx="136" cy="632"/>
              <a:chOff x="3072" y="2832"/>
              <a:chExt cx="136" cy="632"/>
            </a:xfrm>
          </p:grpSpPr>
          <p:sp>
            <p:nvSpPr>
              <p:cNvPr id="7" name="Freeform 28">
                <a:extLst>
                  <a:ext uri="{FF2B5EF4-FFF2-40B4-BE49-F238E27FC236}">
                    <a16:creationId xmlns:a16="http://schemas.microsoft.com/office/drawing/2014/main" id="{46C5B142-AED8-09F4-BBD2-2D8DE5A977B7}"/>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9">
                <a:extLst>
                  <a:ext uri="{FF2B5EF4-FFF2-40B4-BE49-F238E27FC236}">
                    <a16:creationId xmlns:a16="http://schemas.microsoft.com/office/drawing/2014/main" id="{AB72ED21-7E01-C443-CD1C-417006BE67F3}"/>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0">
                <a:extLst>
                  <a:ext uri="{FF2B5EF4-FFF2-40B4-BE49-F238E27FC236}">
                    <a16:creationId xmlns:a16="http://schemas.microsoft.com/office/drawing/2014/main" id="{03003DD7-B703-FF7E-4210-391F9197C052}"/>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3" name="Group 9">
            <a:extLst>
              <a:ext uri="{FF2B5EF4-FFF2-40B4-BE49-F238E27FC236}">
                <a16:creationId xmlns:a16="http://schemas.microsoft.com/office/drawing/2014/main" id="{345D8AA7-0FD4-E3EA-14AA-B1EA8C8F9F53}"/>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4" name="Rectangle 10">
              <a:extLst>
                <a:ext uri="{FF2B5EF4-FFF2-40B4-BE49-F238E27FC236}">
                  <a16:creationId xmlns:a16="http://schemas.microsoft.com/office/drawing/2014/main" id="{DB4BF929-F2B5-2F33-0B67-0E9BACA2ACD4}"/>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11">
              <a:extLst>
                <a:ext uri="{FF2B5EF4-FFF2-40B4-BE49-F238E27FC236}">
                  <a16:creationId xmlns:a16="http://schemas.microsoft.com/office/drawing/2014/main" id="{3C23FF27-18F2-01B6-3A9F-A7D342B086E2}"/>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12">
              <a:extLst>
                <a:ext uri="{FF2B5EF4-FFF2-40B4-BE49-F238E27FC236}">
                  <a16:creationId xmlns:a16="http://schemas.microsoft.com/office/drawing/2014/main" id="{A440AFC8-2C7B-3C8F-D3C6-4FF4E934F0E8}"/>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3">
              <a:extLst>
                <a:ext uri="{FF2B5EF4-FFF2-40B4-BE49-F238E27FC236}">
                  <a16:creationId xmlns:a16="http://schemas.microsoft.com/office/drawing/2014/main" id="{D521A679-CA6D-0663-EE2D-8D7E841458DF}"/>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14">
              <a:extLst>
                <a:ext uri="{FF2B5EF4-FFF2-40B4-BE49-F238E27FC236}">
                  <a16:creationId xmlns:a16="http://schemas.microsoft.com/office/drawing/2014/main" id="{B156E234-714B-7BC2-7BDA-34379D3A7E51}"/>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15">
              <a:extLst>
                <a:ext uri="{FF2B5EF4-FFF2-40B4-BE49-F238E27FC236}">
                  <a16:creationId xmlns:a16="http://schemas.microsoft.com/office/drawing/2014/main" id="{3DA2EC8D-34BC-AF9E-8FA0-EBB7EE5F505E}"/>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16">
              <a:extLst>
                <a:ext uri="{FF2B5EF4-FFF2-40B4-BE49-F238E27FC236}">
                  <a16:creationId xmlns:a16="http://schemas.microsoft.com/office/drawing/2014/main" id="{D05330BB-F7CC-3EC7-9636-853E6B0BFEBD}"/>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7">
              <a:extLst>
                <a:ext uri="{FF2B5EF4-FFF2-40B4-BE49-F238E27FC236}">
                  <a16:creationId xmlns:a16="http://schemas.microsoft.com/office/drawing/2014/main" id="{7DA42F1D-8B9C-1EA8-1AF3-5BD10882F766}"/>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8">
              <a:extLst>
                <a:ext uri="{FF2B5EF4-FFF2-40B4-BE49-F238E27FC236}">
                  <a16:creationId xmlns:a16="http://schemas.microsoft.com/office/drawing/2014/main" id="{DA792750-15E3-AEE8-E625-8C2E67CC33F9}"/>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44" name="Rectangle 20">
            <a:extLst>
              <a:ext uri="{FF2B5EF4-FFF2-40B4-BE49-F238E27FC236}">
                <a16:creationId xmlns:a16="http://schemas.microsoft.com/office/drawing/2014/main" id="{7B7D9213-A00C-48C9-978C-001196C8A7EC}"/>
              </a:ext>
            </a:extLst>
          </p:cNvPr>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1800" b="0" dirty="0">
                <a:solidFill>
                  <a:schemeClr val="bg1"/>
                </a:solidFill>
                <a:latin typeface="Arial" pitchFamily="34" charset="0"/>
                <a:cs typeface="Arial" pitchFamily="34" charset="0"/>
              </a:rPr>
              <a:t>BUSY</a:t>
            </a:r>
          </a:p>
        </p:txBody>
      </p:sp>
      <p:sp>
        <p:nvSpPr>
          <p:cNvPr id="43" name="Rectangle 4">
            <a:extLst>
              <a:ext uri="{FF2B5EF4-FFF2-40B4-BE49-F238E27FC236}">
                <a16:creationId xmlns:a16="http://schemas.microsoft.com/office/drawing/2014/main" id="{A868309B-5BFB-4B76-95A9-BF8BDF3954E9}"/>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133125" name="Rectangle 3"/>
          <p:cNvSpPr>
            <a:spLocks noGrp="1" noChangeArrowheads="1"/>
          </p:cNvSpPr>
          <p:nvPr>
            <p:ph type="title"/>
          </p:nvPr>
        </p:nvSpPr>
        <p:spPr/>
        <p:txBody>
          <a:bodyPr/>
          <a:lstStyle/>
          <a:p>
            <a:r>
              <a:rPr lang="en-US" dirty="0"/>
              <a:t>Red Wants the Lock</a:t>
            </a:r>
          </a:p>
        </p:txBody>
      </p:sp>
      <p:sp>
        <p:nvSpPr>
          <p:cNvPr id="133122" name="Footer Placeholder 3"/>
          <p:cNvSpPr>
            <a:spLocks noGrp="1"/>
          </p:cNvSpPr>
          <p:nvPr>
            <p:ph type="ftr" sz="quarter" idx="10"/>
          </p:nvPr>
        </p:nvSpPr>
        <p:spPr>
          <a:noFill/>
        </p:spPr>
        <p:txBody>
          <a:bodyPr/>
          <a:lstStyle/>
          <a:p>
            <a:r>
              <a:rPr lang="en-US" dirty="0"/>
              <a:t>Art of Multiprocessor Programming</a:t>
            </a:r>
          </a:p>
        </p:txBody>
      </p:sp>
      <p:sp>
        <p:nvSpPr>
          <p:cNvPr id="133123" name="Slide Number Placeholder 4"/>
          <p:cNvSpPr>
            <a:spLocks noGrp="1"/>
          </p:cNvSpPr>
          <p:nvPr>
            <p:ph type="sldNum" sz="quarter" idx="11"/>
          </p:nvPr>
        </p:nvSpPr>
        <p:spPr>
          <a:noFill/>
        </p:spPr>
        <p:txBody>
          <a:bodyPr/>
          <a:lstStyle/>
          <a:p>
            <a:fld id="{7959651E-C806-468D-A00A-A142E6EAC975}" type="slidenum">
              <a:rPr lang="x-none" smtClean="0">
                <a:latin typeface="Arial" pitchFamily="34" charset="0"/>
                <a:cs typeface="Arial" pitchFamily="34" charset="0"/>
              </a:rPr>
              <a:pPr/>
              <a:t>124</a:t>
            </a:fld>
            <a:endParaRPr lang="en-US" dirty="0">
              <a:latin typeface="Arial" pitchFamily="34" charset="0"/>
              <a:cs typeface="Arial" pitchFamily="34" charset="0"/>
            </a:endParaRPr>
          </a:p>
        </p:txBody>
      </p:sp>
      <p:sp>
        <p:nvSpPr>
          <p:cNvPr id="133127"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33128" name="Text Box 6"/>
          <p:cNvSpPr txBox="1">
            <a:spLocks noChangeArrowheads="1"/>
          </p:cNvSpPr>
          <p:nvPr/>
        </p:nvSpPr>
        <p:spPr bwMode="auto">
          <a:xfrm>
            <a:off x="1112636" y="46656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33153" name="Rectangle 18"/>
          <p:cNvSpPr>
            <a:spLocks noChangeArrowheads="1"/>
          </p:cNvSpPr>
          <p:nvPr/>
        </p:nvSpPr>
        <p:spPr bwMode="auto">
          <a:xfrm>
            <a:off x="2170113" y="1644650"/>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33141" name="Rectangle 31"/>
          <p:cNvSpPr>
            <a:spLocks noChangeArrowheads="1"/>
          </p:cNvSpPr>
          <p:nvPr/>
        </p:nvSpPr>
        <p:spPr bwMode="auto">
          <a:xfrm>
            <a:off x="4984750" y="163353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33132" name="Freeform 33"/>
          <p:cNvSpPr>
            <a:spLocks/>
          </p:cNvSpPr>
          <p:nvPr/>
        </p:nvSpPr>
        <p:spPr bwMode="auto">
          <a:xfrm>
            <a:off x="3216275" y="3657600"/>
            <a:ext cx="790575" cy="1182688"/>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3134" name="Freeform 35"/>
          <p:cNvSpPr>
            <a:spLocks/>
          </p:cNvSpPr>
          <p:nvPr/>
        </p:nvSpPr>
        <p:spPr bwMode="auto">
          <a:xfrm>
            <a:off x="1423988" y="5738813"/>
            <a:ext cx="4960937" cy="968375"/>
          </a:xfrm>
          <a:custGeom>
            <a:avLst/>
            <a:gdLst>
              <a:gd name="T0" fmla="*/ 2147483647 w 3125"/>
              <a:gd name="T1" fmla="*/ 0 h 610"/>
              <a:gd name="T2" fmla="*/ 2147483647 w 3125"/>
              <a:gd name="T3" fmla="*/ 2147483647 h 610"/>
              <a:gd name="T4" fmla="*/ 2147483647 w 3125"/>
              <a:gd name="T5" fmla="*/ 2147483647 h 610"/>
              <a:gd name="T6" fmla="*/ 2147483647 w 3125"/>
              <a:gd name="T7" fmla="*/ 2147483647 h 610"/>
              <a:gd name="T8" fmla="*/ 0 60000 65536"/>
              <a:gd name="T9" fmla="*/ 0 60000 65536"/>
              <a:gd name="T10" fmla="*/ 0 60000 65536"/>
              <a:gd name="T11" fmla="*/ 0 60000 65536"/>
              <a:gd name="T12" fmla="*/ 0 w 3125"/>
              <a:gd name="T13" fmla="*/ 0 h 610"/>
              <a:gd name="T14" fmla="*/ 3125 w 3125"/>
              <a:gd name="T15" fmla="*/ 610 h 610"/>
            </a:gdLst>
            <a:ahLst/>
            <a:cxnLst>
              <a:cxn ang="T8">
                <a:pos x="T0" y="T1"/>
              </a:cxn>
              <a:cxn ang="T9">
                <a:pos x="T2" y="T3"/>
              </a:cxn>
              <a:cxn ang="T10">
                <a:pos x="T4" y="T5"/>
              </a:cxn>
              <a:cxn ang="T11">
                <a:pos x="T6" y="T7"/>
              </a:cxn>
            </a:cxnLst>
            <a:rect l="T12" t="T13" r="T14" b="T15"/>
            <a:pathLst>
              <a:path w="3125" h="610">
                <a:moveTo>
                  <a:pt x="46" y="0"/>
                </a:moveTo>
                <a:cubicBezTo>
                  <a:pt x="111" y="86"/>
                  <a:pt x="0" y="442"/>
                  <a:pt x="434" y="526"/>
                </a:cubicBezTo>
                <a:cubicBezTo>
                  <a:pt x="868" y="610"/>
                  <a:pt x="2200" y="564"/>
                  <a:pt x="2648" y="506"/>
                </a:cubicBezTo>
                <a:cubicBezTo>
                  <a:pt x="3096" y="448"/>
                  <a:pt x="3026" y="247"/>
                  <a:pt x="3125" y="17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3135" name="Freeform 36"/>
          <p:cNvSpPr>
            <a:spLocks/>
          </p:cNvSpPr>
          <p:nvPr/>
        </p:nvSpPr>
        <p:spPr bwMode="auto">
          <a:xfrm>
            <a:off x="5527675" y="3629025"/>
            <a:ext cx="727075" cy="1382713"/>
          </a:xfrm>
          <a:custGeom>
            <a:avLst/>
            <a:gdLst>
              <a:gd name="T0" fmla="*/ 2147483647 w 458"/>
              <a:gd name="T1" fmla="*/ 0 h 871"/>
              <a:gd name="T2" fmla="*/ 2147483647 w 458"/>
              <a:gd name="T3" fmla="*/ 2147483647 h 871"/>
              <a:gd name="T4" fmla="*/ 2147483647 w 458"/>
              <a:gd name="T5" fmla="*/ 2147483647 h 871"/>
              <a:gd name="T6" fmla="*/ 0 w 458"/>
              <a:gd name="T7" fmla="*/ 2147483647 h 871"/>
              <a:gd name="T8" fmla="*/ 0 60000 65536"/>
              <a:gd name="T9" fmla="*/ 0 60000 65536"/>
              <a:gd name="T10" fmla="*/ 0 60000 65536"/>
              <a:gd name="T11" fmla="*/ 0 60000 65536"/>
              <a:gd name="T12" fmla="*/ 0 w 458"/>
              <a:gd name="T13" fmla="*/ 0 h 871"/>
              <a:gd name="T14" fmla="*/ 458 w 458"/>
              <a:gd name="T15" fmla="*/ 871 h 871"/>
            </a:gdLst>
            <a:ahLst/>
            <a:cxnLst>
              <a:cxn ang="T8">
                <a:pos x="T0" y="T1"/>
              </a:cxn>
              <a:cxn ang="T9">
                <a:pos x="T2" y="T3"/>
              </a:cxn>
              <a:cxn ang="T10">
                <a:pos x="T4" y="T5"/>
              </a:cxn>
              <a:cxn ang="T11">
                <a:pos x="T6" y="T7"/>
              </a:cxn>
            </a:cxnLst>
            <a:rect l="T12" t="T13" r="T14" b="T15"/>
            <a:pathLst>
              <a:path w="458" h="871">
                <a:moveTo>
                  <a:pt x="182" y="0"/>
                </a:moveTo>
                <a:cubicBezTo>
                  <a:pt x="225" y="66"/>
                  <a:pt x="422" y="276"/>
                  <a:pt x="440" y="397"/>
                </a:cubicBezTo>
                <a:cubicBezTo>
                  <a:pt x="458" y="518"/>
                  <a:pt x="365" y="646"/>
                  <a:pt x="292" y="725"/>
                </a:cubicBezTo>
                <a:cubicBezTo>
                  <a:pt x="219" y="804"/>
                  <a:pt x="61" y="841"/>
                  <a:pt x="0" y="871"/>
                </a:cubicBezTo>
              </a:path>
            </a:pathLst>
          </a:custGeom>
          <a:noFill/>
          <a:ln w="76200">
            <a:solidFill>
              <a:srgbClr val="FF3300"/>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3136" name="Line 37"/>
          <p:cNvSpPr>
            <a:spLocks noChangeShapeType="1"/>
          </p:cNvSpPr>
          <p:nvPr/>
        </p:nvSpPr>
        <p:spPr bwMode="auto">
          <a:xfrm>
            <a:off x="3543300" y="3111500"/>
            <a:ext cx="1257300" cy="1714500"/>
          </a:xfrm>
          <a:prstGeom prst="line">
            <a:avLst/>
          </a:prstGeom>
          <a:noFill/>
          <a:ln w="57150">
            <a:solidFill>
              <a:srgbClr val="FF66CC"/>
            </a:solidFill>
            <a:prstDash val="sysDot"/>
            <a:round/>
            <a:headEnd/>
            <a:tailEnd type="triangle" w="med" len="med"/>
          </a:ln>
        </p:spPr>
        <p:txBody>
          <a:bodyPr wrap="none" anchor="ctr"/>
          <a:lstStyle/>
          <a:p>
            <a:endParaRPr lang="en-US" dirty="0">
              <a:latin typeface="Arial" pitchFamily="34" charset="0"/>
              <a:cs typeface="Arial" pitchFamily="34" charset="0"/>
            </a:endParaRPr>
          </a:p>
        </p:txBody>
      </p:sp>
      <p:sp>
        <p:nvSpPr>
          <p:cNvPr id="133137" name="Line 38"/>
          <p:cNvSpPr>
            <a:spLocks noChangeShapeType="1"/>
          </p:cNvSpPr>
          <p:nvPr/>
        </p:nvSpPr>
        <p:spPr bwMode="auto">
          <a:xfrm>
            <a:off x="6273800" y="3619500"/>
            <a:ext cx="635000" cy="1206500"/>
          </a:xfrm>
          <a:prstGeom prst="line">
            <a:avLst/>
          </a:prstGeom>
          <a:noFill/>
          <a:ln w="57150">
            <a:solidFill>
              <a:srgbClr val="FF0000"/>
            </a:solidFill>
            <a:prstDash val="sysDot"/>
            <a:round/>
            <a:headEnd/>
            <a:tailEnd type="triangle" w="med" len="med"/>
          </a:ln>
        </p:spPr>
        <p:txBody>
          <a:bodyPr wrap="none" anchor="ctr"/>
          <a:lstStyle/>
          <a:p>
            <a:endParaRPr lang="en-US" dirty="0">
              <a:latin typeface="Arial" pitchFamily="34" charset="0"/>
              <a:cs typeface="Arial" pitchFamily="34" charset="0"/>
            </a:endParaRPr>
          </a:p>
        </p:txBody>
      </p:sp>
      <p:sp>
        <p:nvSpPr>
          <p:cNvPr id="133138" name="Freeform 39"/>
          <p:cNvSpPr>
            <a:spLocks/>
          </p:cNvSpPr>
          <p:nvPr/>
        </p:nvSpPr>
        <p:spPr bwMode="auto">
          <a:xfrm>
            <a:off x="2884488" y="2741613"/>
            <a:ext cx="4087812" cy="2719387"/>
          </a:xfrm>
          <a:custGeom>
            <a:avLst/>
            <a:gdLst>
              <a:gd name="T0" fmla="*/ 2147483647 w 2575"/>
              <a:gd name="T1" fmla="*/ 2147483647 h 1713"/>
              <a:gd name="T2" fmla="*/ 2147483647 w 2575"/>
              <a:gd name="T3" fmla="*/ 2147483647 h 1713"/>
              <a:gd name="T4" fmla="*/ 2147483647 w 2575"/>
              <a:gd name="T5" fmla="*/ 2147483647 h 1713"/>
              <a:gd name="T6" fmla="*/ 2147483647 w 2575"/>
              <a:gd name="T7" fmla="*/ 2147483647 h 1713"/>
              <a:gd name="T8" fmla="*/ 2147483647 w 2575"/>
              <a:gd name="T9" fmla="*/ 2147483647 h 1713"/>
              <a:gd name="T10" fmla="*/ 2147483647 w 2575"/>
              <a:gd name="T11" fmla="*/ 2147483647 h 1713"/>
              <a:gd name="T12" fmla="*/ 2147483647 w 2575"/>
              <a:gd name="T13" fmla="*/ 2147483647 h 1713"/>
              <a:gd name="T14" fmla="*/ 2147483647 w 2575"/>
              <a:gd name="T15" fmla="*/ 2147483647 h 1713"/>
              <a:gd name="T16" fmla="*/ 2147483647 w 2575"/>
              <a:gd name="T17" fmla="*/ 2147483647 h 1713"/>
              <a:gd name="T18" fmla="*/ 2147483647 w 2575"/>
              <a:gd name="T19" fmla="*/ 2147483647 h 17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75"/>
              <a:gd name="T31" fmla="*/ 0 h 1713"/>
              <a:gd name="T32" fmla="*/ 2575 w 2575"/>
              <a:gd name="T33" fmla="*/ 1713 h 17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75" h="1713">
                <a:moveTo>
                  <a:pt x="255" y="1577"/>
                </a:moveTo>
                <a:cubicBezTo>
                  <a:pt x="261" y="1567"/>
                  <a:pt x="267" y="1558"/>
                  <a:pt x="319" y="1465"/>
                </a:cubicBezTo>
                <a:cubicBezTo>
                  <a:pt x="371" y="1372"/>
                  <a:pt x="615" y="1204"/>
                  <a:pt x="567" y="1017"/>
                </a:cubicBezTo>
                <a:cubicBezTo>
                  <a:pt x="519" y="830"/>
                  <a:pt x="62" y="481"/>
                  <a:pt x="31" y="345"/>
                </a:cubicBezTo>
                <a:cubicBezTo>
                  <a:pt x="0" y="209"/>
                  <a:pt x="159" y="0"/>
                  <a:pt x="383" y="201"/>
                </a:cubicBezTo>
                <a:cubicBezTo>
                  <a:pt x="607" y="402"/>
                  <a:pt x="1090" y="1393"/>
                  <a:pt x="1375" y="1553"/>
                </a:cubicBezTo>
                <a:cubicBezTo>
                  <a:pt x="1660" y="1713"/>
                  <a:pt x="2034" y="1362"/>
                  <a:pt x="2095" y="1161"/>
                </a:cubicBezTo>
                <a:cubicBezTo>
                  <a:pt x="2156" y="960"/>
                  <a:pt x="1734" y="460"/>
                  <a:pt x="1743" y="345"/>
                </a:cubicBezTo>
                <a:cubicBezTo>
                  <a:pt x="1752" y="230"/>
                  <a:pt x="2012" y="296"/>
                  <a:pt x="2151" y="473"/>
                </a:cubicBezTo>
                <a:cubicBezTo>
                  <a:pt x="2290" y="650"/>
                  <a:pt x="2432" y="1029"/>
                  <a:pt x="2575" y="1409"/>
                </a:cubicBezTo>
              </a:path>
            </a:pathLst>
          </a:custGeom>
          <a:noFill/>
          <a:ln w="57150">
            <a:solidFill>
              <a:schemeClr val="bg1"/>
            </a:solidFill>
            <a:prstDash val="sysDot"/>
            <a:round/>
            <a:headEnd type="triangle" w="med" len="med"/>
            <a:tailEnd/>
          </a:ln>
        </p:spPr>
        <p:txBody>
          <a:bodyPr wrap="none" anchor="ctr"/>
          <a:lstStyle/>
          <a:p>
            <a:endParaRPr lang="en-US" dirty="0">
              <a:latin typeface="Arial" pitchFamily="34" charset="0"/>
              <a:cs typeface="Arial" pitchFamily="34" charset="0"/>
            </a:endParaRPr>
          </a:p>
        </p:txBody>
      </p:sp>
      <p:sp>
        <p:nvSpPr>
          <p:cNvPr id="133139" name="Text Box 40"/>
          <p:cNvSpPr txBox="1">
            <a:spLocks noChangeArrowheads="1"/>
          </p:cNvSpPr>
          <p:nvPr/>
        </p:nvSpPr>
        <p:spPr bwMode="auto">
          <a:xfrm>
            <a:off x="7098450" y="3387725"/>
            <a:ext cx="1784463" cy="954107"/>
          </a:xfrm>
          <a:prstGeom prst="rect">
            <a:avLst/>
          </a:prstGeom>
          <a:noFill/>
          <a:ln w="38100">
            <a:solidFill>
              <a:srgbClr val="FF0000"/>
            </a:solidFill>
            <a:miter lim="800000"/>
            <a:headEnd/>
            <a:tailEnd/>
          </a:ln>
        </p:spPr>
        <p:txBody>
          <a:bodyPr wrap="none">
            <a:spAutoFit/>
          </a:bodyPr>
          <a:lstStyle/>
          <a:p>
            <a:pPr algn="ctr"/>
            <a:r>
              <a:rPr lang="en-US" sz="2800" b="0" dirty="0">
                <a:solidFill>
                  <a:srgbClr val="FFFF00"/>
                </a:solidFill>
                <a:latin typeface="Arial" pitchFamily="34" charset="0"/>
                <a:cs typeface="Arial" pitchFamily="34" charset="0"/>
              </a:rPr>
              <a:t>Implicit</a:t>
            </a:r>
          </a:p>
          <a:p>
            <a:pPr algn="ctr"/>
            <a:r>
              <a:rPr lang="en-US" sz="2800" b="0" dirty="0">
                <a:solidFill>
                  <a:srgbClr val="FFFF00"/>
                </a:solidFill>
                <a:latin typeface="Arial" pitchFamily="34" charset="0"/>
                <a:cs typeface="Arial" pitchFamily="34" charset="0"/>
              </a:rPr>
              <a:t>Linked list</a:t>
            </a:r>
          </a:p>
        </p:txBody>
      </p:sp>
      <p:sp>
        <p:nvSpPr>
          <p:cNvPr id="45" name="Rectangle 37">
            <a:extLst>
              <a:ext uri="{FF2B5EF4-FFF2-40B4-BE49-F238E27FC236}">
                <a16:creationId xmlns:a16="http://schemas.microsoft.com/office/drawing/2014/main" id="{41C5217B-E570-4BE9-965F-23BC53AF197C}"/>
              </a:ext>
            </a:extLst>
          </p:cNvPr>
          <p:cNvSpPr>
            <a:spLocks noChangeArrowheads="1"/>
          </p:cNvSpPr>
          <p:nvPr/>
        </p:nvSpPr>
        <p:spPr bwMode="auto">
          <a:xfrm>
            <a:off x="6242050" y="4999038"/>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a:extLst>
              <a:ext uri="{FF2B5EF4-FFF2-40B4-BE49-F238E27FC236}">
                <a16:creationId xmlns:a16="http://schemas.microsoft.com/office/drawing/2014/main" id="{48FF7BC1-3928-A6B1-05F3-24608BCD1E67}"/>
              </a:ext>
            </a:extLst>
          </p:cNvPr>
          <p:cNvGrpSpPr>
            <a:grpSpLocks/>
          </p:cNvGrpSpPr>
          <p:nvPr/>
        </p:nvGrpSpPr>
        <p:grpSpPr bwMode="auto">
          <a:xfrm>
            <a:off x="5310188" y="2252663"/>
            <a:ext cx="1130300" cy="1173162"/>
            <a:chOff x="2496" y="2725"/>
            <a:chExt cx="712" cy="739"/>
          </a:xfrm>
          <a:effectLst>
            <a:glow rad="101600">
              <a:schemeClr val="accent3">
                <a:satMod val="175000"/>
                <a:alpha val="40000"/>
              </a:schemeClr>
            </a:glow>
          </a:effectLst>
        </p:grpSpPr>
        <p:sp>
          <p:nvSpPr>
            <p:cNvPr id="4" name="Rectangle 21">
              <a:extLst>
                <a:ext uri="{FF2B5EF4-FFF2-40B4-BE49-F238E27FC236}">
                  <a16:creationId xmlns:a16="http://schemas.microsoft.com/office/drawing/2014/main" id="{BE6DC0A6-45FF-91CF-DE98-12BD55E60C90}"/>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5" name="Freeform 22">
              <a:extLst>
                <a:ext uri="{FF2B5EF4-FFF2-40B4-BE49-F238E27FC236}">
                  <a16:creationId xmlns:a16="http://schemas.microsoft.com/office/drawing/2014/main" id="{AD57575B-E457-721F-012F-4D4A982C6E2F}"/>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 name="Group 23">
              <a:extLst>
                <a:ext uri="{FF2B5EF4-FFF2-40B4-BE49-F238E27FC236}">
                  <a16:creationId xmlns:a16="http://schemas.microsoft.com/office/drawing/2014/main" id="{798B8952-BA70-6715-3A44-93372DE31B36}"/>
                </a:ext>
              </a:extLst>
            </p:cNvPr>
            <p:cNvGrpSpPr>
              <a:grpSpLocks/>
            </p:cNvGrpSpPr>
            <p:nvPr/>
          </p:nvGrpSpPr>
          <p:grpSpPr bwMode="auto">
            <a:xfrm>
              <a:off x="3072" y="2832"/>
              <a:ext cx="136" cy="632"/>
              <a:chOff x="3072" y="2832"/>
              <a:chExt cx="136" cy="632"/>
            </a:xfrm>
          </p:grpSpPr>
          <p:sp>
            <p:nvSpPr>
              <p:cNvPr id="11" name="Freeform 24">
                <a:extLst>
                  <a:ext uri="{FF2B5EF4-FFF2-40B4-BE49-F238E27FC236}">
                    <a16:creationId xmlns:a16="http://schemas.microsoft.com/office/drawing/2014/main" id="{46C105DE-0B2B-3929-8466-65A0FCC7C0DA}"/>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5">
                <a:extLst>
                  <a:ext uri="{FF2B5EF4-FFF2-40B4-BE49-F238E27FC236}">
                    <a16:creationId xmlns:a16="http://schemas.microsoft.com/office/drawing/2014/main" id="{ED1300A2-3C48-8928-62BA-7E265A93F776}"/>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26">
                <a:extLst>
                  <a:ext uri="{FF2B5EF4-FFF2-40B4-BE49-F238E27FC236}">
                    <a16:creationId xmlns:a16="http://schemas.microsoft.com/office/drawing/2014/main" id="{4F127BA3-AD5C-0F1D-D6CB-31B8379C67FF}"/>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27">
              <a:extLst>
                <a:ext uri="{FF2B5EF4-FFF2-40B4-BE49-F238E27FC236}">
                  <a16:creationId xmlns:a16="http://schemas.microsoft.com/office/drawing/2014/main" id="{8235C612-F7FC-CD39-EDEC-7B943FAB0DAF}"/>
                </a:ext>
              </a:extLst>
            </p:cNvPr>
            <p:cNvGrpSpPr>
              <a:grpSpLocks/>
            </p:cNvGrpSpPr>
            <p:nvPr/>
          </p:nvGrpSpPr>
          <p:grpSpPr bwMode="auto">
            <a:xfrm flipH="1">
              <a:off x="2496" y="2832"/>
              <a:ext cx="136" cy="632"/>
              <a:chOff x="3072" y="2832"/>
              <a:chExt cx="136" cy="632"/>
            </a:xfrm>
          </p:grpSpPr>
          <p:sp>
            <p:nvSpPr>
              <p:cNvPr id="8" name="Freeform 28">
                <a:extLst>
                  <a:ext uri="{FF2B5EF4-FFF2-40B4-BE49-F238E27FC236}">
                    <a16:creationId xmlns:a16="http://schemas.microsoft.com/office/drawing/2014/main" id="{5AD9675B-71E8-ABAE-5901-56DD28E14E74}"/>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29">
                <a:extLst>
                  <a:ext uri="{FF2B5EF4-FFF2-40B4-BE49-F238E27FC236}">
                    <a16:creationId xmlns:a16="http://schemas.microsoft.com/office/drawing/2014/main" id="{23C4BDBC-FA2D-7576-D07E-CC2D70F27DED}"/>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30">
                <a:extLst>
                  <a:ext uri="{FF2B5EF4-FFF2-40B4-BE49-F238E27FC236}">
                    <a16:creationId xmlns:a16="http://schemas.microsoft.com/office/drawing/2014/main" id="{64F35371-7AC6-910A-CFC2-D68F2E946378}"/>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4" name="Group 9">
            <a:extLst>
              <a:ext uri="{FF2B5EF4-FFF2-40B4-BE49-F238E27FC236}">
                <a16:creationId xmlns:a16="http://schemas.microsoft.com/office/drawing/2014/main" id="{27C8C02E-F9DB-C549-694F-7B01DAE1EF31}"/>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5" name="Rectangle 10">
              <a:extLst>
                <a:ext uri="{FF2B5EF4-FFF2-40B4-BE49-F238E27FC236}">
                  <a16:creationId xmlns:a16="http://schemas.microsoft.com/office/drawing/2014/main" id="{C4408C92-88CF-B729-79FD-8C73C77ADD14}"/>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6" name="Freeform 11">
              <a:extLst>
                <a:ext uri="{FF2B5EF4-FFF2-40B4-BE49-F238E27FC236}">
                  <a16:creationId xmlns:a16="http://schemas.microsoft.com/office/drawing/2014/main" id="{A2B92DB1-8D9E-E856-DC39-16D872728147}"/>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2">
              <a:extLst>
                <a:ext uri="{FF2B5EF4-FFF2-40B4-BE49-F238E27FC236}">
                  <a16:creationId xmlns:a16="http://schemas.microsoft.com/office/drawing/2014/main" id="{CD73449F-E1B6-05A6-1263-3D7A24783CA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13">
              <a:extLst>
                <a:ext uri="{FF2B5EF4-FFF2-40B4-BE49-F238E27FC236}">
                  <a16:creationId xmlns:a16="http://schemas.microsoft.com/office/drawing/2014/main" id="{832E1AB2-3DB9-9E1A-E07D-AA191DD24B9B}"/>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14">
              <a:extLst>
                <a:ext uri="{FF2B5EF4-FFF2-40B4-BE49-F238E27FC236}">
                  <a16:creationId xmlns:a16="http://schemas.microsoft.com/office/drawing/2014/main" id="{811883CE-9CE1-FC40-B4F1-9998B6ACAEF0}"/>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15">
              <a:extLst>
                <a:ext uri="{FF2B5EF4-FFF2-40B4-BE49-F238E27FC236}">
                  <a16:creationId xmlns:a16="http://schemas.microsoft.com/office/drawing/2014/main" id="{092484C1-219D-E990-E3F1-3D6A2E56C5AE}"/>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6">
              <a:extLst>
                <a:ext uri="{FF2B5EF4-FFF2-40B4-BE49-F238E27FC236}">
                  <a16:creationId xmlns:a16="http://schemas.microsoft.com/office/drawing/2014/main" id="{D371B900-7E4B-56D0-3401-62476354074B}"/>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7">
              <a:extLst>
                <a:ext uri="{FF2B5EF4-FFF2-40B4-BE49-F238E27FC236}">
                  <a16:creationId xmlns:a16="http://schemas.microsoft.com/office/drawing/2014/main" id="{9D9B3EFC-267A-FA83-185F-0A97B30C8EBB}"/>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18">
              <a:extLst>
                <a:ext uri="{FF2B5EF4-FFF2-40B4-BE49-F238E27FC236}">
                  <a16:creationId xmlns:a16="http://schemas.microsoft.com/office/drawing/2014/main" id="{A441C552-6B77-0FD9-2517-8FC3C59C8909}"/>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34149" name="Rectangle 3"/>
          <p:cNvSpPr>
            <a:spLocks noGrp="1" noChangeArrowheads="1"/>
          </p:cNvSpPr>
          <p:nvPr>
            <p:ph type="title"/>
          </p:nvPr>
        </p:nvSpPr>
        <p:spPr/>
        <p:txBody>
          <a:bodyPr/>
          <a:lstStyle/>
          <a:p>
            <a:r>
              <a:rPr lang="en-US" dirty="0"/>
              <a:t>Red Wants the Lock</a:t>
            </a:r>
          </a:p>
        </p:txBody>
      </p:sp>
      <p:sp>
        <p:nvSpPr>
          <p:cNvPr id="134146" name="Footer Placeholder 3"/>
          <p:cNvSpPr>
            <a:spLocks noGrp="1"/>
          </p:cNvSpPr>
          <p:nvPr>
            <p:ph type="ftr" sz="quarter" idx="10"/>
          </p:nvPr>
        </p:nvSpPr>
        <p:spPr>
          <a:noFill/>
        </p:spPr>
        <p:txBody>
          <a:bodyPr/>
          <a:lstStyle/>
          <a:p>
            <a:r>
              <a:rPr lang="en-US" dirty="0"/>
              <a:t>Art of Multiprocessor Programming</a:t>
            </a:r>
          </a:p>
        </p:txBody>
      </p:sp>
      <p:sp>
        <p:nvSpPr>
          <p:cNvPr id="134147" name="Slide Number Placeholder 4"/>
          <p:cNvSpPr>
            <a:spLocks noGrp="1"/>
          </p:cNvSpPr>
          <p:nvPr>
            <p:ph type="sldNum" sz="quarter" idx="11"/>
          </p:nvPr>
        </p:nvSpPr>
        <p:spPr>
          <a:noFill/>
        </p:spPr>
        <p:txBody>
          <a:bodyPr/>
          <a:lstStyle/>
          <a:p>
            <a:fld id="{F41840C4-278D-45DD-B928-7D829F8171F8}" type="slidenum">
              <a:rPr lang="x-none" smtClean="0">
                <a:latin typeface="Arial" pitchFamily="34" charset="0"/>
                <a:cs typeface="Arial" pitchFamily="34" charset="0"/>
              </a:rPr>
              <a:pPr/>
              <a:t>125</a:t>
            </a:fld>
            <a:endParaRPr lang="en-US" dirty="0">
              <a:latin typeface="Arial" pitchFamily="34" charset="0"/>
              <a:cs typeface="Arial" pitchFamily="34" charset="0"/>
            </a:endParaRPr>
          </a:p>
        </p:txBody>
      </p:sp>
      <p:sp>
        <p:nvSpPr>
          <p:cNvPr id="134151"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34152" name="Text Box 6"/>
          <p:cNvSpPr txBox="1">
            <a:spLocks noChangeArrowheads="1"/>
          </p:cNvSpPr>
          <p:nvPr/>
        </p:nvSpPr>
        <p:spPr bwMode="auto">
          <a:xfrm>
            <a:off x="1150736" y="46402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34194" name="Rectangle 18"/>
          <p:cNvSpPr>
            <a:spLocks noChangeArrowheads="1"/>
          </p:cNvSpPr>
          <p:nvPr/>
        </p:nvSpPr>
        <p:spPr bwMode="auto">
          <a:xfrm>
            <a:off x="2170113" y="1644650"/>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34182" name="Rectangle 31"/>
          <p:cNvSpPr>
            <a:spLocks noChangeArrowheads="1"/>
          </p:cNvSpPr>
          <p:nvPr/>
        </p:nvSpPr>
        <p:spPr bwMode="auto">
          <a:xfrm>
            <a:off x="4984750" y="163353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34156" name="Freeform 33"/>
          <p:cNvSpPr>
            <a:spLocks/>
          </p:cNvSpPr>
          <p:nvPr/>
        </p:nvSpPr>
        <p:spPr bwMode="auto">
          <a:xfrm>
            <a:off x="3216275" y="3657600"/>
            <a:ext cx="790575" cy="1182688"/>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4158" name="Freeform 35"/>
          <p:cNvSpPr>
            <a:spLocks/>
          </p:cNvSpPr>
          <p:nvPr/>
        </p:nvSpPr>
        <p:spPr bwMode="auto">
          <a:xfrm>
            <a:off x="1423988" y="5738813"/>
            <a:ext cx="4960937" cy="968375"/>
          </a:xfrm>
          <a:custGeom>
            <a:avLst/>
            <a:gdLst>
              <a:gd name="T0" fmla="*/ 2147483647 w 3125"/>
              <a:gd name="T1" fmla="*/ 0 h 610"/>
              <a:gd name="T2" fmla="*/ 2147483647 w 3125"/>
              <a:gd name="T3" fmla="*/ 2147483647 h 610"/>
              <a:gd name="T4" fmla="*/ 2147483647 w 3125"/>
              <a:gd name="T5" fmla="*/ 2147483647 h 610"/>
              <a:gd name="T6" fmla="*/ 2147483647 w 3125"/>
              <a:gd name="T7" fmla="*/ 2147483647 h 610"/>
              <a:gd name="T8" fmla="*/ 0 60000 65536"/>
              <a:gd name="T9" fmla="*/ 0 60000 65536"/>
              <a:gd name="T10" fmla="*/ 0 60000 65536"/>
              <a:gd name="T11" fmla="*/ 0 60000 65536"/>
              <a:gd name="T12" fmla="*/ 0 w 3125"/>
              <a:gd name="T13" fmla="*/ 0 h 610"/>
              <a:gd name="T14" fmla="*/ 3125 w 3125"/>
              <a:gd name="T15" fmla="*/ 610 h 610"/>
            </a:gdLst>
            <a:ahLst/>
            <a:cxnLst>
              <a:cxn ang="T8">
                <a:pos x="T0" y="T1"/>
              </a:cxn>
              <a:cxn ang="T9">
                <a:pos x="T2" y="T3"/>
              </a:cxn>
              <a:cxn ang="T10">
                <a:pos x="T4" y="T5"/>
              </a:cxn>
              <a:cxn ang="T11">
                <a:pos x="T6" y="T7"/>
              </a:cxn>
            </a:cxnLst>
            <a:rect l="T12" t="T13" r="T14" b="T15"/>
            <a:pathLst>
              <a:path w="3125" h="610">
                <a:moveTo>
                  <a:pt x="46" y="0"/>
                </a:moveTo>
                <a:cubicBezTo>
                  <a:pt x="111" y="86"/>
                  <a:pt x="0" y="442"/>
                  <a:pt x="434" y="526"/>
                </a:cubicBezTo>
                <a:cubicBezTo>
                  <a:pt x="868" y="610"/>
                  <a:pt x="2200" y="564"/>
                  <a:pt x="2648" y="506"/>
                </a:cubicBezTo>
                <a:cubicBezTo>
                  <a:pt x="3096" y="448"/>
                  <a:pt x="3026" y="247"/>
                  <a:pt x="3125" y="17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4159" name="AutoShape 36"/>
          <p:cNvSpPr>
            <a:spLocks noChangeArrowheads="1"/>
          </p:cNvSpPr>
          <p:nvPr/>
        </p:nvSpPr>
        <p:spPr bwMode="auto">
          <a:xfrm>
            <a:off x="4114800" y="4808538"/>
            <a:ext cx="1765300" cy="1244600"/>
          </a:xfrm>
          <a:prstGeom prst="wedgeRoundRectCallout">
            <a:avLst>
              <a:gd name="adj1" fmla="val 50991"/>
              <a:gd name="adj2" fmla="val -149361"/>
              <a:gd name="adj3" fmla="val 16667"/>
            </a:avLst>
          </a:prstGeom>
          <a:noFill/>
          <a:ln w="38100">
            <a:solidFill>
              <a:srgbClr val="FF3300"/>
            </a:solidFill>
            <a:miter lim="800000"/>
            <a:headEnd/>
            <a:tailEnd/>
          </a:ln>
        </p:spPr>
        <p:txBody>
          <a:bodyPr anchor="ctr"/>
          <a:lstStyle/>
          <a:p>
            <a:pPr algn="ctr"/>
            <a:endParaRPr lang="en-US" b="0" dirty="0">
              <a:latin typeface="Arial" pitchFamily="34" charset="0"/>
              <a:cs typeface="Arial" pitchFamily="34" charset="0"/>
            </a:endParaRPr>
          </a:p>
        </p:txBody>
      </p:sp>
      <p:sp>
        <p:nvSpPr>
          <p:cNvPr id="60" name="Rectangle 4">
            <a:extLst>
              <a:ext uri="{FF2B5EF4-FFF2-40B4-BE49-F238E27FC236}">
                <a16:creationId xmlns:a16="http://schemas.microsoft.com/office/drawing/2014/main" id="{E1A2210D-7295-4A49-8FAC-93D736186FC0}"/>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61" name="Rectangle 20">
            <a:extLst>
              <a:ext uri="{FF2B5EF4-FFF2-40B4-BE49-F238E27FC236}">
                <a16:creationId xmlns:a16="http://schemas.microsoft.com/office/drawing/2014/main" id="{FAC917F9-564C-4733-A191-56337B54BCB5}"/>
              </a:ext>
            </a:extLst>
          </p:cNvPr>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62" name="Rectangle 37">
            <a:extLst>
              <a:ext uri="{FF2B5EF4-FFF2-40B4-BE49-F238E27FC236}">
                <a16:creationId xmlns:a16="http://schemas.microsoft.com/office/drawing/2014/main" id="{3AEF9A65-8597-4215-948F-CF6657DAB06C}"/>
              </a:ext>
            </a:extLst>
          </p:cNvPr>
          <p:cNvSpPr>
            <a:spLocks noChangeArrowheads="1"/>
          </p:cNvSpPr>
          <p:nvPr/>
        </p:nvSpPr>
        <p:spPr bwMode="auto">
          <a:xfrm>
            <a:off x="6232525" y="4999038"/>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pic>
        <p:nvPicPr>
          <p:cNvPr id="3" name="Picture 2" descr="Toy, Toys, Gift, Gifts, Present, Presents, Christmas, X-mas, Birthday, B-day, Spinning Top, Gif - Jitter.Bug.Girl">
            <a:extLst>
              <a:ext uri="{FF2B5EF4-FFF2-40B4-BE49-F238E27FC236}">
                <a16:creationId xmlns:a16="http://schemas.microsoft.com/office/drawing/2014/main" id="{A196707B-C069-6203-5CB2-E98E1D414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687" y="2072093"/>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3" name="Rectangle 3"/>
          <p:cNvSpPr>
            <a:spLocks noGrp="1" noChangeArrowheads="1"/>
          </p:cNvSpPr>
          <p:nvPr>
            <p:ph type="title"/>
          </p:nvPr>
        </p:nvSpPr>
        <p:spPr/>
        <p:txBody>
          <a:bodyPr/>
          <a:lstStyle/>
          <a:p>
            <a:r>
              <a:rPr lang="en-US" dirty="0"/>
              <a:t>Red Wants the Lock</a:t>
            </a:r>
          </a:p>
        </p:txBody>
      </p:sp>
      <p:sp>
        <p:nvSpPr>
          <p:cNvPr id="135170" name="Footer Placeholder 3"/>
          <p:cNvSpPr>
            <a:spLocks noGrp="1"/>
          </p:cNvSpPr>
          <p:nvPr>
            <p:ph type="ftr" sz="quarter" idx="10"/>
          </p:nvPr>
        </p:nvSpPr>
        <p:spPr>
          <a:noFill/>
        </p:spPr>
        <p:txBody>
          <a:bodyPr/>
          <a:lstStyle/>
          <a:p>
            <a:r>
              <a:rPr lang="en-US" dirty="0"/>
              <a:t>Art of Multiprocessor Programming</a:t>
            </a:r>
          </a:p>
        </p:txBody>
      </p:sp>
      <p:sp>
        <p:nvSpPr>
          <p:cNvPr id="135171" name="Slide Number Placeholder 4"/>
          <p:cNvSpPr>
            <a:spLocks noGrp="1"/>
          </p:cNvSpPr>
          <p:nvPr>
            <p:ph type="sldNum" sz="quarter" idx="11"/>
          </p:nvPr>
        </p:nvSpPr>
        <p:spPr>
          <a:noFill/>
        </p:spPr>
        <p:txBody>
          <a:bodyPr/>
          <a:lstStyle/>
          <a:p>
            <a:fld id="{A4B6AE3E-B305-4430-871A-A335283B6BAC}" type="slidenum">
              <a:rPr lang="x-none" smtClean="0">
                <a:latin typeface="Arial" pitchFamily="34" charset="0"/>
                <a:cs typeface="Arial" pitchFamily="34" charset="0"/>
              </a:rPr>
              <a:pPr/>
              <a:t>126</a:t>
            </a:fld>
            <a:endParaRPr lang="en-US" dirty="0">
              <a:latin typeface="Arial" pitchFamily="34" charset="0"/>
              <a:cs typeface="Arial" pitchFamily="34" charset="0"/>
            </a:endParaRPr>
          </a:p>
        </p:txBody>
      </p:sp>
      <p:sp>
        <p:nvSpPr>
          <p:cNvPr id="135175"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35176" name="Text Box 6"/>
          <p:cNvSpPr txBox="1">
            <a:spLocks noChangeArrowheads="1"/>
          </p:cNvSpPr>
          <p:nvPr/>
        </p:nvSpPr>
        <p:spPr bwMode="auto">
          <a:xfrm>
            <a:off x="1150736" y="46402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35220" name="Rectangle 18"/>
          <p:cNvSpPr>
            <a:spLocks noChangeArrowheads="1"/>
          </p:cNvSpPr>
          <p:nvPr/>
        </p:nvSpPr>
        <p:spPr bwMode="auto">
          <a:xfrm>
            <a:off x="2170113" y="1644650"/>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35208" name="Rectangle 31"/>
          <p:cNvSpPr>
            <a:spLocks noChangeArrowheads="1"/>
          </p:cNvSpPr>
          <p:nvPr/>
        </p:nvSpPr>
        <p:spPr bwMode="auto">
          <a:xfrm>
            <a:off x="4984750" y="163353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35180" name="Freeform 33"/>
          <p:cNvSpPr>
            <a:spLocks/>
          </p:cNvSpPr>
          <p:nvPr/>
        </p:nvSpPr>
        <p:spPr bwMode="auto">
          <a:xfrm>
            <a:off x="3216275" y="3657600"/>
            <a:ext cx="790575" cy="1182688"/>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5182" name="Freeform 35"/>
          <p:cNvSpPr>
            <a:spLocks/>
          </p:cNvSpPr>
          <p:nvPr/>
        </p:nvSpPr>
        <p:spPr bwMode="auto">
          <a:xfrm>
            <a:off x="1423988" y="5738813"/>
            <a:ext cx="4960937" cy="968375"/>
          </a:xfrm>
          <a:custGeom>
            <a:avLst/>
            <a:gdLst>
              <a:gd name="T0" fmla="*/ 2147483647 w 3125"/>
              <a:gd name="T1" fmla="*/ 0 h 610"/>
              <a:gd name="T2" fmla="*/ 2147483647 w 3125"/>
              <a:gd name="T3" fmla="*/ 2147483647 h 610"/>
              <a:gd name="T4" fmla="*/ 2147483647 w 3125"/>
              <a:gd name="T5" fmla="*/ 2147483647 h 610"/>
              <a:gd name="T6" fmla="*/ 2147483647 w 3125"/>
              <a:gd name="T7" fmla="*/ 2147483647 h 610"/>
              <a:gd name="T8" fmla="*/ 0 60000 65536"/>
              <a:gd name="T9" fmla="*/ 0 60000 65536"/>
              <a:gd name="T10" fmla="*/ 0 60000 65536"/>
              <a:gd name="T11" fmla="*/ 0 60000 65536"/>
              <a:gd name="T12" fmla="*/ 0 w 3125"/>
              <a:gd name="T13" fmla="*/ 0 h 610"/>
              <a:gd name="T14" fmla="*/ 3125 w 3125"/>
              <a:gd name="T15" fmla="*/ 610 h 610"/>
            </a:gdLst>
            <a:ahLst/>
            <a:cxnLst>
              <a:cxn ang="T8">
                <a:pos x="T0" y="T1"/>
              </a:cxn>
              <a:cxn ang="T9">
                <a:pos x="T2" y="T3"/>
              </a:cxn>
              <a:cxn ang="T10">
                <a:pos x="T4" y="T5"/>
              </a:cxn>
              <a:cxn ang="T11">
                <a:pos x="T6" y="T7"/>
              </a:cxn>
            </a:cxnLst>
            <a:rect l="T12" t="T13" r="T14" b="T15"/>
            <a:pathLst>
              <a:path w="3125" h="610">
                <a:moveTo>
                  <a:pt x="46" y="0"/>
                </a:moveTo>
                <a:cubicBezTo>
                  <a:pt x="111" y="86"/>
                  <a:pt x="0" y="442"/>
                  <a:pt x="434" y="526"/>
                </a:cubicBezTo>
                <a:cubicBezTo>
                  <a:pt x="868" y="610"/>
                  <a:pt x="2200" y="564"/>
                  <a:pt x="2648" y="506"/>
                </a:cubicBezTo>
                <a:cubicBezTo>
                  <a:pt x="3096" y="448"/>
                  <a:pt x="3026" y="247"/>
                  <a:pt x="3125" y="17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5183" name="AutoShape 36"/>
          <p:cNvSpPr>
            <a:spLocks noChangeArrowheads="1"/>
          </p:cNvSpPr>
          <p:nvPr/>
        </p:nvSpPr>
        <p:spPr bwMode="auto">
          <a:xfrm>
            <a:off x="5041900" y="3729038"/>
            <a:ext cx="1765300" cy="635000"/>
          </a:xfrm>
          <a:prstGeom prst="wedgeRoundRectCallout">
            <a:avLst>
              <a:gd name="adj1" fmla="val -1528"/>
              <a:gd name="adj2" fmla="val -74750"/>
              <a:gd name="adj3" fmla="val 16667"/>
            </a:avLst>
          </a:prstGeom>
          <a:noFill/>
          <a:ln w="38100">
            <a:solidFill>
              <a:srgbClr val="FF0000"/>
            </a:solidFill>
            <a:miter lim="800000"/>
            <a:headEnd/>
            <a:tailEnd/>
          </a:ln>
        </p:spPr>
        <p:txBody>
          <a:bodyPr anchor="ctr"/>
          <a:lstStyle/>
          <a:p>
            <a:pPr algn="ctr"/>
            <a:endParaRPr lang="en-US" b="0" dirty="0">
              <a:latin typeface="Arial" pitchFamily="34" charset="0"/>
              <a:cs typeface="Arial" pitchFamily="34" charset="0"/>
            </a:endParaRPr>
          </a:p>
        </p:txBody>
      </p:sp>
      <p:sp>
        <p:nvSpPr>
          <p:cNvPr id="135186" name="Text Box 59"/>
          <p:cNvSpPr txBox="1">
            <a:spLocks noChangeArrowheads="1"/>
          </p:cNvSpPr>
          <p:nvPr/>
        </p:nvSpPr>
        <p:spPr bwMode="auto">
          <a:xfrm>
            <a:off x="6786076" y="2284680"/>
            <a:ext cx="1905001" cy="1323439"/>
          </a:xfrm>
          <a:prstGeom prst="rect">
            <a:avLst/>
          </a:prstGeom>
          <a:noFill/>
          <a:ln w="38100">
            <a:solidFill>
              <a:srgbClr val="FF0000"/>
            </a:solidFill>
            <a:miter lim="800000"/>
            <a:headEnd/>
            <a:tailEnd/>
          </a:ln>
        </p:spPr>
        <p:txBody>
          <a:bodyPr wrap="square">
            <a:spAutoFit/>
          </a:bodyPr>
          <a:lstStyle/>
          <a:p>
            <a:pPr algn="l"/>
            <a:r>
              <a:rPr lang="en-US" sz="2000" b="0" dirty="0">
                <a:solidFill>
                  <a:srgbClr val="FFFF00"/>
                </a:solidFill>
                <a:latin typeface="Arial" pitchFamily="34" charset="0"/>
                <a:cs typeface="Arial" pitchFamily="34" charset="0"/>
              </a:rPr>
              <a:t>Actually, it </a:t>
            </a:r>
          </a:p>
          <a:p>
            <a:pPr algn="l"/>
            <a:r>
              <a:rPr lang="en-US" sz="2000" b="0" dirty="0">
                <a:solidFill>
                  <a:srgbClr val="FFFF00"/>
                </a:solidFill>
                <a:latin typeface="Arial" pitchFamily="34" charset="0"/>
                <a:cs typeface="Arial" pitchFamily="34" charset="0"/>
              </a:rPr>
              <a:t>spins on locally</a:t>
            </a:r>
          </a:p>
          <a:p>
            <a:pPr algn="l"/>
            <a:r>
              <a:rPr lang="en-US" sz="2000" b="0" dirty="0">
                <a:solidFill>
                  <a:srgbClr val="FFFF00"/>
                </a:solidFill>
                <a:latin typeface="Arial" pitchFamily="34" charset="0"/>
                <a:cs typeface="Arial" pitchFamily="34" charset="0"/>
              </a:rPr>
              <a:t>cached copy </a:t>
            </a:r>
          </a:p>
        </p:txBody>
      </p:sp>
      <p:sp>
        <p:nvSpPr>
          <p:cNvPr id="62" name="Rectangle 4">
            <a:extLst>
              <a:ext uri="{FF2B5EF4-FFF2-40B4-BE49-F238E27FC236}">
                <a16:creationId xmlns:a16="http://schemas.microsoft.com/office/drawing/2014/main" id="{17E4D707-A3D0-489C-9624-C274E3489F06}"/>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63" name="Rectangle 20">
            <a:extLst>
              <a:ext uri="{FF2B5EF4-FFF2-40B4-BE49-F238E27FC236}">
                <a16:creationId xmlns:a16="http://schemas.microsoft.com/office/drawing/2014/main" id="{67BC13FD-C098-4907-B154-3270B8E879D6}"/>
              </a:ext>
            </a:extLst>
          </p:cNvPr>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64" name="Rectangle 20">
            <a:extLst>
              <a:ext uri="{FF2B5EF4-FFF2-40B4-BE49-F238E27FC236}">
                <a16:creationId xmlns:a16="http://schemas.microsoft.com/office/drawing/2014/main" id="{598F1045-8EC7-4392-8E53-82A11A6E273B}"/>
              </a:ext>
            </a:extLst>
          </p:cNvPr>
          <p:cNvSpPr>
            <a:spLocks noChangeArrowheads="1"/>
          </p:cNvSpPr>
          <p:nvPr/>
        </p:nvSpPr>
        <p:spPr bwMode="auto">
          <a:xfrm>
            <a:off x="5558632" y="3841750"/>
            <a:ext cx="857250" cy="392111"/>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65" name="Rectangle 37">
            <a:extLst>
              <a:ext uri="{FF2B5EF4-FFF2-40B4-BE49-F238E27FC236}">
                <a16:creationId xmlns:a16="http://schemas.microsoft.com/office/drawing/2014/main" id="{4CA2879E-FDB1-4B4C-A002-95AACC08986A}"/>
              </a:ext>
            </a:extLst>
          </p:cNvPr>
          <p:cNvSpPr>
            <a:spLocks noChangeArrowheads="1"/>
          </p:cNvSpPr>
          <p:nvPr/>
        </p:nvSpPr>
        <p:spPr bwMode="auto">
          <a:xfrm>
            <a:off x="6232525" y="4999038"/>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pic>
        <p:nvPicPr>
          <p:cNvPr id="3" name="Picture 2" descr="Toy, Toys, Gift, Gifts, Present, Presents, Christmas, X-mas, Birthday, B-day, Spinning Top, Gif - Jitter.Bug.Girl">
            <a:extLst>
              <a:ext uri="{FF2B5EF4-FFF2-40B4-BE49-F238E27FC236}">
                <a16:creationId xmlns:a16="http://schemas.microsoft.com/office/drawing/2014/main" id="{05664825-B56A-E852-12DF-9BBF7A6127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5206" y="2224088"/>
            <a:ext cx="1005987" cy="112433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20">
            <a:extLst>
              <a:ext uri="{FF2B5EF4-FFF2-40B4-BE49-F238E27FC236}">
                <a16:creationId xmlns:a16="http://schemas.microsoft.com/office/drawing/2014/main" id="{03CA60B1-497B-34D6-6795-F04DB49EF27C}"/>
              </a:ext>
            </a:extLst>
          </p:cNvPr>
          <p:cNvGrpSpPr>
            <a:grpSpLocks/>
          </p:cNvGrpSpPr>
          <p:nvPr/>
        </p:nvGrpSpPr>
        <p:grpSpPr bwMode="auto">
          <a:xfrm>
            <a:off x="5310188" y="2252663"/>
            <a:ext cx="1130300" cy="1173162"/>
            <a:chOff x="2496" y="2725"/>
            <a:chExt cx="712" cy="739"/>
          </a:xfrm>
          <a:effectLst>
            <a:glow rad="101600">
              <a:schemeClr val="accent3">
                <a:satMod val="175000"/>
                <a:alpha val="40000"/>
              </a:schemeClr>
            </a:glow>
          </a:effectLst>
        </p:grpSpPr>
        <p:sp>
          <p:nvSpPr>
            <p:cNvPr id="4" name="Rectangle 21">
              <a:extLst>
                <a:ext uri="{FF2B5EF4-FFF2-40B4-BE49-F238E27FC236}">
                  <a16:creationId xmlns:a16="http://schemas.microsoft.com/office/drawing/2014/main" id="{4F5AA7DF-8EAE-D04D-48E7-EC71A35B6824}"/>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5" name="Freeform 22">
              <a:extLst>
                <a:ext uri="{FF2B5EF4-FFF2-40B4-BE49-F238E27FC236}">
                  <a16:creationId xmlns:a16="http://schemas.microsoft.com/office/drawing/2014/main" id="{0E47AA41-FF78-C087-AD17-9EF40FC227FC}"/>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 name="Group 23">
              <a:extLst>
                <a:ext uri="{FF2B5EF4-FFF2-40B4-BE49-F238E27FC236}">
                  <a16:creationId xmlns:a16="http://schemas.microsoft.com/office/drawing/2014/main" id="{5CD1A313-7322-B132-8043-93E0149AE0BA}"/>
                </a:ext>
              </a:extLst>
            </p:cNvPr>
            <p:cNvGrpSpPr>
              <a:grpSpLocks/>
            </p:cNvGrpSpPr>
            <p:nvPr/>
          </p:nvGrpSpPr>
          <p:grpSpPr bwMode="auto">
            <a:xfrm>
              <a:off x="3072" y="2832"/>
              <a:ext cx="136" cy="632"/>
              <a:chOff x="3072" y="2832"/>
              <a:chExt cx="136" cy="632"/>
            </a:xfrm>
          </p:grpSpPr>
          <p:sp>
            <p:nvSpPr>
              <p:cNvPr id="11" name="Freeform 24">
                <a:extLst>
                  <a:ext uri="{FF2B5EF4-FFF2-40B4-BE49-F238E27FC236}">
                    <a16:creationId xmlns:a16="http://schemas.microsoft.com/office/drawing/2014/main" id="{59CCB004-B76D-7A1D-45E3-4E25F56AD4EB}"/>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5">
                <a:extLst>
                  <a:ext uri="{FF2B5EF4-FFF2-40B4-BE49-F238E27FC236}">
                    <a16:creationId xmlns:a16="http://schemas.microsoft.com/office/drawing/2014/main" id="{C69F0703-47A1-0CEF-5C66-082439331672}"/>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26">
                <a:extLst>
                  <a:ext uri="{FF2B5EF4-FFF2-40B4-BE49-F238E27FC236}">
                    <a16:creationId xmlns:a16="http://schemas.microsoft.com/office/drawing/2014/main" id="{B6EBC301-35BF-D4E5-1C1A-FC8341023091}"/>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27">
              <a:extLst>
                <a:ext uri="{FF2B5EF4-FFF2-40B4-BE49-F238E27FC236}">
                  <a16:creationId xmlns:a16="http://schemas.microsoft.com/office/drawing/2014/main" id="{EEE9CF3F-AC45-1B90-9EAE-E445B9A7401E}"/>
                </a:ext>
              </a:extLst>
            </p:cNvPr>
            <p:cNvGrpSpPr>
              <a:grpSpLocks/>
            </p:cNvGrpSpPr>
            <p:nvPr/>
          </p:nvGrpSpPr>
          <p:grpSpPr bwMode="auto">
            <a:xfrm flipH="1">
              <a:off x="2496" y="2832"/>
              <a:ext cx="136" cy="632"/>
              <a:chOff x="3072" y="2832"/>
              <a:chExt cx="136" cy="632"/>
            </a:xfrm>
          </p:grpSpPr>
          <p:sp>
            <p:nvSpPr>
              <p:cNvPr id="8" name="Freeform 28">
                <a:extLst>
                  <a:ext uri="{FF2B5EF4-FFF2-40B4-BE49-F238E27FC236}">
                    <a16:creationId xmlns:a16="http://schemas.microsoft.com/office/drawing/2014/main" id="{CED94BBB-AA76-6E27-0BD2-6ED2BBAEB41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29">
                <a:extLst>
                  <a:ext uri="{FF2B5EF4-FFF2-40B4-BE49-F238E27FC236}">
                    <a16:creationId xmlns:a16="http://schemas.microsoft.com/office/drawing/2014/main" id="{5A600F5A-48E5-6BEF-FA59-766836F93CE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30">
                <a:extLst>
                  <a:ext uri="{FF2B5EF4-FFF2-40B4-BE49-F238E27FC236}">
                    <a16:creationId xmlns:a16="http://schemas.microsoft.com/office/drawing/2014/main" id="{F9B4F3DC-A4EF-3BA3-5744-B77F9B7909C2}"/>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4" name="Group 9">
            <a:extLst>
              <a:ext uri="{FF2B5EF4-FFF2-40B4-BE49-F238E27FC236}">
                <a16:creationId xmlns:a16="http://schemas.microsoft.com/office/drawing/2014/main" id="{03F8AA02-FB17-82A5-3FF6-BF89453D5648}"/>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5" name="Rectangle 10">
              <a:extLst>
                <a:ext uri="{FF2B5EF4-FFF2-40B4-BE49-F238E27FC236}">
                  <a16:creationId xmlns:a16="http://schemas.microsoft.com/office/drawing/2014/main" id="{D6B6BF39-0A0C-553B-314F-583561093083}"/>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6" name="Freeform 11">
              <a:extLst>
                <a:ext uri="{FF2B5EF4-FFF2-40B4-BE49-F238E27FC236}">
                  <a16:creationId xmlns:a16="http://schemas.microsoft.com/office/drawing/2014/main" id="{1E4C4D61-5123-914E-6618-F60B1197A102}"/>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2">
              <a:extLst>
                <a:ext uri="{FF2B5EF4-FFF2-40B4-BE49-F238E27FC236}">
                  <a16:creationId xmlns:a16="http://schemas.microsoft.com/office/drawing/2014/main" id="{2CF6F2C2-BDF9-37D9-EBA4-DE60B72CF12C}"/>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13">
              <a:extLst>
                <a:ext uri="{FF2B5EF4-FFF2-40B4-BE49-F238E27FC236}">
                  <a16:creationId xmlns:a16="http://schemas.microsoft.com/office/drawing/2014/main" id="{25DF22A0-162B-070F-BB7D-7A3D08E8397C}"/>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14">
              <a:extLst>
                <a:ext uri="{FF2B5EF4-FFF2-40B4-BE49-F238E27FC236}">
                  <a16:creationId xmlns:a16="http://schemas.microsoft.com/office/drawing/2014/main" id="{0B7EF497-6467-785D-863E-C450F2C926F2}"/>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15">
              <a:extLst>
                <a:ext uri="{FF2B5EF4-FFF2-40B4-BE49-F238E27FC236}">
                  <a16:creationId xmlns:a16="http://schemas.microsoft.com/office/drawing/2014/main" id="{2072C584-E47D-0AF1-1126-9DFC5B9A8264}"/>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6">
              <a:extLst>
                <a:ext uri="{FF2B5EF4-FFF2-40B4-BE49-F238E27FC236}">
                  <a16:creationId xmlns:a16="http://schemas.microsoft.com/office/drawing/2014/main" id="{AC019414-0378-C5CC-F9A1-65D92D1DBFF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7">
              <a:extLst>
                <a:ext uri="{FF2B5EF4-FFF2-40B4-BE49-F238E27FC236}">
                  <a16:creationId xmlns:a16="http://schemas.microsoft.com/office/drawing/2014/main" id="{0A5F1065-A2C9-0562-C2CF-68293ABE323D}"/>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18">
              <a:extLst>
                <a:ext uri="{FF2B5EF4-FFF2-40B4-BE49-F238E27FC236}">
                  <a16:creationId xmlns:a16="http://schemas.microsoft.com/office/drawing/2014/main" id="{A85940EE-AD2E-B93E-D2EC-013DBB183334}"/>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7" name="Rectangle 3"/>
          <p:cNvSpPr>
            <a:spLocks noGrp="1" noChangeArrowheads="1"/>
          </p:cNvSpPr>
          <p:nvPr>
            <p:ph type="title"/>
          </p:nvPr>
        </p:nvSpPr>
        <p:spPr/>
        <p:txBody>
          <a:bodyPr/>
          <a:lstStyle/>
          <a:p>
            <a:r>
              <a:rPr lang="en-US" dirty="0"/>
              <a:t>Purple Releases</a:t>
            </a:r>
          </a:p>
        </p:txBody>
      </p:sp>
      <p:sp>
        <p:nvSpPr>
          <p:cNvPr id="136194" name="Footer Placeholder 3"/>
          <p:cNvSpPr>
            <a:spLocks noGrp="1"/>
          </p:cNvSpPr>
          <p:nvPr>
            <p:ph type="ftr" sz="quarter" idx="10"/>
          </p:nvPr>
        </p:nvSpPr>
        <p:spPr>
          <a:noFill/>
        </p:spPr>
        <p:txBody>
          <a:bodyPr/>
          <a:lstStyle/>
          <a:p>
            <a:r>
              <a:rPr lang="en-US" dirty="0"/>
              <a:t>Art of Multiprocessor Programming</a:t>
            </a:r>
          </a:p>
        </p:txBody>
      </p:sp>
      <p:sp>
        <p:nvSpPr>
          <p:cNvPr id="136195" name="Slide Number Placeholder 4"/>
          <p:cNvSpPr>
            <a:spLocks noGrp="1"/>
          </p:cNvSpPr>
          <p:nvPr>
            <p:ph type="sldNum" sz="quarter" idx="11"/>
          </p:nvPr>
        </p:nvSpPr>
        <p:spPr>
          <a:noFill/>
        </p:spPr>
        <p:txBody>
          <a:bodyPr/>
          <a:lstStyle/>
          <a:p>
            <a:fld id="{E59A53BD-AF33-4E45-8B7C-8BAB7A516E1B}" type="slidenum">
              <a:rPr lang="x-none" smtClean="0">
                <a:latin typeface="Arial" pitchFamily="34" charset="0"/>
                <a:cs typeface="Arial" pitchFamily="34" charset="0"/>
              </a:rPr>
              <a:pPr/>
              <a:t>127</a:t>
            </a:fld>
            <a:endParaRPr lang="en-US" dirty="0">
              <a:latin typeface="Arial" pitchFamily="34" charset="0"/>
              <a:cs typeface="Arial" pitchFamily="34" charset="0"/>
            </a:endParaRPr>
          </a:p>
        </p:txBody>
      </p:sp>
      <p:sp>
        <p:nvSpPr>
          <p:cNvPr id="136199"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36200" name="Text Box 6"/>
          <p:cNvSpPr txBox="1">
            <a:spLocks noChangeArrowheads="1"/>
          </p:cNvSpPr>
          <p:nvPr/>
        </p:nvSpPr>
        <p:spPr bwMode="auto">
          <a:xfrm>
            <a:off x="1150736" y="46402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36225" name="Rectangle 18"/>
          <p:cNvSpPr>
            <a:spLocks noChangeArrowheads="1"/>
          </p:cNvSpPr>
          <p:nvPr/>
        </p:nvSpPr>
        <p:spPr bwMode="auto">
          <a:xfrm>
            <a:off x="2286001" y="1644650"/>
            <a:ext cx="1563688"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release</a:t>
            </a:r>
          </a:p>
        </p:txBody>
      </p:sp>
      <p:sp>
        <p:nvSpPr>
          <p:cNvPr id="136213" name="Rectangle 31"/>
          <p:cNvSpPr>
            <a:spLocks noChangeArrowheads="1"/>
          </p:cNvSpPr>
          <p:nvPr/>
        </p:nvSpPr>
        <p:spPr bwMode="auto">
          <a:xfrm>
            <a:off x="4984750" y="1633538"/>
            <a:ext cx="187642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36204" name="Freeform 33"/>
          <p:cNvSpPr>
            <a:spLocks/>
          </p:cNvSpPr>
          <p:nvPr/>
        </p:nvSpPr>
        <p:spPr bwMode="auto">
          <a:xfrm>
            <a:off x="3267075" y="3606800"/>
            <a:ext cx="790575" cy="1182688"/>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6206" name="Freeform 35"/>
          <p:cNvSpPr>
            <a:spLocks/>
          </p:cNvSpPr>
          <p:nvPr/>
        </p:nvSpPr>
        <p:spPr bwMode="auto">
          <a:xfrm>
            <a:off x="1423988" y="5738813"/>
            <a:ext cx="4960937" cy="968375"/>
          </a:xfrm>
          <a:custGeom>
            <a:avLst/>
            <a:gdLst>
              <a:gd name="T0" fmla="*/ 2147483647 w 3125"/>
              <a:gd name="T1" fmla="*/ 0 h 610"/>
              <a:gd name="T2" fmla="*/ 2147483647 w 3125"/>
              <a:gd name="T3" fmla="*/ 2147483647 h 610"/>
              <a:gd name="T4" fmla="*/ 2147483647 w 3125"/>
              <a:gd name="T5" fmla="*/ 2147483647 h 610"/>
              <a:gd name="T6" fmla="*/ 2147483647 w 3125"/>
              <a:gd name="T7" fmla="*/ 2147483647 h 610"/>
              <a:gd name="T8" fmla="*/ 0 60000 65536"/>
              <a:gd name="T9" fmla="*/ 0 60000 65536"/>
              <a:gd name="T10" fmla="*/ 0 60000 65536"/>
              <a:gd name="T11" fmla="*/ 0 60000 65536"/>
              <a:gd name="T12" fmla="*/ 0 w 3125"/>
              <a:gd name="T13" fmla="*/ 0 h 610"/>
              <a:gd name="T14" fmla="*/ 3125 w 3125"/>
              <a:gd name="T15" fmla="*/ 610 h 610"/>
            </a:gdLst>
            <a:ahLst/>
            <a:cxnLst>
              <a:cxn ang="T8">
                <a:pos x="T0" y="T1"/>
              </a:cxn>
              <a:cxn ang="T9">
                <a:pos x="T2" y="T3"/>
              </a:cxn>
              <a:cxn ang="T10">
                <a:pos x="T4" y="T5"/>
              </a:cxn>
              <a:cxn ang="T11">
                <a:pos x="T6" y="T7"/>
              </a:cxn>
            </a:cxnLst>
            <a:rect l="T12" t="T13" r="T14" b="T15"/>
            <a:pathLst>
              <a:path w="3125" h="610">
                <a:moveTo>
                  <a:pt x="46" y="0"/>
                </a:moveTo>
                <a:cubicBezTo>
                  <a:pt x="111" y="86"/>
                  <a:pt x="0" y="442"/>
                  <a:pt x="434" y="526"/>
                </a:cubicBezTo>
                <a:cubicBezTo>
                  <a:pt x="868" y="610"/>
                  <a:pt x="2200" y="564"/>
                  <a:pt x="2648" y="506"/>
                </a:cubicBezTo>
                <a:cubicBezTo>
                  <a:pt x="3096" y="448"/>
                  <a:pt x="3026" y="247"/>
                  <a:pt x="3125" y="17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36207" name="AutoShape 36"/>
          <p:cNvSpPr>
            <a:spLocks noChangeArrowheads="1"/>
          </p:cNvSpPr>
          <p:nvPr/>
        </p:nvSpPr>
        <p:spPr bwMode="auto">
          <a:xfrm>
            <a:off x="5041900" y="3729038"/>
            <a:ext cx="1765300" cy="635000"/>
          </a:xfrm>
          <a:prstGeom prst="wedgeRoundRectCallout">
            <a:avLst>
              <a:gd name="adj1" fmla="val -1528"/>
              <a:gd name="adj2" fmla="val -74750"/>
              <a:gd name="adj3" fmla="val 16667"/>
            </a:avLst>
          </a:prstGeom>
          <a:noFill/>
          <a:ln w="38100">
            <a:solidFill>
              <a:srgbClr val="FF0000"/>
            </a:solidFill>
            <a:miter lim="800000"/>
            <a:headEnd/>
            <a:tailEnd/>
          </a:ln>
        </p:spPr>
        <p:txBody>
          <a:bodyPr anchor="ctr"/>
          <a:lstStyle/>
          <a:p>
            <a:pPr algn="ctr"/>
            <a:endParaRPr lang="en-US" b="0" dirty="0">
              <a:latin typeface="Arial" pitchFamily="34" charset="0"/>
              <a:cs typeface="Arial" pitchFamily="34" charset="0"/>
            </a:endParaRPr>
          </a:p>
        </p:txBody>
      </p:sp>
      <p:sp>
        <p:nvSpPr>
          <p:cNvPr id="136209" name="Freeform 60"/>
          <p:cNvSpPr>
            <a:spLocks/>
          </p:cNvSpPr>
          <p:nvPr/>
        </p:nvSpPr>
        <p:spPr bwMode="auto">
          <a:xfrm>
            <a:off x="3435350" y="3376613"/>
            <a:ext cx="1830388" cy="715962"/>
          </a:xfrm>
          <a:custGeom>
            <a:avLst/>
            <a:gdLst>
              <a:gd name="T0" fmla="*/ 0 w 913"/>
              <a:gd name="T1" fmla="*/ 0 h 1291"/>
              <a:gd name="T2" fmla="*/ 2147483647 w 913"/>
              <a:gd name="T3" fmla="*/ 2147483647 h 1291"/>
              <a:gd name="T4" fmla="*/ 2147483647 w 913"/>
              <a:gd name="T5" fmla="*/ 2147483647 h 1291"/>
              <a:gd name="T6" fmla="*/ 2147483647 w 913"/>
              <a:gd name="T7" fmla="*/ 2147483647 h 1291"/>
              <a:gd name="T8" fmla="*/ 2147483647 w 913"/>
              <a:gd name="T9" fmla="*/ 2147483647 h 1291"/>
              <a:gd name="T10" fmla="*/ 2147483647 w 913"/>
              <a:gd name="T11" fmla="*/ 2147483647 h 1291"/>
              <a:gd name="T12" fmla="*/ 2147483647 w 913"/>
              <a:gd name="T13" fmla="*/ 2147483647 h 1291"/>
              <a:gd name="T14" fmla="*/ 0 60000 65536"/>
              <a:gd name="T15" fmla="*/ 0 60000 65536"/>
              <a:gd name="T16" fmla="*/ 0 60000 65536"/>
              <a:gd name="T17" fmla="*/ 0 60000 65536"/>
              <a:gd name="T18" fmla="*/ 0 60000 65536"/>
              <a:gd name="T19" fmla="*/ 0 60000 65536"/>
              <a:gd name="T20" fmla="*/ 0 60000 65536"/>
              <a:gd name="T21" fmla="*/ 0 w 913"/>
              <a:gd name="T22" fmla="*/ 0 h 1291"/>
              <a:gd name="T23" fmla="*/ 913 w 913"/>
              <a:gd name="T24" fmla="*/ 1291 h 12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3" h="1291">
                <a:moveTo>
                  <a:pt x="0" y="0"/>
                </a:moveTo>
                <a:lnTo>
                  <a:pt x="516" y="715"/>
                </a:lnTo>
                <a:lnTo>
                  <a:pt x="456" y="487"/>
                </a:lnTo>
                <a:lnTo>
                  <a:pt x="913" y="1291"/>
                </a:lnTo>
                <a:lnTo>
                  <a:pt x="387" y="189"/>
                </a:lnTo>
                <a:lnTo>
                  <a:pt x="397" y="407"/>
                </a:lnTo>
                <a:lnTo>
                  <a:pt x="10" y="20"/>
                </a:lnTo>
              </a:path>
            </a:pathLst>
          </a:custGeom>
          <a:solidFill>
            <a:srgbClr val="FFFF00"/>
          </a:solidFill>
          <a:ln w="38100">
            <a:solidFill>
              <a:srgbClr val="FF3300"/>
            </a:solidFill>
            <a:round/>
            <a:headEnd/>
            <a:tailEnd/>
          </a:ln>
        </p:spPr>
        <p:txBody>
          <a:bodyPr wrap="none" anchor="ctr"/>
          <a:lstStyle/>
          <a:p>
            <a:endParaRPr lang="en-US" dirty="0">
              <a:latin typeface="Arial" pitchFamily="34" charset="0"/>
              <a:cs typeface="Arial" pitchFamily="34" charset="0"/>
            </a:endParaRPr>
          </a:p>
        </p:txBody>
      </p:sp>
      <p:sp>
        <p:nvSpPr>
          <p:cNvPr id="136210" name="Freeform 64"/>
          <p:cNvSpPr>
            <a:spLocks/>
          </p:cNvSpPr>
          <p:nvPr/>
        </p:nvSpPr>
        <p:spPr bwMode="auto">
          <a:xfrm>
            <a:off x="3397250" y="3490913"/>
            <a:ext cx="1119188" cy="1350962"/>
          </a:xfrm>
          <a:custGeom>
            <a:avLst/>
            <a:gdLst>
              <a:gd name="T0" fmla="*/ 0 w 913"/>
              <a:gd name="T1" fmla="*/ 0 h 1291"/>
              <a:gd name="T2" fmla="*/ 2147483647 w 913"/>
              <a:gd name="T3" fmla="*/ 2147483647 h 1291"/>
              <a:gd name="T4" fmla="*/ 2147483647 w 913"/>
              <a:gd name="T5" fmla="*/ 2147483647 h 1291"/>
              <a:gd name="T6" fmla="*/ 2147483647 w 913"/>
              <a:gd name="T7" fmla="*/ 2147483647 h 1291"/>
              <a:gd name="T8" fmla="*/ 2147483647 w 913"/>
              <a:gd name="T9" fmla="*/ 2147483647 h 1291"/>
              <a:gd name="T10" fmla="*/ 2147483647 w 913"/>
              <a:gd name="T11" fmla="*/ 2147483647 h 1291"/>
              <a:gd name="T12" fmla="*/ 2147483647 w 913"/>
              <a:gd name="T13" fmla="*/ 2147483647 h 1291"/>
              <a:gd name="T14" fmla="*/ 0 60000 65536"/>
              <a:gd name="T15" fmla="*/ 0 60000 65536"/>
              <a:gd name="T16" fmla="*/ 0 60000 65536"/>
              <a:gd name="T17" fmla="*/ 0 60000 65536"/>
              <a:gd name="T18" fmla="*/ 0 60000 65536"/>
              <a:gd name="T19" fmla="*/ 0 60000 65536"/>
              <a:gd name="T20" fmla="*/ 0 60000 65536"/>
              <a:gd name="T21" fmla="*/ 0 w 913"/>
              <a:gd name="T22" fmla="*/ 0 h 1291"/>
              <a:gd name="T23" fmla="*/ 913 w 913"/>
              <a:gd name="T24" fmla="*/ 1291 h 12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3" h="1291">
                <a:moveTo>
                  <a:pt x="0" y="0"/>
                </a:moveTo>
                <a:lnTo>
                  <a:pt x="516" y="715"/>
                </a:lnTo>
                <a:lnTo>
                  <a:pt x="456" y="487"/>
                </a:lnTo>
                <a:lnTo>
                  <a:pt x="913" y="1291"/>
                </a:lnTo>
                <a:lnTo>
                  <a:pt x="387" y="189"/>
                </a:lnTo>
                <a:lnTo>
                  <a:pt x="397" y="407"/>
                </a:lnTo>
                <a:lnTo>
                  <a:pt x="10" y="20"/>
                </a:lnTo>
              </a:path>
            </a:pathLst>
          </a:custGeom>
          <a:solidFill>
            <a:srgbClr val="FFFF00"/>
          </a:solidFill>
          <a:ln w="38100">
            <a:solidFill>
              <a:srgbClr val="FF3300"/>
            </a:solidFill>
            <a:round/>
            <a:headEnd/>
            <a:tailEnd/>
          </a:ln>
        </p:spPr>
        <p:txBody>
          <a:bodyPr wrap="none" anchor="ctr"/>
          <a:lstStyle/>
          <a:p>
            <a:endParaRPr lang="en-US" dirty="0">
              <a:latin typeface="Arial" pitchFamily="34" charset="0"/>
              <a:cs typeface="Arial" pitchFamily="34" charset="0"/>
            </a:endParaRPr>
          </a:p>
        </p:txBody>
      </p:sp>
      <p:sp>
        <p:nvSpPr>
          <p:cNvPr id="136211" name="AutoShape 65"/>
          <p:cNvSpPr>
            <a:spLocks noChangeArrowheads="1"/>
          </p:cNvSpPr>
          <p:nvPr/>
        </p:nvSpPr>
        <p:spPr bwMode="auto">
          <a:xfrm>
            <a:off x="6764338" y="3232150"/>
            <a:ext cx="2174875" cy="1592263"/>
          </a:xfrm>
          <a:prstGeom prst="cloudCallout">
            <a:avLst>
              <a:gd name="adj1" fmla="val -57884"/>
              <a:gd name="adj2" fmla="val -83500"/>
            </a:avLst>
          </a:prstGeom>
          <a:noFill/>
          <a:ln w="38100">
            <a:solidFill>
              <a:srgbClr val="FF3300"/>
            </a:solidFill>
            <a:round/>
            <a:headEnd/>
            <a:tailEnd/>
          </a:ln>
        </p:spPr>
        <p:txBody>
          <a:bodyPr anchor="ctr"/>
          <a:lstStyle/>
          <a:p>
            <a:pPr algn="ctr"/>
            <a:r>
              <a:rPr lang="en-US" sz="3200" b="0" dirty="0">
                <a:solidFill>
                  <a:srgbClr val="FFFF00"/>
                </a:solidFill>
                <a:latin typeface="Arial" pitchFamily="34" charset="0"/>
                <a:cs typeface="Arial" pitchFamily="34" charset="0"/>
              </a:rPr>
              <a:t>Bingo!</a:t>
            </a:r>
          </a:p>
        </p:txBody>
      </p:sp>
      <p:sp>
        <p:nvSpPr>
          <p:cNvPr id="43" name="Rectangle 4">
            <a:extLst>
              <a:ext uri="{FF2B5EF4-FFF2-40B4-BE49-F238E27FC236}">
                <a16:creationId xmlns:a16="http://schemas.microsoft.com/office/drawing/2014/main" id="{12D9E106-8D46-4155-AB41-64350CF53186}"/>
              </a:ext>
            </a:extLst>
          </p:cNvPr>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44" name="Rectangle 20">
            <a:extLst>
              <a:ext uri="{FF2B5EF4-FFF2-40B4-BE49-F238E27FC236}">
                <a16:creationId xmlns:a16="http://schemas.microsoft.com/office/drawing/2014/main" id="{2AEB2ED4-C507-4F3D-843D-99999C652B41}"/>
              </a:ext>
            </a:extLst>
          </p:cNvPr>
          <p:cNvSpPr>
            <a:spLocks noChangeArrowheads="1"/>
          </p:cNvSpPr>
          <p:nvPr/>
        </p:nvSpPr>
        <p:spPr bwMode="auto">
          <a:xfrm>
            <a:off x="4530725" y="4983163"/>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45" name="Rectangle 20">
            <a:extLst>
              <a:ext uri="{FF2B5EF4-FFF2-40B4-BE49-F238E27FC236}">
                <a16:creationId xmlns:a16="http://schemas.microsoft.com/office/drawing/2014/main" id="{D5C32C21-9C97-466C-9544-9B70F23E5470}"/>
              </a:ext>
            </a:extLst>
          </p:cNvPr>
          <p:cNvSpPr>
            <a:spLocks noChangeArrowheads="1"/>
          </p:cNvSpPr>
          <p:nvPr/>
        </p:nvSpPr>
        <p:spPr bwMode="auto">
          <a:xfrm>
            <a:off x="5558632" y="3841750"/>
            <a:ext cx="857250" cy="392111"/>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46" name="Rectangle 37">
            <a:extLst>
              <a:ext uri="{FF2B5EF4-FFF2-40B4-BE49-F238E27FC236}">
                <a16:creationId xmlns:a16="http://schemas.microsoft.com/office/drawing/2014/main" id="{34B04928-8A58-4ABE-A379-89CE9D9090EC}"/>
              </a:ext>
            </a:extLst>
          </p:cNvPr>
          <p:cNvSpPr>
            <a:spLocks noChangeArrowheads="1"/>
          </p:cNvSpPr>
          <p:nvPr/>
        </p:nvSpPr>
        <p:spPr bwMode="auto">
          <a:xfrm>
            <a:off x="6232525" y="4999038"/>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2" name="Group 20">
            <a:extLst>
              <a:ext uri="{FF2B5EF4-FFF2-40B4-BE49-F238E27FC236}">
                <a16:creationId xmlns:a16="http://schemas.microsoft.com/office/drawing/2014/main" id="{3E1ECE21-2CDF-AC6F-9CE0-20AC4983D70E}"/>
              </a:ext>
            </a:extLst>
          </p:cNvPr>
          <p:cNvGrpSpPr>
            <a:grpSpLocks/>
          </p:cNvGrpSpPr>
          <p:nvPr/>
        </p:nvGrpSpPr>
        <p:grpSpPr bwMode="auto">
          <a:xfrm>
            <a:off x="5310188" y="2252663"/>
            <a:ext cx="1130300" cy="1173162"/>
            <a:chOff x="2496" y="2725"/>
            <a:chExt cx="712" cy="739"/>
          </a:xfrm>
          <a:effectLst>
            <a:glow rad="101600">
              <a:schemeClr val="accent3">
                <a:satMod val="175000"/>
                <a:alpha val="40000"/>
              </a:schemeClr>
            </a:glow>
          </a:effectLst>
        </p:grpSpPr>
        <p:sp>
          <p:nvSpPr>
            <p:cNvPr id="3" name="Rectangle 21">
              <a:extLst>
                <a:ext uri="{FF2B5EF4-FFF2-40B4-BE49-F238E27FC236}">
                  <a16:creationId xmlns:a16="http://schemas.microsoft.com/office/drawing/2014/main" id="{9DF97438-AFA9-4FEA-77B1-7B9817B60DF5}"/>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22">
              <a:extLst>
                <a:ext uri="{FF2B5EF4-FFF2-40B4-BE49-F238E27FC236}">
                  <a16:creationId xmlns:a16="http://schemas.microsoft.com/office/drawing/2014/main" id="{04A3EAA8-9D5C-38ED-4D57-FEAB3FA5916D}"/>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3">
              <a:extLst>
                <a:ext uri="{FF2B5EF4-FFF2-40B4-BE49-F238E27FC236}">
                  <a16:creationId xmlns:a16="http://schemas.microsoft.com/office/drawing/2014/main" id="{ABD928B1-FCDA-59BA-10F7-D46EF9B833D8}"/>
                </a:ext>
              </a:extLst>
            </p:cNvPr>
            <p:cNvGrpSpPr>
              <a:grpSpLocks/>
            </p:cNvGrpSpPr>
            <p:nvPr/>
          </p:nvGrpSpPr>
          <p:grpSpPr bwMode="auto">
            <a:xfrm>
              <a:off x="3072" y="2832"/>
              <a:ext cx="136" cy="632"/>
              <a:chOff x="3072" y="2832"/>
              <a:chExt cx="136" cy="632"/>
            </a:xfrm>
          </p:grpSpPr>
          <p:sp>
            <p:nvSpPr>
              <p:cNvPr id="10" name="Freeform 24">
                <a:extLst>
                  <a:ext uri="{FF2B5EF4-FFF2-40B4-BE49-F238E27FC236}">
                    <a16:creationId xmlns:a16="http://schemas.microsoft.com/office/drawing/2014/main" id="{77CD44B0-F25F-BC92-43B9-1B45B1DE2DB5}"/>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4E3F9F90-0FE8-499F-79AB-FF2A9A53F239}"/>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6">
                <a:extLst>
                  <a:ext uri="{FF2B5EF4-FFF2-40B4-BE49-F238E27FC236}">
                    <a16:creationId xmlns:a16="http://schemas.microsoft.com/office/drawing/2014/main" id="{EA5596BC-AEEE-006D-B2E6-24E179D895AB}"/>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27">
              <a:extLst>
                <a:ext uri="{FF2B5EF4-FFF2-40B4-BE49-F238E27FC236}">
                  <a16:creationId xmlns:a16="http://schemas.microsoft.com/office/drawing/2014/main" id="{9318106A-C6B1-90AD-D487-4A775AFCB2F1}"/>
                </a:ext>
              </a:extLst>
            </p:cNvPr>
            <p:cNvGrpSpPr>
              <a:grpSpLocks/>
            </p:cNvGrpSpPr>
            <p:nvPr/>
          </p:nvGrpSpPr>
          <p:grpSpPr bwMode="auto">
            <a:xfrm flipH="1">
              <a:off x="2496" y="2832"/>
              <a:ext cx="136" cy="632"/>
              <a:chOff x="3072" y="2832"/>
              <a:chExt cx="136" cy="632"/>
            </a:xfrm>
          </p:grpSpPr>
          <p:sp>
            <p:nvSpPr>
              <p:cNvPr id="7" name="Freeform 28">
                <a:extLst>
                  <a:ext uri="{FF2B5EF4-FFF2-40B4-BE49-F238E27FC236}">
                    <a16:creationId xmlns:a16="http://schemas.microsoft.com/office/drawing/2014/main" id="{5618F772-66F5-A5FE-E2D0-075928543A18}"/>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9">
                <a:extLst>
                  <a:ext uri="{FF2B5EF4-FFF2-40B4-BE49-F238E27FC236}">
                    <a16:creationId xmlns:a16="http://schemas.microsoft.com/office/drawing/2014/main" id="{5C21C10D-6D17-6890-2611-BA2605051F8B}"/>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0">
                <a:extLst>
                  <a:ext uri="{FF2B5EF4-FFF2-40B4-BE49-F238E27FC236}">
                    <a16:creationId xmlns:a16="http://schemas.microsoft.com/office/drawing/2014/main" id="{F73B3027-F985-6263-4E6D-CF318DF2AAC5}"/>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3" name="Group 9">
            <a:extLst>
              <a:ext uri="{FF2B5EF4-FFF2-40B4-BE49-F238E27FC236}">
                <a16:creationId xmlns:a16="http://schemas.microsoft.com/office/drawing/2014/main" id="{60E53FC7-D855-F15D-0CCF-18DE29ADC68E}"/>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4" name="Rectangle 10">
              <a:extLst>
                <a:ext uri="{FF2B5EF4-FFF2-40B4-BE49-F238E27FC236}">
                  <a16:creationId xmlns:a16="http://schemas.microsoft.com/office/drawing/2014/main" id="{0E0BB646-98E3-28F2-49F2-4024B7F83787}"/>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11">
              <a:extLst>
                <a:ext uri="{FF2B5EF4-FFF2-40B4-BE49-F238E27FC236}">
                  <a16:creationId xmlns:a16="http://schemas.microsoft.com/office/drawing/2014/main" id="{BC50797F-9D85-3F05-89AC-311F7C9A4804}"/>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12">
              <a:extLst>
                <a:ext uri="{FF2B5EF4-FFF2-40B4-BE49-F238E27FC236}">
                  <a16:creationId xmlns:a16="http://schemas.microsoft.com/office/drawing/2014/main" id="{71315C81-61D2-6C1D-2859-5EE906E85518}"/>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3">
              <a:extLst>
                <a:ext uri="{FF2B5EF4-FFF2-40B4-BE49-F238E27FC236}">
                  <a16:creationId xmlns:a16="http://schemas.microsoft.com/office/drawing/2014/main" id="{7CFA7E87-D9B7-1266-95E6-A2618C4BF9C0}"/>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14">
              <a:extLst>
                <a:ext uri="{FF2B5EF4-FFF2-40B4-BE49-F238E27FC236}">
                  <a16:creationId xmlns:a16="http://schemas.microsoft.com/office/drawing/2014/main" id="{6FA86956-4295-F174-6534-52E857817228}"/>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15">
              <a:extLst>
                <a:ext uri="{FF2B5EF4-FFF2-40B4-BE49-F238E27FC236}">
                  <a16:creationId xmlns:a16="http://schemas.microsoft.com/office/drawing/2014/main" id="{BD6A833B-E9D4-BC78-4B08-0DCEB353018C}"/>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16">
              <a:extLst>
                <a:ext uri="{FF2B5EF4-FFF2-40B4-BE49-F238E27FC236}">
                  <a16:creationId xmlns:a16="http://schemas.microsoft.com/office/drawing/2014/main" id="{7C05094D-B53B-95D5-BEC7-5309793AB9FF}"/>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7">
              <a:extLst>
                <a:ext uri="{FF2B5EF4-FFF2-40B4-BE49-F238E27FC236}">
                  <a16:creationId xmlns:a16="http://schemas.microsoft.com/office/drawing/2014/main" id="{FD23023D-CF4D-3E15-6960-91B882FC8DF4}"/>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8">
              <a:extLst>
                <a:ext uri="{FF2B5EF4-FFF2-40B4-BE49-F238E27FC236}">
                  <a16:creationId xmlns:a16="http://schemas.microsoft.com/office/drawing/2014/main" id="{231475AC-855A-2B99-8DEC-D5CA5C73D071}"/>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Rectangle 3"/>
          <p:cNvSpPr>
            <a:spLocks noGrp="1" noChangeArrowheads="1"/>
          </p:cNvSpPr>
          <p:nvPr>
            <p:ph type="title"/>
          </p:nvPr>
        </p:nvSpPr>
        <p:spPr/>
        <p:txBody>
          <a:bodyPr/>
          <a:lstStyle/>
          <a:p>
            <a:r>
              <a:rPr lang="en-US" dirty="0"/>
              <a:t>Purple Releases</a:t>
            </a:r>
          </a:p>
        </p:txBody>
      </p:sp>
      <p:sp>
        <p:nvSpPr>
          <p:cNvPr id="137218" name="Footer Placeholder 3"/>
          <p:cNvSpPr>
            <a:spLocks noGrp="1"/>
          </p:cNvSpPr>
          <p:nvPr>
            <p:ph type="ftr" sz="quarter" idx="10"/>
          </p:nvPr>
        </p:nvSpPr>
        <p:spPr>
          <a:noFill/>
        </p:spPr>
        <p:txBody>
          <a:bodyPr/>
          <a:lstStyle/>
          <a:p>
            <a:r>
              <a:rPr lang="en-US" dirty="0"/>
              <a:t>Art of Multiprocessor Programming</a:t>
            </a:r>
          </a:p>
        </p:txBody>
      </p:sp>
      <p:sp>
        <p:nvSpPr>
          <p:cNvPr id="137219" name="Slide Number Placeholder 4"/>
          <p:cNvSpPr>
            <a:spLocks noGrp="1"/>
          </p:cNvSpPr>
          <p:nvPr>
            <p:ph type="sldNum" sz="quarter" idx="11"/>
          </p:nvPr>
        </p:nvSpPr>
        <p:spPr>
          <a:noFill/>
        </p:spPr>
        <p:txBody>
          <a:bodyPr/>
          <a:lstStyle/>
          <a:p>
            <a:fld id="{BF513316-63FA-40D0-86CA-3855F277FFD9}" type="slidenum">
              <a:rPr lang="x-none" smtClean="0">
                <a:latin typeface="Arial" pitchFamily="34" charset="0"/>
                <a:cs typeface="Arial" pitchFamily="34" charset="0"/>
              </a:rPr>
              <a:pPr/>
              <a:t>128</a:t>
            </a:fld>
            <a:endParaRPr lang="en-US" dirty="0">
              <a:latin typeface="Arial" pitchFamily="34" charset="0"/>
              <a:cs typeface="Arial" pitchFamily="34" charset="0"/>
            </a:endParaRPr>
          </a:p>
        </p:txBody>
      </p:sp>
      <p:sp>
        <p:nvSpPr>
          <p:cNvPr id="137222" name="Rectangle 4"/>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37223" name="Text Box 5"/>
          <p:cNvSpPr txBox="1">
            <a:spLocks noChangeArrowheads="1"/>
          </p:cNvSpPr>
          <p:nvPr/>
        </p:nvSpPr>
        <p:spPr bwMode="auto">
          <a:xfrm>
            <a:off x="1125336" y="46656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137241" name="Rectangle 17"/>
          <p:cNvSpPr>
            <a:spLocks noChangeArrowheads="1"/>
          </p:cNvSpPr>
          <p:nvPr/>
        </p:nvSpPr>
        <p:spPr bwMode="auto">
          <a:xfrm>
            <a:off x="2165351" y="1644650"/>
            <a:ext cx="1801813"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released</a:t>
            </a:r>
          </a:p>
        </p:txBody>
      </p:sp>
      <p:sp>
        <p:nvSpPr>
          <p:cNvPr id="137229" name="Rectangle 30"/>
          <p:cNvSpPr>
            <a:spLocks noChangeArrowheads="1"/>
          </p:cNvSpPr>
          <p:nvPr/>
        </p:nvSpPr>
        <p:spPr bwMode="auto">
          <a:xfrm>
            <a:off x="5024438" y="1633538"/>
            <a:ext cx="1793875"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37227" name="Freeform 32"/>
          <p:cNvSpPr>
            <a:spLocks/>
          </p:cNvSpPr>
          <p:nvPr/>
        </p:nvSpPr>
        <p:spPr bwMode="auto">
          <a:xfrm>
            <a:off x="1423988" y="5738813"/>
            <a:ext cx="4960937" cy="968375"/>
          </a:xfrm>
          <a:custGeom>
            <a:avLst/>
            <a:gdLst>
              <a:gd name="T0" fmla="*/ 2147483647 w 3125"/>
              <a:gd name="T1" fmla="*/ 0 h 610"/>
              <a:gd name="T2" fmla="*/ 2147483647 w 3125"/>
              <a:gd name="T3" fmla="*/ 2147483647 h 610"/>
              <a:gd name="T4" fmla="*/ 2147483647 w 3125"/>
              <a:gd name="T5" fmla="*/ 2147483647 h 610"/>
              <a:gd name="T6" fmla="*/ 2147483647 w 3125"/>
              <a:gd name="T7" fmla="*/ 2147483647 h 610"/>
              <a:gd name="T8" fmla="*/ 0 60000 65536"/>
              <a:gd name="T9" fmla="*/ 0 60000 65536"/>
              <a:gd name="T10" fmla="*/ 0 60000 65536"/>
              <a:gd name="T11" fmla="*/ 0 60000 65536"/>
              <a:gd name="T12" fmla="*/ 0 w 3125"/>
              <a:gd name="T13" fmla="*/ 0 h 610"/>
              <a:gd name="T14" fmla="*/ 3125 w 3125"/>
              <a:gd name="T15" fmla="*/ 610 h 610"/>
            </a:gdLst>
            <a:ahLst/>
            <a:cxnLst>
              <a:cxn ang="T8">
                <a:pos x="T0" y="T1"/>
              </a:cxn>
              <a:cxn ang="T9">
                <a:pos x="T2" y="T3"/>
              </a:cxn>
              <a:cxn ang="T10">
                <a:pos x="T4" y="T5"/>
              </a:cxn>
              <a:cxn ang="T11">
                <a:pos x="T6" y="T7"/>
              </a:cxn>
            </a:cxnLst>
            <a:rect l="T12" t="T13" r="T14" b="T15"/>
            <a:pathLst>
              <a:path w="3125" h="610">
                <a:moveTo>
                  <a:pt x="46" y="0"/>
                </a:moveTo>
                <a:cubicBezTo>
                  <a:pt x="111" y="86"/>
                  <a:pt x="0" y="442"/>
                  <a:pt x="434" y="526"/>
                </a:cubicBezTo>
                <a:cubicBezTo>
                  <a:pt x="868" y="610"/>
                  <a:pt x="2200" y="564"/>
                  <a:pt x="2648" y="506"/>
                </a:cubicBezTo>
                <a:cubicBezTo>
                  <a:pt x="3096" y="448"/>
                  <a:pt x="3026" y="247"/>
                  <a:pt x="3125" y="179"/>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35" name="Rectangle 37">
            <a:extLst>
              <a:ext uri="{FF2B5EF4-FFF2-40B4-BE49-F238E27FC236}">
                <a16:creationId xmlns:a16="http://schemas.microsoft.com/office/drawing/2014/main" id="{057E3C29-D31F-4C52-AA16-8B8F4F4711D1}"/>
              </a:ext>
            </a:extLst>
          </p:cNvPr>
          <p:cNvSpPr>
            <a:spLocks noChangeArrowheads="1"/>
          </p:cNvSpPr>
          <p:nvPr/>
        </p:nvSpPr>
        <p:spPr bwMode="auto">
          <a:xfrm>
            <a:off x="6232525" y="4999038"/>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2" name="Group 20">
            <a:extLst>
              <a:ext uri="{FF2B5EF4-FFF2-40B4-BE49-F238E27FC236}">
                <a16:creationId xmlns:a16="http://schemas.microsoft.com/office/drawing/2014/main" id="{CBA165A8-6372-0C2C-9537-42B4472D509A}"/>
              </a:ext>
            </a:extLst>
          </p:cNvPr>
          <p:cNvGrpSpPr>
            <a:grpSpLocks/>
          </p:cNvGrpSpPr>
          <p:nvPr/>
        </p:nvGrpSpPr>
        <p:grpSpPr bwMode="auto">
          <a:xfrm>
            <a:off x="5310188" y="2252663"/>
            <a:ext cx="1130300" cy="1173162"/>
            <a:chOff x="2496" y="2725"/>
            <a:chExt cx="712" cy="739"/>
          </a:xfrm>
          <a:effectLst>
            <a:glow rad="101600">
              <a:schemeClr val="accent3">
                <a:satMod val="175000"/>
                <a:alpha val="40000"/>
              </a:schemeClr>
            </a:glow>
          </a:effectLst>
        </p:grpSpPr>
        <p:sp>
          <p:nvSpPr>
            <p:cNvPr id="3" name="Rectangle 21">
              <a:extLst>
                <a:ext uri="{FF2B5EF4-FFF2-40B4-BE49-F238E27FC236}">
                  <a16:creationId xmlns:a16="http://schemas.microsoft.com/office/drawing/2014/main" id="{85C4F78F-C1BA-1943-DABC-7AF878E14244}"/>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22">
              <a:extLst>
                <a:ext uri="{FF2B5EF4-FFF2-40B4-BE49-F238E27FC236}">
                  <a16:creationId xmlns:a16="http://schemas.microsoft.com/office/drawing/2014/main" id="{3A192013-6BE3-5675-14F8-572FD1AE8BA9}"/>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3">
              <a:extLst>
                <a:ext uri="{FF2B5EF4-FFF2-40B4-BE49-F238E27FC236}">
                  <a16:creationId xmlns:a16="http://schemas.microsoft.com/office/drawing/2014/main" id="{E7D02996-38B7-AA08-32F3-58FDB88814F1}"/>
                </a:ext>
              </a:extLst>
            </p:cNvPr>
            <p:cNvGrpSpPr>
              <a:grpSpLocks/>
            </p:cNvGrpSpPr>
            <p:nvPr/>
          </p:nvGrpSpPr>
          <p:grpSpPr bwMode="auto">
            <a:xfrm>
              <a:off x="3072" y="2832"/>
              <a:ext cx="136" cy="632"/>
              <a:chOff x="3072" y="2832"/>
              <a:chExt cx="136" cy="632"/>
            </a:xfrm>
          </p:grpSpPr>
          <p:sp>
            <p:nvSpPr>
              <p:cNvPr id="10" name="Freeform 24">
                <a:extLst>
                  <a:ext uri="{FF2B5EF4-FFF2-40B4-BE49-F238E27FC236}">
                    <a16:creationId xmlns:a16="http://schemas.microsoft.com/office/drawing/2014/main" id="{1C3450C5-CE2F-1BEB-EFF5-118075E50DB6}"/>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C17CF101-8FFC-CC88-FED7-30462B0CC030}"/>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6">
                <a:extLst>
                  <a:ext uri="{FF2B5EF4-FFF2-40B4-BE49-F238E27FC236}">
                    <a16:creationId xmlns:a16="http://schemas.microsoft.com/office/drawing/2014/main" id="{48CF3342-D669-606F-E233-E920EE10AD7B}"/>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27">
              <a:extLst>
                <a:ext uri="{FF2B5EF4-FFF2-40B4-BE49-F238E27FC236}">
                  <a16:creationId xmlns:a16="http://schemas.microsoft.com/office/drawing/2014/main" id="{0D0E1E2E-72F0-94B6-1EB4-0FC307BF76F2}"/>
                </a:ext>
              </a:extLst>
            </p:cNvPr>
            <p:cNvGrpSpPr>
              <a:grpSpLocks/>
            </p:cNvGrpSpPr>
            <p:nvPr/>
          </p:nvGrpSpPr>
          <p:grpSpPr bwMode="auto">
            <a:xfrm flipH="1">
              <a:off x="2496" y="2832"/>
              <a:ext cx="136" cy="632"/>
              <a:chOff x="3072" y="2832"/>
              <a:chExt cx="136" cy="632"/>
            </a:xfrm>
          </p:grpSpPr>
          <p:sp>
            <p:nvSpPr>
              <p:cNvPr id="7" name="Freeform 28">
                <a:extLst>
                  <a:ext uri="{FF2B5EF4-FFF2-40B4-BE49-F238E27FC236}">
                    <a16:creationId xmlns:a16="http://schemas.microsoft.com/office/drawing/2014/main" id="{4685E8EB-12D7-FAA2-716F-6F0502F1FDD4}"/>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9">
                <a:extLst>
                  <a:ext uri="{FF2B5EF4-FFF2-40B4-BE49-F238E27FC236}">
                    <a16:creationId xmlns:a16="http://schemas.microsoft.com/office/drawing/2014/main" id="{DA906914-E641-BFE1-30B9-0B38B08F2ED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0">
                <a:extLst>
                  <a:ext uri="{FF2B5EF4-FFF2-40B4-BE49-F238E27FC236}">
                    <a16:creationId xmlns:a16="http://schemas.microsoft.com/office/drawing/2014/main" id="{55AC8D86-7D77-D434-FAA8-4B7B53E87B80}"/>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3" name="Group 9">
            <a:extLst>
              <a:ext uri="{FF2B5EF4-FFF2-40B4-BE49-F238E27FC236}">
                <a16:creationId xmlns:a16="http://schemas.microsoft.com/office/drawing/2014/main" id="{E8926AEC-EDE7-2F08-AB70-36C3EC5C3E94}"/>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4" name="Rectangle 10">
              <a:extLst>
                <a:ext uri="{FF2B5EF4-FFF2-40B4-BE49-F238E27FC236}">
                  <a16:creationId xmlns:a16="http://schemas.microsoft.com/office/drawing/2014/main" id="{50813591-44E9-4CAD-FCE3-64579BD18904}"/>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11">
              <a:extLst>
                <a:ext uri="{FF2B5EF4-FFF2-40B4-BE49-F238E27FC236}">
                  <a16:creationId xmlns:a16="http://schemas.microsoft.com/office/drawing/2014/main" id="{4C17F595-B092-AD35-3FC9-1BF01A7C66CA}"/>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12">
              <a:extLst>
                <a:ext uri="{FF2B5EF4-FFF2-40B4-BE49-F238E27FC236}">
                  <a16:creationId xmlns:a16="http://schemas.microsoft.com/office/drawing/2014/main" id="{2E0270C7-B844-40A5-BD4A-0EA7F825438C}"/>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3">
              <a:extLst>
                <a:ext uri="{FF2B5EF4-FFF2-40B4-BE49-F238E27FC236}">
                  <a16:creationId xmlns:a16="http://schemas.microsoft.com/office/drawing/2014/main" id="{0A5B5716-D236-0030-7BF3-9563E0BCD290}"/>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14">
              <a:extLst>
                <a:ext uri="{FF2B5EF4-FFF2-40B4-BE49-F238E27FC236}">
                  <a16:creationId xmlns:a16="http://schemas.microsoft.com/office/drawing/2014/main" id="{C9B9D5E2-5D89-5CBE-D588-62778FE9B2C1}"/>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15">
              <a:extLst>
                <a:ext uri="{FF2B5EF4-FFF2-40B4-BE49-F238E27FC236}">
                  <a16:creationId xmlns:a16="http://schemas.microsoft.com/office/drawing/2014/main" id="{8FD53559-3414-0EFF-B224-ED9C05A9A725}"/>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16">
              <a:extLst>
                <a:ext uri="{FF2B5EF4-FFF2-40B4-BE49-F238E27FC236}">
                  <a16:creationId xmlns:a16="http://schemas.microsoft.com/office/drawing/2014/main" id="{EFD9F731-D48F-19E8-04E5-4FF18569F7F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7">
              <a:extLst>
                <a:ext uri="{FF2B5EF4-FFF2-40B4-BE49-F238E27FC236}">
                  <a16:creationId xmlns:a16="http://schemas.microsoft.com/office/drawing/2014/main" id="{260ADA9D-7406-6735-A7C8-1449B880F54B}"/>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8">
              <a:extLst>
                <a:ext uri="{FF2B5EF4-FFF2-40B4-BE49-F238E27FC236}">
                  <a16:creationId xmlns:a16="http://schemas.microsoft.com/office/drawing/2014/main" id="{E6773EBB-75E7-9C53-8E29-36C5ECACF7B9}"/>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2"/>
          <p:cNvSpPr>
            <a:spLocks noGrp="1" noChangeArrowheads="1"/>
          </p:cNvSpPr>
          <p:nvPr>
            <p:ph type="title"/>
          </p:nvPr>
        </p:nvSpPr>
        <p:spPr/>
        <p:txBody>
          <a:bodyPr/>
          <a:lstStyle/>
          <a:p>
            <a:r>
              <a:rPr lang="en-US" dirty="0"/>
              <a:t>Space Usage</a:t>
            </a:r>
          </a:p>
        </p:txBody>
      </p:sp>
      <p:sp>
        <p:nvSpPr>
          <p:cNvPr id="138242" name="Footer Placeholder 3"/>
          <p:cNvSpPr>
            <a:spLocks noGrp="1"/>
          </p:cNvSpPr>
          <p:nvPr>
            <p:ph type="ftr" sz="quarter" idx="10"/>
          </p:nvPr>
        </p:nvSpPr>
        <p:spPr>
          <a:noFill/>
        </p:spPr>
        <p:txBody>
          <a:bodyPr/>
          <a:lstStyle/>
          <a:p>
            <a:r>
              <a:rPr lang="en-US" dirty="0"/>
              <a:t>Art of Multiprocessor Programming</a:t>
            </a:r>
          </a:p>
        </p:txBody>
      </p:sp>
      <p:sp>
        <p:nvSpPr>
          <p:cNvPr id="138243" name="Slide Number Placeholder 4"/>
          <p:cNvSpPr>
            <a:spLocks noGrp="1"/>
          </p:cNvSpPr>
          <p:nvPr>
            <p:ph type="sldNum" sz="quarter" idx="11"/>
          </p:nvPr>
        </p:nvSpPr>
        <p:spPr>
          <a:noFill/>
        </p:spPr>
        <p:txBody>
          <a:bodyPr/>
          <a:lstStyle/>
          <a:p>
            <a:fld id="{C03805EF-C9DC-4117-8719-D631716C7DC1}" type="slidenum">
              <a:rPr lang="x-none" smtClean="0">
                <a:cs typeface="Arial" pitchFamily="34" charset="0"/>
              </a:rPr>
              <a:pPr/>
              <a:t>129</a:t>
            </a:fld>
            <a:endParaRPr lang="en-US" dirty="0">
              <a:cs typeface="Arial" pitchFamily="34" charset="0"/>
            </a:endParaRPr>
          </a:p>
        </p:txBody>
      </p:sp>
      <p:sp>
        <p:nvSpPr>
          <p:cNvPr id="2" name="TextBox 1">
            <a:extLst>
              <a:ext uri="{FF2B5EF4-FFF2-40B4-BE49-F238E27FC236}">
                <a16:creationId xmlns:a16="http://schemas.microsoft.com/office/drawing/2014/main" id="{31F0F279-634E-95FE-2B14-4C99ED384F53}"/>
              </a:ext>
            </a:extLst>
          </p:cNvPr>
          <p:cNvSpPr txBox="1"/>
          <p:nvPr/>
        </p:nvSpPr>
        <p:spPr bwMode="auto">
          <a:xfrm>
            <a:off x="1425101" y="1988357"/>
            <a:ext cx="113804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Let</a:t>
            </a:r>
          </a:p>
        </p:txBody>
      </p:sp>
      <p:sp>
        <p:nvSpPr>
          <p:cNvPr id="3" name="TextBox 2">
            <a:extLst>
              <a:ext uri="{FF2B5EF4-FFF2-40B4-BE49-F238E27FC236}">
                <a16:creationId xmlns:a16="http://schemas.microsoft.com/office/drawing/2014/main" id="{0BE58F87-1174-6636-88AA-532FD0A6DF4D}"/>
              </a:ext>
            </a:extLst>
          </p:cNvPr>
          <p:cNvSpPr txBox="1"/>
          <p:nvPr/>
        </p:nvSpPr>
        <p:spPr bwMode="auto">
          <a:xfrm>
            <a:off x="2021265" y="2697100"/>
            <a:ext cx="345818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L = number of locks</a:t>
            </a:r>
          </a:p>
        </p:txBody>
      </p:sp>
      <p:sp>
        <p:nvSpPr>
          <p:cNvPr id="4" name="TextBox 3">
            <a:extLst>
              <a:ext uri="{FF2B5EF4-FFF2-40B4-BE49-F238E27FC236}">
                <a16:creationId xmlns:a16="http://schemas.microsoft.com/office/drawing/2014/main" id="{9B3556E5-52F9-CDFD-4008-0E261B5A7C2E}"/>
              </a:ext>
            </a:extLst>
          </p:cNvPr>
          <p:cNvSpPr txBox="1"/>
          <p:nvPr/>
        </p:nvSpPr>
        <p:spPr bwMode="auto">
          <a:xfrm>
            <a:off x="2021264" y="3405843"/>
            <a:ext cx="379796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 = number of threads</a:t>
            </a:r>
          </a:p>
        </p:txBody>
      </p:sp>
      <p:sp>
        <p:nvSpPr>
          <p:cNvPr id="5" name="TextBox 4">
            <a:extLst>
              <a:ext uri="{FF2B5EF4-FFF2-40B4-BE49-F238E27FC236}">
                <a16:creationId xmlns:a16="http://schemas.microsoft.com/office/drawing/2014/main" id="{4768E71A-0DC4-A213-CE9A-050286AD993D}"/>
              </a:ext>
            </a:extLst>
          </p:cNvPr>
          <p:cNvSpPr txBox="1"/>
          <p:nvPr/>
        </p:nvSpPr>
        <p:spPr bwMode="auto">
          <a:xfrm>
            <a:off x="1425102" y="4114586"/>
            <a:ext cx="249514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ALock: O(LN)</a:t>
            </a:r>
          </a:p>
        </p:txBody>
      </p:sp>
      <p:sp>
        <p:nvSpPr>
          <p:cNvPr id="6" name="TextBox 5">
            <a:extLst>
              <a:ext uri="{FF2B5EF4-FFF2-40B4-BE49-F238E27FC236}">
                <a16:creationId xmlns:a16="http://schemas.microsoft.com/office/drawing/2014/main" id="{EBF290FE-6376-D39F-0582-4B422832B7E0}"/>
              </a:ext>
            </a:extLst>
          </p:cNvPr>
          <p:cNvSpPr txBox="1"/>
          <p:nvPr/>
        </p:nvSpPr>
        <p:spPr bwMode="auto">
          <a:xfrm>
            <a:off x="1425101" y="4823328"/>
            <a:ext cx="3340629"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CLH lock: O(L+N)</a:t>
            </a:r>
            <a:r>
              <a:rPr lang="en-US" sz="2800" dirty="0">
                <a:solidFill>
                  <a:srgbClr val="FFFF00"/>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8" name="Rectangle 3"/>
          <p:cNvSpPr>
            <a:spLocks noGrp="1" noChangeArrowheads="1"/>
          </p:cNvSpPr>
          <p:nvPr>
            <p:ph type="title"/>
          </p:nvPr>
        </p:nvSpPr>
        <p:spPr/>
        <p:txBody>
          <a:bodyPr/>
          <a:lstStyle/>
          <a:p>
            <a:r>
              <a:rPr lang="en-US" dirty="0"/>
              <a:t>CLH Queue Lock</a:t>
            </a:r>
          </a:p>
        </p:txBody>
      </p:sp>
      <p:sp>
        <p:nvSpPr>
          <p:cNvPr id="139266" name="Footer Placeholder 3"/>
          <p:cNvSpPr>
            <a:spLocks noGrp="1"/>
          </p:cNvSpPr>
          <p:nvPr>
            <p:ph type="ftr" sz="quarter" idx="10"/>
          </p:nvPr>
        </p:nvSpPr>
        <p:spPr>
          <a:noFill/>
        </p:spPr>
        <p:txBody>
          <a:bodyPr/>
          <a:lstStyle/>
          <a:p>
            <a:r>
              <a:rPr lang="en-US" dirty="0"/>
              <a:t>Art of Multiprocessor Programming</a:t>
            </a:r>
          </a:p>
        </p:txBody>
      </p:sp>
      <p:sp>
        <p:nvSpPr>
          <p:cNvPr id="139267" name="Slide Number Placeholder 4"/>
          <p:cNvSpPr>
            <a:spLocks noGrp="1"/>
          </p:cNvSpPr>
          <p:nvPr>
            <p:ph type="sldNum" sz="quarter" idx="11"/>
          </p:nvPr>
        </p:nvSpPr>
        <p:spPr>
          <a:noFill/>
        </p:spPr>
        <p:txBody>
          <a:bodyPr/>
          <a:lstStyle/>
          <a:p>
            <a:fld id="{C3691494-C43D-41B0-AD34-0C9D7B5FE1BB}" type="slidenum">
              <a:rPr lang="x-none" smtClean="0">
                <a:cs typeface="Arial" pitchFamily="34" charset="0"/>
              </a:rPr>
              <a:pPr/>
              <a:t>130</a:t>
            </a:fld>
            <a:endParaRPr lang="en-US" dirty="0">
              <a:cs typeface="Arial" pitchFamily="34" charset="0"/>
            </a:endParaRPr>
          </a:p>
        </p:txBody>
      </p:sp>
      <p:sp>
        <p:nvSpPr>
          <p:cNvPr id="139269" name="Rectangle 4"/>
          <p:cNvSpPr>
            <a:spLocks noChangeArrowheads="1"/>
          </p:cNvSpPr>
          <p:nvPr/>
        </p:nvSpPr>
        <p:spPr bwMode="auto">
          <a:xfrm>
            <a:off x="919163" y="1981200"/>
            <a:ext cx="7153275" cy="1631216"/>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96F907FB-A449-0478-F083-363D2A3CD48E}"/>
              </a:ext>
            </a:extLst>
          </p:cNvPr>
          <p:cNvSpPr>
            <a:spLocks noChangeArrowheads="1"/>
          </p:cNvSpPr>
          <p:nvPr/>
        </p:nvSpPr>
        <p:spPr bwMode="auto">
          <a:xfrm>
            <a:off x="919163" y="1981200"/>
            <a:ext cx="7153275" cy="1631216"/>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AtomicBoolean</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40292" name="Rectangle 3"/>
          <p:cNvSpPr>
            <a:spLocks noGrp="1" noChangeArrowheads="1"/>
          </p:cNvSpPr>
          <p:nvPr>
            <p:ph type="title"/>
          </p:nvPr>
        </p:nvSpPr>
        <p:spPr/>
        <p:txBody>
          <a:bodyPr/>
          <a:lstStyle/>
          <a:p>
            <a:r>
              <a:rPr lang="en-US" dirty="0"/>
              <a:t>CLH Queue Lock</a:t>
            </a:r>
          </a:p>
        </p:txBody>
      </p:sp>
      <p:sp>
        <p:nvSpPr>
          <p:cNvPr id="140290" name="Footer Placeholder 3"/>
          <p:cNvSpPr>
            <a:spLocks noGrp="1"/>
          </p:cNvSpPr>
          <p:nvPr>
            <p:ph type="ftr" sz="quarter" idx="10"/>
          </p:nvPr>
        </p:nvSpPr>
        <p:spPr>
          <a:noFill/>
        </p:spPr>
        <p:txBody>
          <a:bodyPr/>
          <a:lstStyle/>
          <a:p>
            <a:r>
              <a:rPr lang="en-US" dirty="0"/>
              <a:t>Art of Multiprocessor Programming</a:t>
            </a:r>
          </a:p>
        </p:txBody>
      </p:sp>
      <p:sp>
        <p:nvSpPr>
          <p:cNvPr id="140291" name="Slide Number Placeholder 4"/>
          <p:cNvSpPr>
            <a:spLocks noGrp="1"/>
          </p:cNvSpPr>
          <p:nvPr>
            <p:ph type="sldNum" sz="quarter" idx="11"/>
          </p:nvPr>
        </p:nvSpPr>
        <p:spPr>
          <a:noFill/>
        </p:spPr>
        <p:txBody>
          <a:bodyPr/>
          <a:lstStyle/>
          <a:p>
            <a:fld id="{8D8B4A42-BF1C-45D0-9FE4-52136C22BCA6}" type="slidenum">
              <a:rPr lang="x-none" smtClean="0">
                <a:cs typeface="Arial" pitchFamily="34" charset="0"/>
              </a:rPr>
              <a:pPr/>
              <a:t>131</a:t>
            </a:fld>
            <a:endParaRPr lang="en-US" dirty="0">
              <a:cs typeface="Arial" pitchFamily="34" charset="0"/>
            </a:endParaRPr>
          </a:p>
        </p:txBody>
      </p:sp>
      <p:sp>
        <p:nvSpPr>
          <p:cNvPr id="140294" name="Text Box 5"/>
          <p:cNvSpPr txBox="1">
            <a:spLocks noChangeArrowheads="1"/>
          </p:cNvSpPr>
          <p:nvPr/>
        </p:nvSpPr>
        <p:spPr bwMode="auto">
          <a:xfrm>
            <a:off x="2142268" y="4388584"/>
            <a:ext cx="3581400" cy="579438"/>
          </a:xfrm>
          <a:prstGeom prst="rect">
            <a:avLst/>
          </a:prstGeom>
          <a:noFill/>
          <a:ln w="38100">
            <a:solidFill>
              <a:srgbClr val="FF0000"/>
            </a:solidFill>
            <a:miter lim="800000"/>
            <a:headEnd/>
            <a:tailEnd/>
          </a:ln>
        </p:spPr>
        <p:txBody>
          <a:bodyPr wrap="square">
            <a:spAutoFit/>
          </a:bodyPr>
          <a:lstStyle/>
          <a:p>
            <a:pPr algn="ctr"/>
            <a:r>
              <a:rPr lang="en-US" sz="3200" b="0" dirty="0">
                <a:solidFill>
                  <a:srgbClr val="FFFF00"/>
                </a:solidFill>
                <a:latin typeface="Arial" pitchFamily="34" charset="0"/>
                <a:cs typeface="Arial" pitchFamily="34" charset="0"/>
              </a:rPr>
              <a:t>Not released yet</a:t>
            </a:r>
          </a:p>
        </p:txBody>
      </p:sp>
      <p:sp>
        <p:nvSpPr>
          <p:cNvPr id="140295" name="AutoShape 6"/>
          <p:cNvSpPr>
            <a:spLocks noChangeArrowheads="1"/>
          </p:cNvSpPr>
          <p:nvPr/>
        </p:nvSpPr>
        <p:spPr bwMode="auto">
          <a:xfrm>
            <a:off x="1042988" y="2384425"/>
            <a:ext cx="4179941" cy="1020763"/>
          </a:xfrm>
          <a:prstGeom prst="wedgeRoundRectCallout">
            <a:avLst>
              <a:gd name="adj1" fmla="val 8713"/>
              <a:gd name="adj2" fmla="val 138958"/>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Rectangle 3"/>
          <p:cNvSpPr>
            <a:spLocks noGrp="1" noChangeArrowheads="1"/>
          </p:cNvSpPr>
          <p:nvPr>
            <p:ph type="title"/>
          </p:nvPr>
        </p:nvSpPr>
        <p:spPr/>
        <p:txBody>
          <a:bodyPr/>
          <a:lstStyle/>
          <a:p>
            <a:r>
              <a:rPr lang="en-US" dirty="0"/>
              <a:t>CLH Queue Lock</a:t>
            </a:r>
          </a:p>
        </p:txBody>
      </p:sp>
      <p:sp>
        <p:nvSpPr>
          <p:cNvPr id="141314" name="Footer Placeholder 3"/>
          <p:cNvSpPr>
            <a:spLocks noGrp="1"/>
          </p:cNvSpPr>
          <p:nvPr>
            <p:ph type="ftr" sz="quarter" idx="10"/>
          </p:nvPr>
        </p:nvSpPr>
        <p:spPr>
          <a:noFill/>
        </p:spPr>
        <p:txBody>
          <a:bodyPr/>
          <a:lstStyle/>
          <a:p>
            <a:r>
              <a:rPr lang="en-US" dirty="0"/>
              <a:t>Art of Multiprocessor Programming</a:t>
            </a:r>
          </a:p>
        </p:txBody>
      </p:sp>
      <p:sp>
        <p:nvSpPr>
          <p:cNvPr id="141315" name="Slide Number Placeholder 4"/>
          <p:cNvSpPr>
            <a:spLocks noGrp="1"/>
          </p:cNvSpPr>
          <p:nvPr>
            <p:ph type="sldNum" sz="quarter" idx="11"/>
          </p:nvPr>
        </p:nvSpPr>
        <p:spPr>
          <a:noFill/>
        </p:spPr>
        <p:txBody>
          <a:bodyPr/>
          <a:lstStyle/>
          <a:p>
            <a:fld id="{4C881EF6-D9D7-4A57-AED3-69CB2A8C708F}" type="slidenum">
              <a:rPr lang="x-none" smtClean="0">
                <a:cs typeface="Arial" pitchFamily="34" charset="0"/>
              </a:rPr>
              <a:pPr/>
              <a:t>132</a:t>
            </a:fld>
            <a:endParaRPr lang="en-US" dirty="0">
              <a:cs typeface="Arial" pitchFamily="34" charset="0"/>
            </a:endParaRPr>
          </a:p>
        </p:txBody>
      </p:sp>
      <p:sp>
        <p:nvSpPr>
          <p:cNvPr id="141317" name="Rectangle 4"/>
          <p:cNvSpPr>
            <a:spLocks noChangeArrowheads="1"/>
          </p:cNvSpPr>
          <p:nvPr/>
        </p:nvSpPr>
        <p:spPr bwMode="auto">
          <a:xfrm>
            <a:off x="919163" y="175895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CLHLock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myNode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CCB62A75-D7D0-C5CB-48C6-546D7EF81F8D}"/>
              </a:ext>
            </a:extLst>
          </p:cNvPr>
          <p:cNvSpPr>
            <a:spLocks noChangeArrowheads="1"/>
          </p:cNvSpPr>
          <p:nvPr/>
        </p:nvSpPr>
        <p:spPr bwMode="auto">
          <a:xfrm>
            <a:off x="919163" y="175895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CLHLock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myNode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42340" name="Rectangle 3"/>
          <p:cNvSpPr>
            <a:spLocks noGrp="1" noChangeArrowheads="1"/>
          </p:cNvSpPr>
          <p:nvPr>
            <p:ph type="title"/>
          </p:nvPr>
        </p:nvSpPr>
        <p:spPr/>
        <p:txBody>
          <a:bodyPr/>
          <a:lstStyle/>
          <a:p>
            <a:r>
              <a:rPr lang="en-US" dirty="0"/>
              <a:t>CLH Queue Lock</a:t>
            </a:r>
          </a:p>
        </p:txBody>
      </p:sp>
      <p:sp>
        <p:nvSpPr>
          <p:cNvPr id="142338" name="Footer Placeholder 3"/>
          <p:cNvSpPr>
            <a:spLocks noGrp="1"/>
          </p:cNvSpPr>
          <p:nvPr>
            <p:ph type="ftr" sz="quarter" idx="10"/>
          </p:nvPr>
        </p:nvSpPr>
        <p:spPr>
          <a:noFill/>
        </p:spPr>
        <p:txBody>
          <a:bodyPr/>
          <a:lstStyle/>
          <a:p>
            <a:r>
              <a:rPr lang="en-US" dirty="0"/>
              <a:t>Art of Multiprocessor Programming</a:t>
            </a:r>
          </a:p>
        </p:txBody>
      </p:sp>
      <p:sp>
        <p:nvSpPr>
          <p:cNvPr id="142339" name="Slide Number Placeholder 4"/>
          <p:cNvSpPr>
            <a:spLocks noGrp="1"/>
          </p:cNvSpPr>
          <p:nvPr>
            <p:ph type="sldNum" sz="quarter" idx="11"/>
          </p:nvPr>
        </p:nvSpPr>
        <p:spPr>
          <a:noFill/>
        </p:spPr>
        <p:txBody>
          <a:bodyPr/>
          <a:lstStyle/>
          <a:p>
            <a:fld id="{4F193C60-6B0F-4DC8-8F34-83AB4C746106}" type="slidenum">
              <a:rPr lang="x-none" smtClean="0">
                <a:cs typeface="Arial" pitchFamily="34" charset="0"/>
              </a:rPr>
              <a:pPr/>
              <a:t>133</a:t>
            </a:fld>
            <a:endParaRPr lang="en-US" dirty="0">
              <a:cs typeface="Arial" pitchFamily="34" charset="0"/>
            </a:endParaRPr>
          </a:p>
        </p:txBody>
      </p:sp>
      <p:sp>
        <p:nvSpPr>
          <p:cNvPr id="142342" name="Text Box 6"/>
          <p:cNvSpPr txBox="1">
            <a:spLocks noChangeArrowheads="1"/>
          </p:cNvSpPr>
          <p:nvPr/>
        </p:nvSpPr>
        <p:spPr bwMode="auto">
          <a:xfrm>
            <a:off x="4076700" y="5505631"/>
            <a:ext cx="2146300" cy="519112"/>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Queue tail</a:t>
            </a:r>
          </a:p>
        </p:txBody>
      </p:sp>
      <p:sp>
        <p:nvSpPr>
          <p:cNvPr id="142343" name="AutoShape 7"/>
          <p:cNvSpPr>
            <a:spLocks noChangeArrowheads="1"/>
          </p:cNvSpPr>
          <p:nvPr/>
        </p:nvSpPr>
        <p:spPr bwMode="auto">
          <a:xfrm>
            <a:off x="1071562" y="2116862"/>
            <a:ext cx="4268923" cy="463550"/>
          </a:xfrm>
          <a:prstGeom prst="wedgeRoundRectCallout">
            <a:avLst>
              <a:gd name="adj1" fmla="val 41819"/>
              <a:gd name="adj2" fmla="val 656505"/>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5CC4F683-91CD-E6AA-1CDD-C0A943CA0834}"/>
              </a:ext>
            </a:extLst>
          </p:cNvPr>
          <p:cNvSpPr>
            <a:spLocks noChangeArrowheads="1"/>
          </p:cNvSpPr>
          <p:nvPr/>
        </p:nvSpPr>
        <p:spPr bwMode="auto">
          <a:xfrm>
            <a:off x="919163" y="175895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CLHLock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myNode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43364" name="Rectangle 3"/>
          <p:cNvSpPr>
            <a:spLocks noGrp="1" noChangeArrowheads="1"/>
          </p:cNvSpPr>
          <p:nvPr>
            <p:ph type="title"/>
          </p:nvPr>
        </p:nvSpPr>
        <p:spPr/>
        <p:txBody>
          <a:bodyPr/>
          <a:lstStyle/>
          <a:p>
            <a:r>
              <a:rPr lang="en-US" dirty="0"/>
              <a:t>CLH Queue Lock</a:t>
            </a:r>
          </a:p>
        </p:txBody>
      </p:sp>
      <p:sp>
        <p:nvSpPr>
          <p:cNvPr id="143362" name="Footer Placeholder 3"/>
          <p:cNvSpPr>
            <a:spLocks noGrp="1"/>
          </p:cNvSpPr>
          <p:nvPr>
            <p:ph type="ftr" sz="quarter" idx="10"/>
          </p:nvPr>
        </p:nvSpPr>
        <p:spPr>
          <a:noFill/>
        </p:spPr>
        <p:txBody>
          <a:bodyPr/>
          <a:lstStyle/>
          <a:p>
            <a:r>
              <a:rPr lang="en-US" dirty="0"/>
              <a:t>Art of Multiprocessor Programming</a:t>
            </a:r>
          </a:p>
        </p:txBody>
      </p:sp>
      <p:sp>
        <p:nvSpPr>
          <p:cNvPr id="143363" name="Slide Number Placeholder 4"/>
          <p:cNvSpPr>
            <a:spLocks noGrp="1"/>
          </p:cNvSpPr>
          <p:nvPr>
            <p:ph type="sldNum" sz="quarter" idx="11"/>
          </p:nvPr>
        </p:nvSpPr>
        <p:spPr>
          <a:noFill/>
        </p:spPr>
        <p:txBody>
          <a:bodyPr/>
          <a:lstStyle/>
          <a:p>
            <a:fld id="{8ED21EE7-4039-46F6-8DCE-DA51D4590355}" type="slidenum">
              <a:rPr lang="x-none" smtClean="0">
                <a:cs typeface="Arial" pitchFamily="34" charset="0"/>
              </a:rPr>
              <a:pPr/>
              <a:t>134</a:t>
            </a:fld>
            <a:endParaRPr lang="en-US" dirty="0">
              <a:cs typeface="Arial" pitchFamily="34" charset="0"/>
            </a:endParaRPr>
          </a:p>
        </p:txBody>
      </p:sp>
      <p:sp>
        <p:nvSpPr>
          <p:cNvPr id="143366" name="Text Box 6"/>
          <p:cNvSpPr txBox="1">
            <a:spLocks noChangeArrowheads="1"/>
          </p:cNvSpPr>
          <p:nvPr/>
        </p:nvSpPr>
        <p:spPr bwMode="auto">
          <a:xfrm>
            <a:off x="2620168" y="5026610"/>
            <a:ext cx="3903663" cy="519113"/>
          </a:xfrm>
          <a:prstGeom prst="rect">
            <a:avLst/>
          </a:prstGeom>
          <a:no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Thread-local QNode</a:t>
            </a:r>
          </a:p>
        </p:txBody>
      </p:sp>
      <p:sp>
        <p:nvSpPr>
          <p:cNvPr id="143367" name="AutoShape 7"/>
          <p:cNvSpPr>
            <a:spLocks noChangeArrowheads="1"/>
          </p:cNvSpPr>
          <p:nvPr/>
        </p:nvSpPr>
        <p:spPr bwMode="auto">
          <a:xfrm>
            <a:off x="1219993" y="2332037"/>
            <a:ext cx="3750841" cy="844550"/>
          </a:xfrm>
          <a:prstGeom prst="wedgeRoundRectCallout">
            <a:avLst>
              <a:gd name="adj1" fmla="val 37366"/>
              <a:gd name="adj2" fmla="val 260148"/>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11096346-A498-6987-A035-E02AC0475B49}"/>
              </a:ext>
            </a:extLst>
          </p:cNvPr>
          <p:cNvSpPr>
            <a:spLocks noChangeArrowheads="1"/>
          </p:cNvSpPr>
          <p:nvPr/>
        </p:nvSpPr>
        <p:spPr bwMode="auto">
          <a:xfrm>
            <a:off x="919163" y="175895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CLHLock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myNode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44388" name="Rectangle 3"/>
          <p:cNvSpPr>
            <a:spLocks noGrp="1" noChangeArrowheads="1"/>
          </p:cNvSpPr>
          <p:nvPr>
            <p:ph type="title"/>
          </p:nvPr>
        </p:nvSpPr>
        <p:spPr/>
        <p:txBody>
          <a:bodyPr/>
          <a:lstStyle/>
          <a:p>
            <a:r>
              <a:rPr lang="en-US" dirty="0"/>
              <a:t>CLH Queue Lock</a:t>
            </a:r>
          </a:p>
        </p:txBody>
      </p:sp>
      <p:sp>
        <p:nvSpPr>
          <p:cNvPr id="144386" name="Footer Placeholder 3"/>
          <p:cNvSpPr>
            <a:spLocks noGrp="1"/>
          </p:cNvSpPr>
          <p:nvPr>
            <p:ph type="ftr" sz="quarter" idx="10"/>
          </p:nvPr>
        </p:nvSpPr>
        <p:spPr>
          <a:noFill/>
        </p:spPr>
        <p:txBody>
          <a:bodyPr/>
          <a:lstStyle/>
          <a:p>
            <a:r>
              <a:rPr lang="en-US" dirty="0"/>
              <a:t>Art of Multiprocessor Programming</a:t>
            </a:r>
          </a:p>
        </p:txBody>
      </p:sp>
      <p:sp>
        <p:nvSpPr>
          <p:cNvPr id="144387" name="Slide Number Placeholder 4"/>
          <p:cNvSpPr>
            <a:spLocks noGrp="1"/>
          </p:cNvSpPr>
          <p:nvPr>
            <p:ph type="sldNum" sz="quarter" idx="11"/>
          </p:nvPr>
        </p:nvSpPr>
        <p:spPr>
          <a:noFill/>
        </p:spPr>
        <p:txBody>
          <a:bodyPr/>
          <a:lstStyle/>
          <a:p>
            <a:fld id="{CB90052D-7029-4B30-BCFD-A1D7A18E559B}" type="slidenum">
              <a:rPr lang="x-none" smtClean="0">
                <a:cs typeface="Arial" pitchFamily="34" charset="0"/>
              </a:rPr>
              <a:pPr/>
              <a:t>135</a:t>
            </a:fld>
            <a:endParaRPr lang="en-US" dirty="0">
              <a:cs typeface="Arial" pitchFamily="34" charset="0"/>
            </a:endParaRPr>
          </a:p>
        </p:txBody>
      </p:sp>
      <p:sp>
        <p:nvSpPr>
          <p:cNvPr id="144390" name="Text Box 6"/>
          <p:cNvSpPr txBox="1">
            <a:spLocks noChangeArrowheads="1"/>
          </p:cNvSpPr>
          <p:nvPr/>
        </p:nvSpPr>
        <p:spPr bwMode="auto">
          <a:xfrm>
            <a:off x="5006975" y="4241123"/>
            <a:ext cx="3217862" cy="519113"/>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Swap in my node</a:t>
            </a:r>
          </a:p>
        </p:txBody>
      </p:sp>
      <p:sp>
        <p:nvSpPr>
          <p:cNvPr id="144391" name="AutoShape 7"/>
          <p:cNvSpPr>
            <a:spLocks noChangeArrowheads="1"/>
          </p:cNvSpPr>
          <p:nvPr/>
        </p:nvSpPr>
        <p:spPr bwMode="auto">
          <a:xfrm>
            <a:off x="1100137" y="3340963"/>
            <a:ext cx="4279259" cy="696016"/>
          </a:xfrm>
          <a:prstGeom prst="wedgeRoundRectCallout">
            <a:avLst>
              <a:gd name="adj1" fmla="val 38401"/>
              <a:gd name="adj2" fmla="val 117415"/>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BED09FB5-2618-99EC-BEA6-5B370A4B589D}"/>
              </a:ext>
            </a:extLst>
          </p:cNvPr>
          <p:cNvSpPr>
            <a:spLocks noChangeArrowheads="1"/>
          </p:cNvSpPr>
          <p:nvPr/>
        </p:nvSpPr>
        <p:spPr bwMode="auto">
          <a:xfrm>
            <a:off x="919163" y="1758950"/>
            <a:ext cx="7153275" cy="317009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CLHLock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myNode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45412" name="Rectangle 3"/>
          <p:cNvSpPr>
            <a:spLocks noGrp="1" noChangeArrowheads="1"/>
          </p:cNvSpPr>
          <p:nvPr>
            <p:ph type="title"/>
          </p:nvPr>
        </p:nvSpPr>
        <p:spPr/>
        <p:txBody>
          <a:bodyPr/>
          <a:lstStyle/>
          <a:p>
            <a:r>
              <a:rPr lang="en-US" dirty="0"/>
              <a:t>CLH Queue Lock</a:t>
            </a:r>
          </a:p>
        </p:txBody>
      </p:sp>
      <p:sp>
        <p:nvSpPr>
          <p:cNvPr id="145410" name="Footer Placeholder 3"/>
          <p:cNvSpPr>
            <a:spLocks noGrp="1"/>
          </p:cNvSpPr>
          <p:nvPr>
            <p:ph type="ftr" sz="quarter" idx="10"/>
          </p:nvPr>
        </p:nvSpPr>
        <p:spPr>
          <a:noFill/>
        </p:spPr>
        <p:txBody>
          <a:bodyPr/>
          <a:lstStyle/>
          <a:p>
            <a:r>
              <a:rPr lang="en-US" dirty="0"/>
              <a:t>Art of Multiprocessor Programming</a:t>
            </a:r>
          </a:p>
        </p:txBody>
      </p:sp>
      <p:sp>
        <p:nvSpPr>
          <p:cNvPr id="145411" name="Slide Number Placeholder 4"/>
          <p:cNvSpPr>
            <a:spLocks noGrp="1"/>
          </p:cNvSpPr>
          <p:nvPr>
            <p:ph type="sldNum" sz="quarter" idx="11"/>
          </p:nvPr>
        </p:nvSpPr>
        <p:spPr>
          <a:noFill/>
        </p:spPr>
        <p:txBody>
          <a:bodyPr/>
          <a:lstStyle/>
          <a:p>
            <a:fld id="{379FE08F-61B3-46F8-9C04-5A6242851849}" type="slidenum">
              <a:rPr lang="x-none" smtClean="0">
                <a:cs typeface="Arial" pitchFamily="34" charset="0"/>
              </a:rPr>
              <a:pPr/>
              <a:t>136</a:t>
            </a:fld>
            <a:endParaRPr lang="en-US" dirty="0">
              <a:cs typeface="Arial" pitchFamily="34" charset="0"/>
            </a:endParaRPr>
          </a:p>
        </p:txBody>
      </p:sp>
      <p:sp>
        <p:nvSpPr>
          <p:cNvPr id="145414" name="Text Box 6"/>
          <p:cNvSpPr txBox="1">
            <a:spLocks noChangeArrowheads="1"/>
          </p:cNvSpPr>
          <p:nvPr/>
        </p:nvSpPr>
        <p:spPr bwMode="auto">
          <a:xfrm>
            <a:off x="5074968" y="2581275"/>
            <a:ext cx="3903662" cy="946150"/>
          </a:xfrm>
          <a:prstGeom prst="rect">
            <a:avLst/>
          </a:prstGeom>
          <a:no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Spin until predecessor</a:t>
            </a:r>
          </a:p>
          <a:p>
            <a:pPr algn="ctr"/>
            <a:r>
              <a:rPr lang="en-US" sz="2800" b="0" dirty="0">
                <a:solidFill>
                  <a:srgbClr val="FFFF00"/>
                </a:solidFill>
                <a:latin typeface="Arial" pitchFamily="34" charset="0"/>
                <a:cs typeface="Arial" pitchFamily="34" charset="0"/>
              </a:rPr>
              <a:t>releases lock</a:t>
            </a:r>
          </a:p>
        </p:txBody>
      </p:sp>
      <p:sp>
        <p:nvSpPr>
          <p:cNvPr id="145415" name="AutoShape 7"/>
          <p:cNvSpPr>
            <a:spLocks noChangeArrowheads="1"/>
          </p:cNvSpPr>
          <p:nvPr/>
        </p:nvSpPr>
        <p:spPr bwMode="auto">
          <a:xfrm>
            <a:off x="1318436" y="3957739"/>
            <a:ext cx="3350841" cy="419708"/>
          </a:xfrm>
          <a:prstGeom prst="wedgeRoundRectCallout">
            <a:avLst>
              <a:gd name="adj1" fmla="val 56463"/>
              <a:gd name="adj2" fmla="val -180833"/>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6" name="Rectangle 3"/>
          <p:cNvSpPr>
            <a:spLocks noGrp="1" noChangeArrowheads="1"/>
          </p:cNvSpPr>
          <p:nvPr>
            <p:ph type="title"/>
          </p:nvPr>
        </p:nvSpPr>
        <p:spPr/>
        <p:txBody>
          <a:bodyPr/>
          <a:lstStyle/>
          <a:p>
            <a:r>
              <a:rPr lang="en-US" dirty="0"/>
              <a:t>CLH Queue Lock</a:t>
            </a:r>
          </a:p>
        </p:txBody>
      </p:sp>
      <p:sp>
        <p:nvSpPr>
          <p:cNvPr id="146434" name="Footer Placeholder 3"/>
          <p:cNvSpPr>
            <a:spLocks noGrp="1"/>
          </p:cNvSpPr>
          <p:nvPr>
            <p:ph type="ftr" sz="quarter" idx="10"/>
          </p:nvPr>
        </p:nvSpPr>
        <p:spPr>
          <a:noFill/>
        </p:spPr>
        <p:txBody>
          <a:bodyPr/>
          <a:lstStyle/>
          <a:p>
            <a:r>
              <a:rPr lang="en-US" dirty="0"/>
              <a:t>Art of Multiprocessor Programming</a:t>
            </a:r>
          </a:p>
        </p:txBody>
      </p:sp>
      <p:sp>
        <p:nvSpPr>
          <p:cNvPr id="146435" name="Slide Number Placeholder 4"/>
          <p:cNvSpPr>
            <a:spLocks noGrp="1"/>
          </p:cNvSpPr>
          <p:nvPr>
            <p:ph type="sldNum" sz="quarter" idx="11"/>
          </p:nvPr>
        </p:nvSpPr>
        <p:spPr>
          <a:noFill/>
        </p:spPr>
        <p:txBody>
          <a:bodyPr/>
          <a:lstStyle/>
          <a:p>
            <a:fld id="{A90A90CC-6E86-4FD9-9F38-F1971AA72D33}" type="slidenum">
              <a:rPr lang="x-none" smtClean="0">
                <a:cs typeface="Arial" pitchFamily="34" charset="0"/>
              </a:rPr>
              <a:pPr/>
              <a:t>137</a:t>
            </a:fld>
            <a:endParaRPr lang="en-US" dirty="0">
              <a:cs typeface="Arial" pitchFamily="34" charset="0"/>
            </a:endParaRPr>
          </a:p>
        </p:txBody>
      </p:sp>
      <p:sp>
        <p:nvSpPr>
          <p:cNvPr id="146437" name="Rectangle 4"/>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CLHLock</a:t>
            </a:r>
            <a:r>
              <a:rPr lang="en-US" sz="2000" b="0" dirty="0">
                <a:solidFill>
                  <a:srgbClr val="D4D4D4"/>
                </a:solidFill>
                <a:effectLst/>
                <a:latin typeface="Consolas" panose="020B0609020204030204" pitchFamily="49" charset="0"/>
              </a:rPr>
              <a:t> implements Lock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myNode = pred;</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86273869-A333-4E97-7F81-6A5B9422354F}"/>
              </a:ext>
            </a:extLst>
          </p:cNvPr>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CLHLock</a:t>
            </a:r>
            <a:r>
              <a:rPr lang="en-US" sz="2000" b="0" dirty="0">
                <a:solidFill>
                  <a:srgbClr val="D4D4D4"/>
                </a:solidFill>
                <a:effectLst/>
                <a:latin typeface="Consolas" panose="020B0609020204030204" pitchFamily="49" charset="0"/>
              </a:rPr>
              <a:t> implements Lock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myNode = pred;</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47460" name="Rectangle 3"/>
          <p:cNvSpPr>
            <a:spLocks noGrp="1" noChangeArrowheads="1"/>
          </p:cNvSpPr>
          <p:nvPr>
            <p:ph type="title"/>
          </p:nvPr>
        </p:nvSpPr>
        <p:spPr/>
        <p:txBody>
          <a:bodyPr/>
          <a:lstStyle/>
          <a:p>
            <a:r>
              <a:rPr lang="en-US" dirty="0"/>
              <a:t>CLH Queue Lock</a:t>
            </a:r>
          </a:p>
        </p:txBody>
      </p:sp>
      <p:sp>
        <p:nvSpPr>
          <p:cNvPr id="147458" name="Footer Placeholder 3"/>
          <p:cNvSpPr>
            <a:spLocks noGrp="1"/>
          </p:cNvSpPr>
          <p:nvPr>
            <p:ph type="ftr" sz="quarter" idx="10"/>
          </p:nvPr>
        </p:nvSpPr>
        <p:spPr>
          <a:noFill/>
        </p:spPr>
        <p:txBody>
          <a:bodyPr/>
          <a:lstStyle/>
          <a:p>
            <a:r>
              <a:rPr lang="en-US" dirty="0"/>
              <a:t>Art of Multiprocessor Programming</a:t>
            </a:r>
          </a:p>
        </p:txBody>
      </p:sp>
      <p:sp>
        <p:nvSpPr>
          <p:cNvPr id="147459" name="Slide Number Placeholder 4"/>
          <p:cNvSpPr>
            <a:spLocks noGrp="1"/>
          </p:cNvSpPr>
          <p:nvPr>
            <p:ph type="sldNum" sz="quarter" idx="11"/>
          </p:nvPr>
        </p:nvSpPr>
        <p:spPr>
          <a:noFill/>
        </p:spPr>
        <p:txBody>
          <a:bodyPr/>
          <a:lstStyle/>
          <a:p>
            <a:fld id="{BFBD5FF8-8BA1-4446-868E-7548657F5721}" type="slidenum">
              <a:rPr lang="x-none" smtClean="0">
                <a:cs typeface="Arial" pitchFamily="34" charset="0"/>
              </a:rPr>
              <a:pPr/>
              <a:t>138</a:t>
            </a:fld>
            <a:endParaRPr lang="en-US" dirty="0">
              <a:cs typeface="Arial" pitchFamily="34" charset="0"/>
            </a:endParaRPr>
          </a:p>
        </p:txBody>
      </p:sp>
      <p:sp>
        <p:nvSpPr>
          <p:cNvPr id="147462" name="AutoShape 6"/>
          <p:cNvSpPr>
            <a:spLocks noChangeArrowheads="1"/>
          </p:cNvSpPr>
          <p:nvPr/>
        </p:nvSpPr>
        <p:spPr bwMode="auto">
          <a:xfrm>
            <a:off x="1279524" y="3089275"/>
            <a:ext cx="2222433" cy="339725"/>
          </a:xfrm>
          <a:prstGeom prst="wedgeRoundRectCallout">
            <a:avLst>
              <a:gd name="adj1" fmla="val 30439"/>
              <a:gd name="adj2" fmla="val 274247"/>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47463" name="Text Box 7"/>
          <p:cNvSpPr txBox="1">
            <a:spLocks noChangeArrowheads="1"/>
          </p:cNvSpPr>
          <p:nvPr/>
        </p:nvSpPr>
        <p:spPr bwMode="auto">
          <a:xfrm>
            <a:off x="1909796" y="4355412"/>
            <a:ext cx="3184322" cy="579438"/>
          </a:xfrm>
          <a:prstGeom prst="rect">
            <a:avLst/>
          </a:prstGeom>
          <a:noFill/>
          <a:ln w="38100">
            <a:solidFill>
              <a:srgbClr val="FF0000"/>
            </a:solidFill>
            <a:miter lim="800000"/>
            <a:headEnd/>
            <a:tailEnd/>
          </a:ln>
        </p:spPr>
        <p:txBody>
          <a:bodyPr wrap="square">
            <a:spAutoFit/>
          </a:bodyPr>
          <a:lstStyle/>
          <a:p>
            <a:pPr algn="ctr"/>
            <a:r>
              <a:rPr lang="en-US" sz="3200" b="0" dirty="0">
                <a:solidFill>
                  <a:srgbClr val="FFFF00"/>
                </a:solidFill>
                <a:latin typeface="Arial" pitchFamily="34" charset="0"/>
                <a:cs typeface="Arial" pitchFamily="34" charset="0"/>
              </a:rPr>
              <a:t>Notify successor</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E7AEEFFE-CBEB-7CDC-296A-26BE53F56AD0}"/>
              </a:ext>
            </a:extLst>
          </p:cNvPr>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CLHLock</a:t>
            </a:r>
            <a:r>
              <a:rPr lang="en-US" sz="2000" b="0" dirty="0">
                <a:solidFill>
                  <a:srgbClr val="D4D4D4"/>
                </a:solidFill>
                <a:effectLst/>
                <a:latin typeface="Consolas" panose="020B0609020204030204" pitchFamily="49" charset="0"/>
              </a:rPr>
              <a:t> implements Lock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myNode = pred;</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48484" name="Rectangle 3"/>
          <p:cNvSpPr>
            <a:spLocks noGrp="1" noChangeArrowheads="1"/>
          </p:cNvSpPr>
          <p:nvPr>
            <p:ph type="title"/>
          </p:nvPr>
        </p:nvSpPr>
        <p:spPr/>
        <p:txBody>
          <a:bodyPr/>
          <a:lstStyle/>
          <a:p>
            <a:r>
              <a:rPr lang="en-US" dirty="0"/>
              <a:t>CLH Queue Lock</a:t>
            </a:r>
          </a:p>
        </p:txBody>
      </p:sp>
      <p:sp>
        <p:nvSpPr>
          <p:cNvPr id="148482" name="Footer Placeholder 3"/>
          <p:cNvSpPr>
            <a:spLocks noGrp="1"/>
          </p:cNvSpPr>
          <p:nvPr>
            <p:ph type="ftr" sz="quarter" idx="10"/>
          </p:nvPr>
        </p:nvSpPr>
        <p:spPr>
          <a:noFill/>
        </p:spPr>
        <p:txBody>
          <a:bodyPr/>
          <a:lstStyle/>
          <a:p>
            <a:r>
              <a:rPr lang="en-US" dirty="0"/>
              <a:t>Art of Multiprocessor Programming</a:t>
            </a:r>
          </a:p>
        </p:txBody>
      </p:sp>
      <p:sp>
        <p:nvSpPr>
          <p:cNvPr id="148483" name="Slide Number Placeholder 4"/>
          <p:cNvSpPr>
            <a:spLocks noGrp="1"/>
          </p:cNvSpPr>
          <p:nvPr>
            <p:ph type="sldNum" sz="quarter" idx="11"/>
          </p:nvPr>
        </p:nvSpPr>
        <p:spPr>
          <a:noFill/>
        </p:spPr>
        <p:txBody>
          <a:bodyPr/>
          <a:lstStyle/>
          <a:p>
            <a:fld id="{117712B1-F671-48C0-82BA-2609EE7CBE12}" type="slidenum">
              <a:rPr lang="x-none" smtClean="0">
                <a:cs typeface="Arial" pitchFamily="34" charset="0"/>
              </a:rPr>
              <a:pPr/>
              <a:t>139</a:t>
            </a:fld>
            <a:endParaRPr lang="en-US" dirty="0">
              <a:cs typeface="Arial" pitchFamily="34" charset="0"/>
            </a:endParaRPr>
          </a:p>
        </p:txBody>
      </p:sp>
      <p:sp>
        <p:nvSpPr>
          <p:cNvPr id="148486" name="AutoShape 6"/>
          <p:cNvSpPr>
            <a:spLocks noChangeArrowheads="1"/>
          </p:cNvSpPr>
          <p:nvPr/>
        </p:nvSpPr>
        <p:spPr bwMode="auto">
          <a:xfrm>
            <a:off x="1347788" y="3040410"/>
            <a:ext cx="2115260" cy="388590"/>
          </a:xfrm>
          <a:prstGeom prst="wedgeRoundRectCallout">
            <a:avLst>
              <a:gd name="adj1" fmla="val 29262"/>
              <a:gd name="adj2" fmla="val 304189"/>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48487" name="Text Box 7"/>
          <p:cNvSpPr txBox="1">
            <a:spLocks noChangeArrowheads="1"/>
          </p:cNvSpPr>
          <p:nvPr/>
        </p:nvSpPr>
        <p:spPr bwMode="auto">
          <a:xfrm>
            <a:off x="685800" y="4622101"/>
            <a:ext cx="4966477" cy="523220"/>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Recycle predecessor’s node</a:t>
            </a: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62CCA55D-1450-A9D6-9984-D195A0B30A77}"/>
              </a:ext>
            </a:extLst>
          </p:cNvPr>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CLHLock</a:t>
            </a:r>
            <a:r>
              <a:rPr lang="en-US" sz="2000" b="0" dirty="0">
                <a:solidFill>
                  <a:srgbClr val="D4D4D4"/>
                </a:solidFill>
                <a:effectLst/>
                <a:latin typeface="Consolas" panose="020B0609020204030204" pitchFamily="49" charset="0"/>
              </a:rPr>
              <a:t> implements Lock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myNode = pred;</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49508" name="Rectangle 3"/>
          <p:cNvSpPr>
            <a:spLocks noGrp="1" noChangeArrowheads="1"/>
          </p:cNvSpPr>
          <p:nvPr>
            <p:ph type="title"/>
          </p:nvPr>
        </p:nvSpPr>
        <p:spPr/>
        <p:txBody>
          <a:bodyPr/>
          <a:lstStyle/>
          <a:p>
            <a:r>
              <a:rPr lang="en-US" dirty="0"/>
              <a:t>CLH Queue Lock</a:t>
            </a:r>
          </a:p>
        </p:txBody>
      </p:sp>
      <p:sp>
        <p:nvSpPr>
          <p:cNvPr id="149506" name="Footer Placeholder 3"/>
          <p:cNvSpPr>
            <a:spLocks noGrp="1"/>
          </p:cNvSpPr>
          <p:nvPr>
            <p:ph type="ftr" sz="quarter" idx="10"/>
          </p:nvPr>
        </p:nvSpPr>
        <p:spPr>
          <a:noFill/>
        </p:spPr>
        <p:txBody>
          <a:bodyPr/>
          <a:lstStyle/>
          <a:p>
            <a:r>
              <a:rPr lang="en-US" dirty="0"/>
              <a:t>Art of Multiprocessor Programming</a:t>
            </a:r>
          </a:p>
        </p:txBody>
      </p:sp>
      <p:sp>
        <p:nvSpPr>
          <p:cNvPr id="149507" name="Slide Number Placeholder 4"/>
          <p:cNvSpPr>
            <a:spLocks noGrp="1"/>
          </p:cNvSpPr>
          <p:nvPr>
            <p:ph type="sldNum" sz="quarter" idx="11"/>
          </p:nvPr>
        </p:nvSpPr>
        <p:spPr>
          <a:noFill/>
        </p:spPr>
        <p:txBody>
          <a:bodyPr/>
          <a:lstStyle/>
          <a:p>
            <a:fld id="{BAFA7ADA-9538-4E29-9BFD-C9C106FFB846}" type="slidenum">
              <a:rPr lang="x-none" smtClean="0">
                <a:cs typeface="Arial" pitchFamily="34" charset="0"/>
              </a:rPr>
              <a:pPr/>
              <a:t>140</a:t>
            </a:fld>
            <a:endParaRPr lang="en-US" dirty="0">
              <a:cs typeface="Arial" pitchFamily="34" charset="0"/>
            </a:endParaRPr>
          </a:p>
        </p:txBody>
      </p:sp>
      <p:sp>
        <p:nvSpPr>
          <p:cNvPr id="149510" name="AutoShape 6"/>
          <p:cNvSpPr>
            <a:spLocks noChangeArrowheads="1"/>
          </p:cNvSpPr>
          <p:nvPr/>
        </p:nvSpPr>
        <p:spPr bwMode="auto">
          <a:xfrm>
            <a:off x="1330732" y="3036222"/>
            <a:ext cx="2190682" cy="392778"/>
          </a:xfrm>
          <a:prstGeom prst="wedgeRoundRectCallout">
            <a:avLst>
              <a:gd name="adj1" fmla="val 27832"/>
              <a:gd name="adj2" fmla="val 264909"/>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49511" name="Text Box 8"/>
          <p:cNvSpPr txBox="1">
            <a:spLocks noChangeArrowheads="1"/>
          </p:cNvSpPr>
          <p:nvPr/>
        </p:nvSpPr>
        <p:spPr bwMode="auto">
          <a:xfrm>
            <a:off x="1494277" y="4547140"/>
            <a:ext cx="5561013" cy="830997"/>
          </a:xfrm>
          <a:prstGeom prst="rect">
            <a:avLst/>
          </a:prstGeom>
          <a:noFill/>
          <a:ln w="38100">
            <a:solidFill>
              <a:srgbClr val="FF0000"/>
            </a:solidFill>
            <a:miter lim="800000"/>
            <a:headEnd/>
            <a:tailEnd/>
          </a:ln>
        </p:spPr>
        <p:txBody>
          <a:bodyPr>
            <a:spAutoFit/>
          </a:bodyPr>
          <a:lstStyle/>
          <a:p>
            <a:pPr algn="ctr"/>
            <a:r>
              <a:rPr lang="en-US" sz="2400" b="0" dirty="0">
                <a:solidFill>
                  <a:srgbClr val="FFFF00"/>
                </a:solidFill>
                <a:latin typeface="Arial" pitchFamily="34" charset="0"/>
                <a:cs typeface="Arial" pitchFamily="34" charset="0"/>
              </a:rPr>
              <a:t>(we don’t actually reuse myNode.  Code in book shows how it’s done.)</a:t>
            </a:r>
          </a:p>
        </p:txBody>
      </p:sp>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2" name="Rectangle 2"/>
          <p:cNvSpPr>
            <a:spLocks noGrp="1" noChangeArrowheads="1"/>
          </p:cNvSpPr>
          <p:nvPr>
            <p:ph type="title"/>
          </p:nvPr>
        </p:nvSpPr>
        <p:spPr/>
        <p:txBody>
          <a:bodyPr/>
          <a:lstStyle/>
          <a:p>
            <a:r>
              <a:rPr lang="en-US" dirty="0"/>
              <a:t>CLH Lock</a:t>
            </a:r>
          </a:p>
        </p:txBody>
      </p:sp>
      <p:sp>
        <p:nvSpPr>
          <p:cNvPr id="150530" name="Footer Placeholder 3"/>
          <p:cNvSpPr>
            <a:spLocks noGrp="1"/>
          </p:cNvSpPr>
          <p:nvPr>
            <p:ph type="ftr" sz="quarter" idx="10"/>
          </p:nvPr>
        </p:nvSpPr>
        <p:spPr>
          <a:noFill/>
        </p:spPr>
        <p:txBody>
          <a:bodyPr/>
          <a:lstStyle/>
          <a:p>
            <a:r>
              <a:rPr lang="en-US" dirty="0"/>
              <a:t>Art of Multiprocessor Programming</a:t>
            </a:r>
          </a:p>
        </p:txBody>
      </p:sp>
      <p:sp>
        <p:nvSpPr>
          <p:cNvPr id="150531" name="Slide Number Placeholder 4"/>
          <p:cNvSpPr>
            <a:spLocks noGrp="1"/>
          </p:cNvSpPr>
          <p:nvPr>
            <p:ph type="sldNum" sz="quarter" idx="11"/>
          </p:nvPr>
        </p:nvSpPr>
        <p:spPr>
          <a:noFill/>
        </p:spPr>
        <p:txBody>
          <a:bodyPr/>
          <a:lstStyle/>
          <a:p>
            <a:fld id="{BE656C61-CBD8-4D6B-AD23-64517D802D3D}" type="slidenum">
              <a:rPr lang="x-none" smtClean="0">
                <a:cs typeface="Arial" pitchFamily="34" charset="0"/>
              </a:rPr>
              <a:pPr/>
              <a:t>141</a:t>
            </a:fld>
            <a:endParaRPr lang="en-US" dirty="0">
              <a:cs typeface="Arial" pitchFamily="34" charset="0"/>
            </a:endParaRPr>
          </a:p>
        </p:txBody>
      </p:sp>
      <p:sp>
        <p:nvSpPr>
          <p:cNvPr id="2" name="TextBox 1">
            <a:extLst>
              <a:ext uri="{FF2B5EF4-FFF2-40B4-BE49-F238E27FC236}">
                <a16:creationId xmlns:a16="http://schemas.microsoft.com/office/drawing/2014/main" id="{523B0114-6802-DDF0-2A74-449F8D15D974}"/>
              </a:ext>
            </a:extLst>
          </p:cNvPr>
          <p:cNvSpPr txBox="1"/>
          <p:nvPr/>
        </p:nvSpPr>
        <p:spPr bwMode="auto">
          <a:xfrm>
            <a:off x="954056" y="1619658"/>
            <a:ext cx="126526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Good</a:t>
            </a:r>
          </a:p>
        </p:txBody>
      </p:sp>
      <p:sp>
        <p:nvSpPr>
          <p:cNvPr id="3" name="TextBox 2">
            <a:extLst>
              <a:ext uri="{FF2B5EF4-FFF2-40B4-BE49-F238E27FC236}">
                <a16:creationId xmlns:a16="http://schemas.microsoft.com/office/drawing/2014/main" id="{2710B477-84FD-D16F-FC95-74CF2423E43D}"/>
              </a:ext>
            </a:extLst>
          </p:cNvPr>
          <p:cNvSpPr txBox="1"/>
          <p:nvPr/>
        </p:nvSpPr>
        <p:spPr bwMode="auto">
          <a:xfrm>
            <a:off x="1459894" y="2393826"/>
            <a:ext cx="650954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Lock release affects predecessor only</a:t>
            </a:r>
          </a:p>
        </p:txBody>
      </p:sp>
      <p:sp>
        <p:nvSpPr>
          <p:cNvPr id="4" name="TextBox 3">
            <a:extLst>
              <a:ext uri="{FF2B5EF4-FFF2-40B4-BE49-F238E27FC236}">
                <a16:creationId xmlns:a16="http://schemas.microsoft.com/office/drawing/2014/main" id="{74A8B122-D61A-7B36-8F47-413450778729}"/>
              </a:ext>
            </a:extLst>
          </p:cNvPr>
          <p:cNvSpPr txBox="1"/>
          <p:nvPr/>
        </p:nvSpPr>
        <p:spPr bwMode="auto">
          <a:xfrm>
            <a:off x="1459894" y="3167994"/>
            <a:ext cx="489865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Small, constant-sized space</a:t>
            </a:r>
          </a:p>
        </p:txBody>
      </p:sp>
      <p:sp>
        <p:nvSpPr>
          <p:cNvPr id="5" name="TextBox 4">
            <a:extLst>
              <a:ext uri="{FF2B5EF4-FFF2-40B4-BE49-F238E27FC236}">
                <a16:creationId xmlns:a16="http://schemas.microsoft.com/office/drawing/2014/main" id="{0689E224-2659-113A-76F3-E6F09AC56A46}"/>
              </a:ext>
            </a:extLst>
          </p:cNvPr>
          <p:cNvSpPr txBox="1"/>
          <p:nvPr/>
        </p:nvSpPr>
        <p:spPr bwMode="auto">
          <a:xfrm>
            <a:off x="954056" y="3942162"/>
            <a:ext cx="97633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Bad</a:t>
            </a:r>
          </a:p>
        </p:txBody>
      </p:sp>
      <p:sp>
        <p:nvSpPr>
          <p:cNvPr id="6" name="TextBox 5">
            <a:extLst>
              <a:ext uri="{FF2B5EF4-FFF2-40B4-BE49-F238E27FC236}">
                <a16:creationId xmlns:a16="http://schemas.microsoft.com/office/drawing/2014/main" id="{E80D20C6-AD2A-4813-7B71-ED4880C81240}"/>
              </a:ext>
            </a:extLst>
          </p:cNvPr>
          <p:cNvSpPr txBox="1"/>
          <p:nvPr/>
        </p:nvSpPr>
        <p:spPr bwMode="auto">
          <a:xfrm>
            <a:off x="1459894" y="4716329"/>
            <a:ext cx="6367506" cy="954107"/>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CLH lock: Doesn’t work for uncached NUMA architectures</a:t>
            </a:r>
            <a:endParaRPr lang="en-US" sz="2800"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6" name="Rectangle 2"/>
          <p:cNvSpPr>
            <a:spLocks noGrp="1" noChangeArrowheads="1"/>
          </p:cNvSpPr>
          <p:nvPr>
            <p:ph type="title"/>
          </p:nvPr>
        </p:nvSpPr>
        <p:spPr/>
        <p:txBody>
          <a:bodyPr/>
          <a:lstStyle/>
          <a:p>
            <a:r>
              <a:rPr lang="en-US" dirty="0"/>
              <a:t>NUMA and cc-NUMA Architectures</a:t>
            </a:r>
          </a:p>
        </p:txBody>
      </p:sp>
      <p:sp>
        <p:nvSpPr>
          <p:cNvPr id="151554" name="Footer Placeholder 3"/>
          <p:cNvSpPr>
            <a:spLocks noGrp="1"/>
          </p:cNvSpPr>
          <p:nvPr>
            <p:ph type="ftr" sz="quarter" idx="10"/>
          </p:nvPr>
        </p:nvSpPr>
        <p:spPr>
          <a:noFill/>
        </p:spPr>
        <p:txBody>
          <a:bodyPr/>
          <a:lstStyle/>
          <a:p>
            <a:r>
              <a:rPr lang="en-US" dirty="0"/>
              <a:t>Art of Multiprocessor Programming</a:t>
            </a:r>
          </a:p>
        </p:txBody>
      </p:sp>
      <p:sp>
        <p:nvSpPr>
          <p:cNvPr id="151555" name="Slide Number Placeholder 4"/>
          <p:cNvSpPr>
            <a:spLocks noGrp="1"/>
          </p:cNvSpPr>
          <p:nvPr>
            <p:ph type="sldNum" sz="quarter" idx="11"/>
          </p:nvPr>
        </p:nvSpPr>
        <p:spPr>
          <a:noFill/>
        </p:spPr>
        <p:txBody>
          <a:bodyPr/>
          <a:lstStyle/>
          <a:p>
            <a:fld id="{172660CB-D7E2-41CF-AA4A-7AF5ABE497CE}" type="slidenum">
              <a:rPr lang="x-none" smtClean="0">
                <a:cs typeface="Arial" pitchFamily="34" charset="0"/>
              </a:rPr>
              <a:pPr/>
              <a:t>142</a:t>
            </a:fld>
            <a:endParaRPr lang="en-US" dirty="0">
              <a:cs typeface="Arial" pitchFamily="34" charset="0"/>
            </a:endParaRPr>
          </a:p>
        </p:txBody>
      </p:sp>
      <p:sp>
        <p:nvSpPr>
          <p:cNvPr id="2" name="TextBox 1">
            <a:extLst>
              <a:ext uri="{FF2B5EF4-FFF2-40B4-BE49-F238E27FC236}">
                <a16:creationId xmlns:a16="http://schemas.microsoft.com/office/drawing/2014/main" id="{E4B2406E-96AB-77FD-C42E-0DFEED576CC9}"/>
              </a:ext>
            </a:extLst>
          </p:cNvPr>
          <p:cNvSpPr txBox="1"/>
          <p:nvPr/>
        </p:nvSpPr>
        <p:spPr bwMode="auto">
          <a:xfrm>
            <a:off x="859118" y="1229380"/>
            <a:ext cx="184231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Acronym:</a:t>
            </a:r>
          </a:p>
        </p:txBody>
      </p:sp>
      <p:sp>
        <p:nvSpPr>
          <p:cNvPr id="3" name="TextBox 2">
            <a:extLst>
              <a:ext uri="{FF2B5EF4-FFF2-40B4-BE49-F238E27FC236}">
                <a16:creationId xmlns:a16="http://schemas.microsoft.com/office/drawing/2014/main" id="{BE1C829D-F04C-2AA7-4271-ED43A938A614}"/>
              </a:ext>
            </a:extLst>
          </p:cNvPr>
          <p:cNvSpPr txBox="1"/>
          <p:nvPr/>
        </p:nvSpPr>
        <p:spPr bwMode="auto">
          <a:xfrm>
            <a:off x="1649231" y="1921395"/>
            <a:ext cx="568078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Non-Uniform Memory Architecture</a:t>
            </a:r>
          </a:p>
        </p:txBody>
      </p:sp>
      <p:sp>
        <p:nvSpPr>
          <p:cNvPr id="4" name="TextBox 3">
            <a:extLst>
              <a:ext uri="{FF2B5EF4-FFF2-40B4-BE49-F238E27FC236}">
                <a16:creationId xmlns:a16="http://schemas.microsoft.com/office/drawing/2014/main" id="{07944FF4-32AA-EB62-DBDB-52DDFAFB502F}"/>
              </a:ext>
            </a:extLst>
          </p:cNvPr>
          <p:cNvSpPr txBox="1"/>
          <p:nvPr/>
        </p:nvSpPr>
        <p:spPr bwMode="auto">
          <a:xfrm>
            <a:off x="1649231" y="2613410"/>
            <a:ext cx="591232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ccNUMA = cache coherent NUMA</a:t>
            </a:r>
          </a:p>
        </p:txBody>
      </p:sp>
      <p:sp>
        <p:nvSpPr>
          <p:cNvPr id="5" name="TextBox 4">
            <a:extLst>
              <a:ext uri="{FF2B5EF4-FFF2-40B4-BE49-F238E27FC236}">
                <a16:creationId xmlns:a16="http://schemas.microsoft.com/office/drawing/2014/main" id="{59E38EE9-76EF-1ABE-B4CD-D464DDC2404C}"/>
              </a:ext>
            </a:extLst>
          </p:cNvPr>
          <p:cNvSpPr txBox="1"/>
          <p:nvPr/>
        </p:nvSpPr>
        <p:spPr bwMode="auto">
          <a:xfrm>
            <a:off x="859118" y="3305425"/>
            <a:ext cx="156226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Illusion:</a:t>
            </a:r>
          </a:p>
        </p:txBody>
      </p:sp>
      <p:sp>
        <p:nvSpPr>
          <p:cNvPr id="6" name="TextBox 5">
            <a:extLst>
              <a:ext uri="{FF2B5EF4-FFF2-40B4-BE49-F238E27FC236}">
                <a16:creationId xmlns:a16="http://schemas.microsoft.com/office/drawing/2014/main" id="{D8F9DC5C-A47C-FA06-2CE4-4BCB70CB1243}"/>
              </a:ext>
            </a:extLst>
          </p:cNvPr>
          <p:cNvSpPr txBox="1"/>
          <p:nvPr/>
        </p:nvSpPr>
        <p:spPr bwMode="auto">
          <a:xfrm>
            <a:off x="1649231" y="3997440"/>
            <a:ext cx="355328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Flat shared memory</a:t>
            </a:r>
          </a:p>
        </p:txBody>
      </p:sp>
      <p:sp>
        <p:nvSpPr>
          <p:cNvPr id="7" name="TextBox 6">
            <a:extLst>
              <a:ext uri="{FF2B5EF4-FFF2-40B4-BE49-F238E27FC236}">
                <a16:creationId xmlns:a16="http://schemas.microsoft.com/office/drawing/2014/main" id="{EC81AE5E-997B-6391-442C-506FD6277BF7}"/>
              </a:ext>
            </a:extLst>
          </p:cNvPr>
          <p:cNvSpPr txBox="1"/>
          <p:nvPr/>
        </p:nvSpPr>
        <p:spPr bwMode="auto">
          <a:xfrm>
            <a:off x="859118" y="4689455"/>
            <a:ext cx="1278181"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Truth:</a:t>
            </a:r>
          </a:p>
        </p:txBody>
      </p:sp>
      <p:sp>
        <p:nvSpPr>
          <p:cNvPr id="8" name="TextBox 7">
            <a:extLst>
              <a:ext uri="{FF2B5EF4-FFF2-40B4-BE49-F238E27FC236}">
                <a16:creationId xmlns:a16="http://schemas.microsoft.com/office/drawing/2014/main" id="{7B27D3C1-C9BD-B79C-4E17-66FF112909CF}"/>
              </a:ext>
            </a:extLst>
          </p:cNvPr>
          <p:cNvSpPr txBox="1"/>
          <p:nvPr/>
        </p:nvSpPr>
        <p:spPr bwMode="auto">
          <a:xfrm>
            <a:off x="1649231" y="5381470"/>
            <a:ext cx="402065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No caches (sometimes)</a:t>
            </a:r>
          </a:p>
        </p:txBody>
      </p:sp>
      <p:sp>
        <p:nvSpPr>
          <p:cNvPr id="9" name="TextBox 8">
            <a:extLst>
              <a:ext uri="{FF2B5EF4-FFF2-40B4-BE49-F238E27FC236}">
                <a16:creationId xmlns:a16="http://schemas.microsoft.com/office/drawing/2014/main" id="{276C3BBC-33C1-2B2F-EF11-5E9FB566F4B9}"/>
              </a:ext>
            </a:extLst>
          </p:cNvPr>
          <p:cNvSpPr txBox="1"/>
          <p:nvPr/>
        </p:nvSpPr>
        <p:spPr bwMode="auto">
          <a:xfrm>
            <a:off x="1649231" y="6073485"/>
            <a:ext cx="680896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Some memory regions faster than others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1" name="Rectangle 3"/>
          <p:cNvSpPr>
            <a:spLocks noGrp="1" noChangeArrowheads="1"/>
          </p:cNvSpPr>
          <p:nvPr>
            <p:ph type="title"/>
          </p:nvPr>
        </p:nvSpPr>
        <p:spPr>
          <a:xfrm>
            <a:off x="601663" y="369888"/>
            <a:ext cx="7772400" cy="1143000"/>
          </a:xfrm>
        </p:spPr>
        <p:txBody>
          <a:bodyPr/>
          <a:lstStyle/>
          <a:p>
            <a:r>
              <a:rPr lang="en-US" dirty="0"/>
              <a:t>NUMA Machines</a:t>
            </a:r>
          </a:p>
        </p:txBody>
      </p:sp>
      <p:sp>
        <p:nvSpPr>
          <p:cNvPr id="152578" name="Footer Placeholder 3"/>
          <p:cNvSpPr>
            <a:spLocks noGrp="1"/>
          </p:cNvSpPr>
          <p:nvPr>
            <p:ph type="ftr" sz="quarter" idx="10"/>
          </p:nvPr>
        </p:nvSpPr>
        <p:spPr>
          <a:noFill/>
        </p:spPr>
        <p:txBody>
          <a:bodyPr/>
          <a:lstStyle/>
          <a:p>
            <a:r>
              <a:rPr lang="en-US" dirty="0"/>
              <a:t>Art of Multiprocessor Programming</a:t>
            </a:r>
          </a:p>
        </p:txBody>
      </p:sp>
      <p:sp>
        <p:nvSpPr>
          <p:cNvPr id="152579" name="Slide Number Placeholder 4"/>
          <p:cNvSpPr>
            <a:spLocks noGrp="1"/>
          </p:cNvSpPr>
          <p:nvPr>
            <p:ph type="sldNum" sz="quarter" idx="11"/>
          </p:nvPr>
        </p:nvSpPr>
        <p:spPr>
          <a:noFill/>
        </p:spPr>
        <p:txBody>
          <a:bodyPr/>
          <a:lstStyle/>
          <a:p>
            <a:fld id="{15FEB491-406E-4B3D-BF42-DD21C0F278E8}" type="slidenum">
              <a:rPr lang="x-none" smtClean="0">
                <a:cs typeface="Arial" pitchFamily="34" charset="0"/>
              </a:rPr>
              <a:pPr/>
              <a:t>143</a:t>
            </a:fld>
            <a:endParaRPr lang="en-US" dirty="0">
              <a:cs typeface="Arial" pitchFamily="34" charset="0"/>
            </a:endParaRPr>
          </a:p>
        </p:txBody>
      </p:sp>
      <p:grpSp>
        <p:nvGrpSpPr>
          <p:cNvPr id="152582" name="Group 4"/>
          <p:cNvGrpSpPr>
            <a:grpSpLocks/>
          </p:cNvGrpSpPr>
          <p:nvPr/>
        </p:nvGrpSpPr>
        <p:grpSpPr bwMode="auto">
          <a:xfrm>
            <a:off x="2222500" y="1727200"/>
            <a:ext cx="4225925" cy="3632200"/>
            <a:chOff x="3411" y="1195"/>
            <a:chExt cx="2337" cy="1908"/>
          </a:xfrm>
          <a:effectLst>
            <a:glow rad="101600">
              <a:schemeClr val="accent3">
                <a:satMod val="175000"/>
                <a:alpha val="40000"/>
              </a:schemeClr>
            </a:glow>
          </a:effectLst>
        </p:grpSpPr>
        <p:sp>
          <p:nvSpPr>
            <p:cNvPr id="152606" name="Line 5"/>
            <p:cNvSpPr>
              <a:spLocks noChangeShapeType="1"/>
            </p:cNvSpPr>
            <p:nvPr/>
          </p:nvSpPr>
          <p:spPr bwMode="auto">
            <a:xfrm flipV="1">
              <a:off x="3661" y="1989"/>
              <a:ext cx="1637" cy="9"/>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2607" name="Line 6"/>
            <p:cNvSpPr>
              <a:spLocks noChangeShapeType="1"/>
            </p:cNvSpPr>
            <p:nvPr/>
          </p:nvSpPr>
          <p:spPr bwMode="auto">
            <a:xfrm flipV="1">
              <a:off x="3647" y="2661"/>
              <a:ext cx="1637" cy="9"/>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2608" name="Line 7"/>
            <p:cNvSpPr>
              <a:spLocks noChangeShapeType="1"/>
            </p:cNvSpPr>
            <p:nvPr/>
          </p:nvSpPr>
          <p:spPr bwMode="auto">
            <a:xfrm flipV="1">
              <a:off x="3675" y="1317"/>
              <a:ext cx="1637" cy="9"/>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2609" name="Line 8"/>
            <p:cNvSpPr>
              <a:spLocks noChangeShapeType="1"/>
            </p:cNvSpPr>
            <p:nvPr/>
          </p:nvSpPr>
          <p:spPr bwMode="auto">
            <a:xfrm flipH="1">
              <a:off x="3639" y="1372"/>
              <a:ext cx="9" cy="1325"/>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2610" name="Line 9"/>
            <p:cNvSpPr>
              <a:spLocks noChangeShapeType="1"/>
            </p:cNvSpPr>
            <p:nvPr/>
          </p:nvSpPr>
          <p:spPr bwMode="auto">
            <a:xfrm flipH="1">
              <a:off x="4485" y="1372"/>
              <a:ext cx="9" cy="1325"/>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2611" name="Line 10"/>
            <p:cNvSpPr>
              <a:spLocks noChangeShapeType="1"/>
            </p:cNvSpPr>
            <p:nvPr/>
          </p:nvSpPr>
          <p:spPr bwMode="auto">
            <a:xfrm flipH="1">
              <a:off x="5285" y="1372"/>
              <a:ext cx="9" cy="1325"/>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grpSp>
          <p:nvGrpSpPr>
            <p:cNvPr id="152612" name="Group 11"/>
            <p:cNvGrpSpPr>
              <a:grpSpLocks/>
            </p:cNvGrpSpPr>
            <p:nvPr/>
          </p:nvGrpSpPr>
          <p:grpSpPr bwMode="auto">
            <a:xfrm>
              <a:off x="3411" y="1195"/>
              <a:ext cx="641" cy="572"/>
              <a:chOff x="3411" y="1193"/>
              <a:chExt cx="641" cy="572"/>
            </a:xfrm>
          </p:grpSpPr>
          <p:grpSp>
            <p:nvGrpSpPr>
              <p:cNvPr id="152709" name="Group 12"/>
              <p:cNvGrpSpPr>
                <a:grpSpLocks/>
              </p:cNvGrpSpPr>
              <p:nvPr/>
            </p:nvGrpSpPr>
            <p:grpSpPr bwMode="auto">
              <a:xfrm>
                <a:off x="3411" y="1193"/>
                <a:ext cx="437" cy="391"/>
                <a:chOff x="1584" y="816"/>
                <a:chExt cx="912" cy="816"/>
              </a:xfrm>
            </p:grpSpPr>
            <p:sp>
              <p:nvSpPr>
                <p:cNvPr id="152711" name="Freeform 1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12" name="Freeform 1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13" name="Freeform 15"/>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14" name="Freeform 1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715" name="Freeform 1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716" name="Freeform 1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717" name="Freeform 19"/>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18" name="Freeform 20"/>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19" name="Freeform 21"/>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2710" name="Freeform 22"/>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2613" name="Group 23"/>
            <p:cNvGrpSpPr>
              <a:grpSpLocks/>
            </p:cNvGrpSpPr>
            <p:nvPr/>
          </p:nvGrpSpPr>
          <p:grpSpPr bwMode="auto">
            <a:xfrm>
              <a:off x="4225" y="1196"/>
              <a:ext cx="641" cy="572"/>
              <a:chOff x="3411" y="1193"/>
              <a:chExt cx="641" cy="572"/>
            </a:xfrm>
          </p:grpSpPr>
          <p:grpSp>
            <p:nvGrpSpPr>
              <p:cNvPr id="152698" name="Group 24"/>
              <p:cNvGrpSpPr>
                <a:grpSpLocks/>
              </p:cNvGrpSpPr>
              <p:nvPr/>
            </p:nvGrpSpPr>
            <p:grpSpPr bwMode="auto">
              <a:xfrm>
                <a:off x="3411" y="1193"/>
                <a:ext cx="437" cy="391"/>
                <a:chOff x="1584" y="816"/>
                <a:chExt cx="912" cy="816"/>
              </a:xfrm>
            </p:grpSpPr>
            <p:sp>
              <p:nvSpPr>
                <p:cNvPr id="152700" name="Freeform 2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01" name="Freeform 2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02" name="Freeform 27"/>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03" name="Freeform 2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704" name="Freeform 2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705" name="Freeform 3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706" name="Freeform 31"/>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07" name="Freeform 32"/>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708" name="Freeform 33"/>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2699" name="Freeform 34"/>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2614" name="Group 35"/>
            <p:cNvGrpSpPr>
              <a:grpSpLocks/>
            </p:cNvGrpSpPr>
            <p:nvPr/>
          </p:nvGrpSpPr>
          <p:grpSpPr bwMode="auto">
            <a:xfrm>
              <a:off x="5039" y="1195"/>
              <a:ext cx="641" cy="572"/>
              <a:chOff x="3411" y="1193"/>
              <a:chExt cx="641" cy="572"/>
            </a:xfrm>
          </p:grpSpPr>
          <p:grpSp>
            <p:nvGrpSpPr>
              <p:cNvPr id="152687" name="Group 36"/>
              <p:cNvGrpSpPr>
                <a:grpSpLocks/>
              </p:cNvGrpSpPr>
              <p:nvPr/>
            </p:nvGrpSpPr>
            <p:grpSpPr bwMode="auto">
              <a:xfrm>
                <a:off x="3411" y="1193"/>
                <a:ext cx="437" cy="391"/>
                <a:chOff x="1584" y="816"/>
                <a:chExt cx="912" cy="816"/>
              </a:xfrm>
            </p:grpSpPr>
            <p:sp>
              <p:nvSpPr>
                <p:cNvPr id="152689" name="Freeform 3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90" name="Freeform 3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91" name="Freeform 39"/>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92" name="Freeform 4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93" name="Freeform 4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94" name="Freeform 4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95" name="Freeform 43"/>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96" name="Freeform 44"/>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97" name="Freeform 45"/>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2688" name="Freeform 46"/>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2615" name="Group 47"/>
            <p:cNvGrpSpPr>
              <a:grpSpLocks/>
            </p:cNvGrpSpPr>
            <p:nvPr/>
          </p:nvGrpSpPr>
          <p:grpSpPr bwMode="auto">
            <a:xfrm>
              <a:off x="3461" y="1872"/>
              <a:ext cx="641" cy="572"/>
              <a:chOff x="3411" y="1193"/>
              <a:chExt cx="641" cy="572"/>
            </a:xfrm>
          </p:grpSpPr>
          <p:grpSp>
            <p:nvGrpSpPr>
              <p:cNvPr id="152676" name="Group 48"/>
              <p:cNvGrpSpPr>
                <a:grpSpLocks/>
              </p:cNvGrpSpPr>
              <p:nvPr/>
            </p:nvGrpSpPr>
            <p:grpSpPr bwMode="auto">
              <a:xfrm>
                <a:off x="3411" y="1193"/>
                <a:ext cx="437" cy="391"/>
                <a:chOff x="1584" y="816"/>
                <a:chExt cx="912" cy="816"/>
              </a:xfrm>
            </p:grpSpPr>
            <p:sp>
              <p:nvSpPr>
                <p:cNvPr id="152678" name="Freeform 4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79" name="Freeform 5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80" name="Freeform 51"/>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81" name="Freeform 5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82" name="Freeform 5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83" name="Freeform 5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84" name="Freeform 55"/>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85" name="Freeform 56"/>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86" name="Freeform 57"/>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2677" name="Freeform 58"/>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2616" name="Group 59"/>
            <p:cNvGrpSpPr>
              <a:grpSpLocks/>
            </p:cNvGrpSpPr>
            <p:nvPr/>
          </p:nvGrpSpPr>
          <p:grpSpPr bwMode="auto">
            <a:xfrm>
              <a:off x="4284" y="1872"/>
              <a:ext cx="641" cy="572"/>
              <a:chOff x="3411" y="1193"/>
              <a:chExt cx="641" cy="572"/>
            </a:xfrm>
          </p:grpSpPr>
          <p:grpSp>
            <p:nvGrpSpPr>
              <p:cNvPr id="152665" name="Group 60"/>
              <p:cNvGrpSpPr>
                <a:grpSpLocks/>
              </p:cNvGrpSpPr>
              <p:nvPr/>
            </p:nvGrpSpPr>
            <p:grpSpPr bwMode="auto">
              <a:xfrm>
                <a:off x="3411" y="1193"/>
                <a:ext cx="437" cy="391"/>
                <a:chOff x="1584" y="816"/>
                <a:chExt cx="912" cy="816"/>
              </a:xfrm>
            </p:grpSpPr>
            <p:sp>
              <p:nvSpPr>
                <p:cNvPr id="152667" name="Freeform 6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68" name="Freeform 6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69" name="Freeform 63"/>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70" name="Freeform 6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71" name="Freeform 6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72" name="Freeform 6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73" name="Freeform 67"/>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74" name="Freeform 68"/>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75" name="Freeform 69"/>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2666" name="Freeform 70"/>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2617" name="Group 71"/>
            <p:cNvGrpSpPr>
              <a:grpSpLocks/>
            </p:cNvGrpSpPr>
            <p:nvPr/>
          </p:nvGrpSpPr>
          <p:grpSpPr bwMode="auto">
            <a:xfrm>
              <a:off x="5107" y="1871"/>
              <a:ext cx="641" cy="572"/>
              <a:chOff x="3411" y="1193"/>
              <a:chExt cx="641" cy="572"/>
            </a:xfrm>
          </p:grpSpPr>
          <p:grpSp>
            <p:nvGrpSpPr>
              <p:cNvPr id="152654" name="Group 72"/>
              <p:cNvGrpSpPr>
                <a:grpSpLocks/>
              </p:cNvGrpSpPr>
              <p:nvPr/>
            </p:nvGrpSpPr>
            <p:grpSpPr bwMode="auto">
              <a:xfrm>
                <a:off x="3411" y="1193"/>
                <a:ext cx="437" cy="391"/>
                <a:chOff x="1584" y="816"/>
                <a:chExt cx="912" cy="816"/>
              </a:xfrm>
            </p:grpSpPr>
            <p:sp>
              <p:nvSpPr>
                <p:cNvPr id="152656" name="Freeform 7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57" name="Freeform 7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58" name="Freeform 75"/>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59" name="Freeform 7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60" name="Freeform 7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61" name="Freeform 7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62" name="Freeform 79"/>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63" name="Freeform 80"/>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64" name="Freeform 81"/>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2655" name="Freeform 82"/>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2618" name="Group 83"/>
            <p:cNvGrpSpPr>
              <a:grpSpLocks/>
            </p:cNvGrpSpPr>
            <p:nvPr/>
          </p:nvGrpSpPr>
          <p:grpSpPr bwMode="auto">
            <a:xfrm>
              <a:off x="3430" y="2530"/>
              <a:ext cx="641" cy="572"/>
              <a:chOff x="3411" y="1193"/>
              <a:chExt cx="641" cy="572"/>
            </a:xfrm>
          </p:grpSpPr>
          <p:grpSp>
            <p:nvGrpSpPr>
              <p:cNvPr id="152643" name="Group 84"/>
              <p:cNvGrpSpPr>
                <a:grpSpLocks/>
              </p:cNvGrpSpPr>
              <p:nvPr/>
            </p:nvGrpSpPr>
            <p:grpSpPr bwMode="auto">
              <a:xfrm>
                <a:off x="3411" y="1193"/>
                <a:ext cx="437" cy="391"/>
                <a:chOff x="1584" y="816"/>
                <a:chExt cx="912" cy="816"/>
              </a:xfrm>
            </p:grpSpPr>
            <p:sp>
              <p:nvSpPr>
                <p:cNvPr id="152645" name="Freeform 8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46" name="Freeform 8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47" name="Freeform 87"/>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48" name="Freeform 8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49" name="Freeform 8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50" name="Freeform 9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51" name="Freeform 91"/>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52" name="Freeform 92"/>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53" name="Freeform 93"/>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2644" name="Freeform 94"/>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2619" name="Group 95"/>
            <p:cNvGrpSpPr>
              <a:grpSpLocks/>
            </p:cNvGrpSpPr>
            <p:nvPr/>
          </p:nvGrpSpPr>
          <p:grpSpPr bwMode="auto">
            <a:xfrm>
              <a:off x="4244" y="2531"/>
              <a:ext cx="641" cy="572"/>
              <a:chOff x="3411" y="1193"/>
              <a:chExt cx="641" cy="572"/>
            </a:xfrm>
          </p:grpSpPr>
          <p:grpSp>
            <p:nvGrpSpPr>
              <p:cNvPr id="152632" name="Group 96"/>
              <p:cNvGrpSpPr>
                <a:grpSpLocks/>
              </p:cNvGrpSpPr>
              <p:nvPr/>
            </p:nvGrpSpPr>
            <p:grpSpPr bwMode="auto">
              <a:xfrm>
                <a:off x="3411" y="1193"/>
                <a:ext cx="437" cy="391"/>
                <a:chOff x="1584" y="816"/>
                <a:chExt cx="912" cy="816"/>
              </a:xfrm>
            </p:grpSpPr>
            <p:sp>
              <p:nvSpPr>
                <p:cNvPr id="152634" name="Freeform 9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35" name="Freeform 9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36" name="Freeform 99"/>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37" name="Freeform 10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38" name="Freeform 10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39" name="Freeform 10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40" name="Freeform 103"/>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41" name="Freeform 104"/>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42" name="Freeform 105"/>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2633" name="Freeform 106"/>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2620" name="Group 107"/>
            <p:cNvGrpSpPr>
              <a:grpSpLocks/>
            </p:cNvGrpSpPr>
            <p:nvPr/>
          </p:nvGrpSpPr>
          <p:grpSpPr bwMode="auto">
            <a:xfrm>
              <a:off x="5058" y="2530"/>
              <a:ext cx="641" cy="572"/>
              <a:chOff x="3411" y="1193"/>
              <a:chExt cx="641" cy="572"/>
            </a:xfrm>
          </p:grpSpPr>
          <p:grpSp>
            <p:nvGrpSpPr>
              <p:cNvPr id="152621" name="Group 108"/>
              <p:cNvGrpSpPr>
                <a:grpSpLocks/>
              </p:cNvGrpSpPr>
              <p:nvPr/>
            </p:nvGrpSpPr>
            <p:grpSpPr bwMode="auto">
              <a:xfrm>
                <a:off x="3411" y="1193"/>
                <a:ext cx="437" cy="391"/>
                <a:chOff x="1584" y="816"/>
                <a:chExt cx="912" cy="816"/>
              </a:xfrm>
            </p:grpSpPr>
            <p:sp>
              <p:nvSpPr>
                <p:cNvPr id="152623" name="Freeform 10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24" name="Freeform 11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25" name="Freeform 111"/>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26" name="Freeform 11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27" name="Freeform 11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28" name="Freeform 11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2629" name="Freeform 115"/>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30" name="Freeform 116"/>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2631" name="Freeform 117"/>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2622" name="Freeform 118"/>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sp>
        <p:nvSpPr>
          <p:cNvPr id="152583" name="Freeform 119"/>
          <p:cNvSpPr>
            <a:spLocks/>
          </p:cNvSpPr>
          <p:nvPr/>
        </p:nvSpPr>
        <p:spPr bwMode="auto">
          <a:xfrm>
            <a:off x="5627688" y="4170363"/>
            <a:ext cx="1471612" cy="1785937"/>
          </a:xfrm>
          <a:custGeom>
            <a:avLst/>
            <a:gdLst>
              <a:gd name="T0" fmla="*/ 2147483647 w 927"/>
              <a:gd name="T1" fmla="*/ 2147483647 h 1125"/>
              <a:gd name="T2" fmla="*/ 2147483647 w 927"/>
              <a:gd name="T3" fmla="*/ 2147483647 h 1125"/>
              <a:gd name="T4" fmla="*/ 2147483647 w 927"/>
              <a:gd name="T5" fmla="*/ 2147483647 h 1125"/>
              <a:gd name="T6" fmla="*/ 2147483647 w 927"/>
              <a:gd name="T7" fmla="*/ 2147483647 h 1125"/>
              <a:gd name="T8" fmla="*/ 2147483647 w 927"/>
              <a:gd name="T9" fmla="*/ 2147483647 h 1125"/>
              <a:gd name="T10" fmla="*/ 0 w 927"/>
              <a:gd name="T11" fmla="*/ 2147483647 h 1125"/>
              <a:gd name="T12" fmla="*/ 0 60000 65536"/>
              <a:gd name="T13" fmla="*/ 0 60000 65536"/>
              <a:gd name="T14" fmla="*/ 0 60000 65536"/>
              <a:gd name="T15" fmla="*/ 0 60000 65536"/>
              <a:gd name="T16" fmla="*/ 0 60000 65536"/>
              <a:gd name="T17" fmla="*/ 0 60000 65536"/>
              <a:gd name="T18" fmla="*/ 0 w 927"/>
              <a:gd name="T19" fmla="*/ 0 h 1125"/>
              <a:gd name="T20" fmla="*/ 927 w 927"/>
              <a:gd name="T21" fmla="*/ 1125 h 1125"/>
            </a:gdLst>
            <a:ahLst/>
            <a:cxnLst>
              <a:cxn ang="T12">
                <a:pos x="T0" y="T1"/>
              </a:cxn>
              <a:cxn ang="T13">
                <a:pos x="T2" y="T3"/>
              </a:cxn>
              <a:cxn ang="T14">
                <a:pos x="T4" y="T5"/>
              </a:cxn>
              <a:cxn ang="T15">
                <a:pos x="T6" y="T7"/>
              </a:cxn>
              <a:cxn ang="T16">
                <a:pos x="T8" y="T9"/>
              </a:cxn>
              <a:cxn ang="T17">
                <a:pos x="T10" y="T11"/>
              </a:cxn>
            </a:cxnLst>
            <a:rect l="T18" t="T19" r="T20" b="T21"/>
            <a:pathLst>
              <a:path w="927" h="1125">
                <a:moveTo>
                  <a:pt x="239" y="154"/>
                </a:moveTo>
                <a:cubicBezTo>
                  <a:pt x="402" y="77"/>
                  <a:pt x="565" y="0"/>
                  <a:pt x="676" y="35"/>
                </a:cubicBezTo>
                <a:cubicBezTo>
                  <a:pt x="787" y="70"/>
                  <a:pt x="881" y="215"/>
                  <a:pt x="904" y="362"/>
                </a:cubicBezTo>
                <a:cubicBezTo>
                  <a:pt x="927" y="509"/>
                  <a:pt x="918" y="797"/>
                  <a:pt x="815" y="918"/>
                </a:cubicBezTo>
                <a:cubicBezTo>
                  <a:pt x="712" y="1039"/>
                  <a:pt x="424" y="1125"/>
                  <a:pt x="288" y="1087"/>
                </a:cubicBezTo>
                <a:cubicBezTo>
                  <a:pt x="152" y="1049"/>
                  <a:pt x="76" y="869"/>
                  <a:pt x="0" y="690"/>
                </a:cubicBezTo>
              </a:path>
            </a:pathLst>
          </a:custGeom>
          <a:noFill/>
          <a:ln w="76200">
            <a:solidFill>
              <a:srgbClr val="FF33CC"/>
            </a:solidFill>
            <a:round/>
            <a:headEnd/>
            <a:tailEnd type="triangle" w="med" len="med"/>
          </a:ln>
        </p:spPr>
        <p:txBody>
          <a:bodyPr wrap="none" anchor="ctr"/>
          <a:lstStyle/>
          <a:p>
            <a:endParaRPr lang="en-US" dirty="0">
              <a:latin typeface="Arial" pitchFamily="34" charset="0"/>
            </a:endParaRPr>
          </a:p>
        </p:txBody>
      </p:sp>
      <p:sp>
        <p:nvSpPr>
          <p:cNvPr id="152584" name="Text Box 120"/>
          <p:cNvSpPr txBox="1">
            <a:spLocks noChangeArrowheads="1"/>
          </p:cNvSpPr>
          <p:nvPr/>
        </p:nvSpPr>
        <p:spPr bwMode="auto">
          <a:xfrm>
            <a:off x="1657350" y="5307013"/>
            <a:ext cx="3875088" cy="946150"/>
          </a:xfrm>
          <a:prstGeom prst="rect">
            <a:avLst/>
          </a:prstGeom>
          <a:noFill/>
          <a:ln w="38100">
            <a:solidFill>
              <a:srgbClr val="FF66CC"/>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Spinning on local memory is fast</a:t>
            </a:r>
          </a:p>
        </p:txBody>
      </p:sp>
      <p:pic>
        <p:nvPicPr>
          <p:cNvPr id="3" name="Picture 2" descr="Toy, Toys, Gift, Gifts, Present, Presents, Christmas, X-mas, Birthday, B-day, Spinning Top, Gif - Jitter.Bug.Girl">
            <a:extLst>
              <a:ext uri="{FF2B5EF4-FFF2-40B4-BE49-F238E27FC236}">
                <a16:creationId xmlns:a16="http://schemas.microsoft.com/office/drawing/2014/main" id="{3E921DD9-77E4-63FD-4616-8EC627FFA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3305" y="4078596"/>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5" name="Rectangle 3"/>
          <p:cNvSpPr>
            <a:spLocks noGrp="1" noChangeArrowheads="1"/>
          </p:cNvSpPr>
          <p:nvPr>
            <p:ph type="title"/>
          </p:nvPr>
        </p:nvSpPr>
        <p:spPr>
          <a:xfrm>
            <a:off x="601663" y="369888"/>
            <a:ext cx="7772400" cy="1143000"/>
          </a:xfrm>
        </p:spPr>
        <p:txBody>
          <a:bodyPr/>
          <a:lstStyle/>
          <a:p>
            <a:r>
              <a:rPr lang="en-US" dirty="0"/>
              <a:t>NUMA Machines</a:t>
            </a:r>
          </a:p>
        </p:txBody>
      </p:sp>
      <p:sp>
        <p:nvSpPr>
          <p:cNvPr id="153602" name="Footer Placeholder 3"/>
          <p:cNvSpPr>
            <a:spLocks noGrp="1"/>
          </p:cNvSpPr>
          <p:nvPr>
            <p:ph type="ftr" sz="quarter" idx="10"/>
          </p:nvPr>
        </p:nvSpPr>
        <p:spPr>
          <a:noFill/>
        </p:spPr>
        <p:txBody>
          <a:bodyPr/>
          <a:lstStyle/>
          <a:p>
            <a:r>
              <a:rPr lang="en-US" dirty="0"/>
              <a:t>Art of Multiprocessor Programming</a:t>
            </a:r>
          </a:p>
        </p:txBody>
      </p:sp>
      <p:sp>
        <p:nvSpPr>
          <p:cNvPr id="153603" name="Slide Number Placeholder 4"/>
          <p:cNvSpPr>
            <a:spLocks noGrp="1"/>
          </p:cNvSpPr>
          <p:nvPr>
            <p:ph type="sldNum" sz="quarter" idx="11"/>
          </p:nvPr>
        </p:nvSpPr>
        <p:spPr>
          <a:noFill/>
        </p:spPr>
        <p:txBody>
          <a:bodyPr/>
          <a:lstStyle/>
          <a:p>
            <a:fld id="{432B7E99-98DB-4DAA-8413-EC96DA16F844}" type="slidenum">
              <a:rPr lang="x-none" smtClean="0">
                <a:cs typeface="Arial" pitchFamily="34" charset="0"/>
              </a:rPr>
              <a:pPr/>
              <a:t>144</a:t>
            </a:fld>
            <a:endParaRPr lang="en-US" dirty="0">
              <a:cs typeface="Arial" pitchFamily="34" charset="0"/>
            </a:endParaRPr>
          </a:p>
        </p:txBody>
      </p:sp>
      <p:grpSp>
        <p:nvGrpSpPr>
          <p:cNvPr id="153606" name="Group 4"/>
          <p:cNvGrpSpPr>
            <a:grpSpLocks/>
          </p:cNvGrpSpPr>
          <p:nvPr/>
        </p:nvGrpSpPr>
        <p:grpSpPr bwMode="auto">
          <a:xfrm>
            <a:off x="2222500" y="1727200"/>
            <a:ext cx="4225925" cy="3632200"/>
            <a:chOff x="3411" y="1195"/>
            <a:chExt cx="2337" cy="1908"/>
          </a:xfrm>
          <a:effectLst>
            <a:glow rad="101600">
              <a:schemeClr val="accent3">
                <a:satMod val="175000"/>
                <a:alpha val="40000"/>
              </a:schemeClr>
            </a:glow>
          </a:effectLst>
        </p:grpSpPr>
        <p:sp>
          <p:nvSpPr>
            <p:cNvPr id="153631" name="Line 5"/>
            <p:cNvSpPr>
              <a:spLocks noChangeShapeType="1"/>
            </p:cNvSpPr>
            <p:nvPr/>
          </p:nvSpPr>
          <p:spPr bwMode="auto">
            <a:xfrm flipV="1">
              <a:off x="3661" y="1989"/>
              <a:ext cx="1637" cy="9"/>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3632" name="Line 6"/>
            <p:cNvSpPr>
              <a:spLocks noChangeShapeType="1"/>
            </p:cNvSpPr>
            <p:nvPr/>
          </p:nvSpPr>
          <p:spPr bwMode="auto">
            <a:xfrm flipV="1">
              <a:off x="3647" y="2661"/>
              <a:ext cx="1637" cy="9"/>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3633" name="Line 7"/>
            <p:cNvSpPr>
              <a:spLocks noChangeShapeType="1"/>
            </p:cNvSpPr>
            <p:nvPr/>
          </p:nvSpPr>
          <p:spPr bwMode="auto">
            <a:xfrm flipV="1">
              <a:off x="3675" y="1317"/>
              <a:ext cx="1637" cy="9"/>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3634" name="Line 8"/>
            <p:cNvSpPr>
              <a:spLocks noChangeShapeType="1"/>
            </p:cNvSpPr>
            <p:nvPr/>
          </p:nvSpPr>
          <p:spPr bwMode="auto">
            <a:xfrm flipH="1">
              <a:off x="3639" y="1372"/>
              <a:ext cx="9" cy="1325"/>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3635" name="Line 9"/>
            <p:cNvSpPr>
              <a:spLocks noChangeShapeType="1"/>
            </p:cNvSpPr>
            <p:nvPr/>
          </p:nvSpPr>
          <p:spPr bwMode="auto">
            <a:xfrm flipH="1">
              <a:off x="4485" y="1372"/>
              <a:ext cx="9" cy="1325"/>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sp>
          <p:nvSpPr>
            <p:cNvPr id="153636" name="Line 10"/>
            <p:cNvSpPr>
              <a:spLocks noChangeShapeType="1"/>
            </p:cNvSpPr>
            <p:nvPr/>
          </p:nvSpPr>
          <p:spPr bwMode="auto">
            <a:xfrm flipH="1">
              <a:off x="5285" y="1372"/>
              <a:ext cx="9" cy="1325"/>
            </a:xfrm>
            <a:prstGeom prst="line">
              <a:avLst/>
            </a:prstGeom>
            <a:noFill/>
            <a:ln w="76200">
              <a:solidFill>
                <a:schemeClr val="tx1"/>
              </a:solidFill>
              <a:round/>
              <a:headEnd/>
              <a:tailEnd/>
            </a:ln>
          </p:spPr>
          <p:txBody>
            <a:bodyPr wrap="none" anchor="ctr"/>
            <a:lstStyle/>
            <a:p>
              <a:endParaRPr lang="en-US" dirty="0">
                <a:latin typeface="Arial" pitchFamily="34" charset="0"/>
              </a:endParaRPr>
            </a:p>
          </p:txBody>
        </p:sp>
        <p:grpSp>
          <p:nvGrpSpPr>
            <p:cNvPr id="153637" name="Group 11"/>
            <p:cNvGrpSpPr>
              <a:grpSpLocks/>
            </p:cNvGrpSpPr>
            <p:nvPr/>
          </p:nvGrpSpPr>
          <p:grpSpPr bwMode="auto">
            <a:xfrm>
              <a:off x="3411" y="1195"/>
              <a:ext cx="641" cy="572"/>
              <a:chOff x="3411" y="1193"/>
              <a:chExt cx="641" cy="572"/>
            </a:xfrm>
          </p:grpSpPr>
          <p:grpSp>
            <p:nvGrpSpPr>
              <p:cNvPr id="153734" name="Group 12"/>
              <p:cNvGrpSpPr>
                <a:grpSpLocks/>
              </p:cNvGrpSpPr>
              <p:nvPr/>
            </p:nvGrpSpPr>
            <p:grpSpPr bwMode="auto">
              <a:xfrm>
                <a:off x="3411" y="1193"/>
                <a:ext cx="437" cy="391"/>
                <a:chOff x="1584" y="816"/>
                <a:chExt cx="912" cy="816"/>
              </a:xfrm>
            </p:grpSpPr>
            <p:sp>
              <p:nvSpPr>
                <p:cNvPr id="153736" name="Freeform 1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37" name="Freeform 1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38" name="Freeform 15"/>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39" name="Freeform 1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40" name="Freeform 1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41" name="Freeform 1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42" name="Freeform 19"/>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43" name="Freeform 20"/>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44" name="Freeform 21"/>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3735" name="Freeform 22"/>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3638" name="Group 23"/>
            <p:cNvGrpSpPr>
              <a:grpSpLocks/>
            </p:cNvGrpSpPr>
            <p:nvPr/>
          </p:nvGrpSpPr>
          <p:grpSpPr bwMode="auto">
            <a:xfrm>
              <a:off x="4225" y="1196"/>
              <a:ext cx="641" cy="572"/>
              <a:chOff x="3411" y="1193"/>
              <a:chExt cx="641" cy="572"/>
            </a:xfrm>
          </p:grpSpPr>
          <p:grpSp>
            <p:nvGrpSpPr>
              <p:cNvPr id="153723" name="Group 24"/>
              <p:cNvGrpSpPr>
                <a:grpSpLocks/>
              </p:cNvGrpSpPr>
              <p:nvPr/>
            </p:nvGrpSpPr>
            <p:grpSpPr bwMode="auto">
              <a:xfrm>
                <a:off x="3411" y="1193"/>
                <a:ext cx="437" cy="391"/>
                <a:chOff x="1584" y="816"/>
                <a:chExt cx="912" cy="816"/>
              </a:xfrm>
            </p:grpSpPr>
            <p:sp>
              <p:nvSpPr>
                <p:cNvPr id="153725" name="Freeform 2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26" name="Freeform 2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27" name="Freeform 27"/>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28" name="Freeform 2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29" name="Freeform 2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30" name="Freeform 3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31" name="Freeform 31"/>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32" name="Freeform 32"/>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33" name="Freeform 33"/>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3724" name="Freeform 34"/>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3639" name="Group 35"/>
            <p:cNvGrpSpPr>
              <a:grpSpLocks/>
            </p:cNvGrpSpPr>
            <p:nvPr/>
          </p:nvGrpSpPr>
          <p:grpSpPr bwMode="auto">
            <a:xfrm>
              <a:off x="5039" y="1195"/>
              <a:ext cx="641" cy="572"/>
              <a:chOff x="3411" y="1193"/>
              <a:chExt cx="641" cy="572"/>
            </a:xfrm>
          </p:grpSpPr>
          <p:grpSp>
            <p:nvGrpSpPr>
              <p:cNvPr id="153712" name="Group 36"/>
              <p:cNvGrpSpPr>
                <a:grpSpLocks/>
              </p:cNvGrpSpPr>
              <p:nvPr/>
            </p:nvGrpSpPr>
            <p:grpSpPr bwMode="auto">
              <a:xfrm>
                <a:off x="3411" y="1193"/>
                <a:ext cx="437" cy="391"/>
                <a:chOff x="1584" y="816"/>
                <a:chExt cx="912" cy="816"/>
              </a:xfrm>
            </p:grpSpPr>
            <p:sp>
              <p:nvSpPr>
                <p:cNvPr id="153714" name="Freeform 3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15" name="Freeform 3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16" name="Freeform 39"/>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17" name="Freeform 4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18" name="Freeform 4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19" name="Freeform 4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20" name="Freeform 43"/>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21" name="Freeform 44"/>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22" name="Freeform 45"/>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3713" name="Freeform 46"/>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3640" name="Group 47"/>
            <p:cNvGrpSpPr>
              <a:grpSpLocks/>
            </p:cNvGrpSpPr>
            <p:nvPr/>
          </p:nvGrpSpPr>
          <p:grpSpPr bwMode="auto">
            <a:xfrm>
              <a:off x="3461" y="1872"/>
              <a:ext cx="641" cy="572"/>
              <a:chOff x="3411" y="1193"/>
              <a:chExt cx="641" cy="572"/>
            </a:xfrm>
          </p:grpSpPr>
          <p:grpSp>
            <p:nvGrpSpPr>
              <p:cNvPr id="153701" name="Group 48"/>
              <p:cNvGrpSpPr>
                <a:grpSpLocks/>
              </p:cNvGrpSpPr>
              <p:nvPr/>
            </p:nvGrpSpPr>
            <p:grpSpPr bwMode="auto">
              <a:xfrm>
                <a:off x="3411" y="1193"/>
                <a:ext cx="437" cy="391"/>
                <a:chOff x="1584" y="816"/>
                <a:chExt cx="912" cy="816"/>
              </a:xfrm>
            </p:grpSpPr>
            <p:sp>
              <p:nvSpPr>
                <p:cNvPr id="153703" name="Freeform 4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04" name="Freeform 5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05" name="Freeform 51"/>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06" name="Freeform 5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07" name="Freeform 5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08" name="Freeform 5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709" name="Freeform 55"/>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10" name="Freeform 56"/>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11" name="Freeform 57"/>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3702" name="Freeform 58"/>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3641" name="Group 59"/>
            <p:cNvGrpSpPr>
              <a:grpSpLocks/>
            </p:cNvGrpSpPr>
            <p:nvPr/>
          </p:nvGrpSpPr>
          <p:grpSpPr bwMode="auto">
            <a:xfrm>
              <a:off x="4284" y="1872"/>
              <a:ext cx="641" cy="572"/>
              <a:chOff x="3411" y="1193"/>
              <a:chExt cx="641" cy="572"/>
            </a:xfrm>
          </p:grpSpPr>
          <p:grpSp>
            <p:nvGrpSpPr>
              <p:cNvPr id="153690" name="Group 60"/>
              <p:cNvGrpSpPr>
                <a:grpSpLocks/>
              </p:cNvGrpSpPr>
              <p:nvPr/>
            </p:nvGrpSpPr>
            <p:grpSpPr bwMode="auto">
              <a:xfrm>
                <a:off x="3411" y="1193"/>
                <a:ext cx="437" cy="391"/>
                <a:chOff x="1584" y="816"/>
                <a:chExt cx="912" cy="816"/>
              </a:xfrm>
            </p:grpSpPr>
            <p:sp>
              <p:nvSpPr>
                <p:cNvPr id="153692" name="Freeform 6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93" name="Freeform 6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94" name="Freeform 63"/>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95" name="Freeform 6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96" name="Freeform 6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97" name="Freeform 6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98" name="Freeform 67"/>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99" name="Freeform 68"/>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700" name="Freeform 69"/>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3691" name="Freeform 70"/>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3642" name="Group 71"/>
            <p:cNvGrpSpPr>
              <a:grpSpLocks/>
            </p:cNvGrpSpPr>
            <p:nvPr/>
          </p:nvGrpSpPr>
          <p:grpSpPr bwMode="auto">
            <a:xfrm>
              <a:off x="5107" y="1871"/>
              <a:ext cx="641" cy="572"/>
              <a:chOff x="3411" y="1193"/>
              <a:chExt cx="641" cy="572"/>
            </a:xfrm>
          </p:grpSpPr>
          <p:grpSp>
            <p:nvGrpSpPr>
              <p:cNvPr id="153679" name="Group 72"/>
              <p:cNvGrpSpPr>
                <a:grpSpLocks/>
              </p:cNvGrpSpPr>
              <p:nvPr/>
            </p:nvGrpSpPr>
            <p:grpSpPr bwMode="auto">
              <a:xfrm>
                <a:off x="3411" y="1193"/>
                <a:ext cx="437" cy="391"/>
                <a:chOff x="1584" y="816"/>
                <a:chExt cx="912" cy="816"/>
              </a:xfrm>
            </p:grpSpPr>
            <p:sp>
              <p:nvSpPr>
                <p:cNvPr id="153681" name="Freeform 7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82" name="Freeform 7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83" name="Freeform 75"/>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84" name="Freeform 7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85" name="Freeform 7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86" name="Freeform 7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87" name="Freeform 79"/>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88" name="Freeform 80"/>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89" name="Freeform 81"/>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3680" name="Freeform 82"/>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3643" name="Group 83"/>
            <p:cNvGrpSpPr>
              <a:grpSpLocks/>
            </p:cNvGrpSpPr>
            <p:nvPr/>
          </p:nvGrpSpPr>
          <p:grpSpPr bwMode="auto">
            <a:xfrm>
              <a:off x="3430" y="2530"/>
              <a:ext cx="641" cy="572"/>
              <a:chOff x="3411" y="1193"/>
              <a:chExt cx="641" cy="572"/>
            </a:xfrm>
          </p:grpSpPr>
          <p:grpSp>
            <p:nvGrpSpPr>
              <p:cNvPr id="153668" name="Group 84"/>
              <p:cNvGrpSpPr>
                <a:grpSpLocks/>
              </p:cNvGrpSpPr>
              <p:nvPr/>
            </p:nvGrpSpPr>
            <p:grpSpPr bwMode="auto">
              <a:xfrm>
                <a:off x="3411" y="1193"/>
                <a:ext cx="437" cy="391"/>
                <a:chOff x="1584" y="816"/>
                <a:chExt cx="912" cy="816"/>
              </a:xfrm>
            </p:grpSpPr>
            <p:sp>
              <p:nvSpPr>
                <p:cNvPr id="153670" name="Freeform 8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71" name="Freeform 8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72" name="Freeform 87"/>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73" name="Freeform 8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74" name="Freeform 8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75" name="Freeform 9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76" name="Freeform 91"/>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77" name="Freeform 92"/>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78" name="Freeform 93"/>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3669" name="Freeform 94"/>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3644" name="Group 95"/>
            <p:cNvGrpSpPr>
              <a:grpSpLocks/>
            </p:cNvGrpSpPr>
            <p:nvPr/>
          </p:nvGrpSpPr>
          <p:grpSpPr bwMode="auto">
            <a:xfrm>
              <a:off x="4244" y="2531"/>
              <a:ext cx="641" cy="572"/>
              <a:chOff x="3411" y="1193"/>
              <a:chExt cx="641" cy="572"/>
            </a:xfrm>
          </p:grpSpPr>
          <p:grpSp>
            <p:nvGrpSpPr>
              <p:cNvPr id="153657" name="Group 96"/>
              <p:cNvGrpSpPr>
                <a:grpSpLocks/>
              </p:cNvGrpSpPr>
              <p:nvPr/>
            </p:nvGrpSpPr>
            <p:grpSpPr bwMode="auto">
              <a:xfrm>
                <a:off x="3411" y="1193"/>
                <a:ext cx="437" cy="391"/>
                <a:chOff x="1584" y="816"/>
                <a:chExt cx="912" cy="816"/>
              </a:xfrm>
            </p:grpSpPr>
            <p:sp>
              <p:nvSpPr>
                <p:cNvPr id="153659" name="Freeform 9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60" name="Freeform 9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61" name="Freeform 99"/>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62" name="Freeform 10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63" name="Freeform 10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64" name="Freeform 10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65" name="Freeform 103"/>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66" name="Freeform 104"/>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67" name="Freeform 105"/>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3658" name="Freeform 106"/>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nvGrpSpPr>
            <p:cNvPr id="153645" name="Group 107"/>
            <p:cNvGrpSpPr>
              <a:grpSpLocks/>
            </p:cNvGrpSpPr>
            <p:nvPr/>
          </p:nvGrpSpPr>
          <p:grpSpPr bwMode="auto">
            <a:xfrm>
              <a:off x="5058" y="2530"/>
              <a:ext cx="641" cy="572"/>
              <a:chOff x="3411" y="1193"/>
              <a:chExt cx="641" cy="572"/>
            </a:xfrm>
          </p:grpSpPr>
          <p:grpSp>
            <p:nvGrpSpPr>
              <p:cNvPr id="153646" name="Group 108"/>
              <p:cNvGrpSpPr>
                <a:grpSpLocks/>
              </p:cNvGrpSpPr>
              <p:nvPr/>
            </p:nvGrpSpPr>
            <p:grpSpPr bwMode="auto">
              <a:xfrm>
                <a:off x="3411" y="1193"/>
                <a:ext cx="437" cy="391"/>
                <a:chOff x="1584" y="816"/>
                <a:chExt cx="912" cy="816"/>
              </a:xfrm>
            </p:grpSpPr>
            <p:sp>
              <p:nvSpPr>
                <p:cNvPr id="153648" name="Freeform 10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49" name="Freeform 11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50" name="Freeform 111"/>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51" name="Freeform 11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52" name="Freeform 11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53" name="Freeform 11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53654" name="Freeform 115"/>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55" name="Freeform 116"/>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3656" name="Freeform 117"/>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53647" name="Freeform 118"/>
              <p:cNvSpPr>
                <a:spLocks/>
              </p:cNvSpPr>
              <p:nvPr/>
            </p:nvSpPr>
            <p:spPr bwMode="auto">
              <a:xfrm>
                <a:off x="3723" y="1500"/>
                <a:ext cx="329" cy="265"/>
              </a:xfrm>
              <a:custGeom>
                <a:avLst/>
                <a:gdLst>
                  <a:gd name="T0" fmla="*/ 0 w 329"/>
                  <a:gd name="T1" fmla="*/ 128 h 265"/>
                  <a:gd name="T2" fmla="*/ 219 w 329"/>
                  <a:gd name="T3" fmla="*/ 0 h 265"/>
                  <a:gd name="T4" fmla="*/ 329 w 329"/>
                  <a:gd name="T5" fmla="*/ 100 h 265"/>
                  <a:gd name="T6" fmla="*/ 128 w 329"/>
                  <a:gd name="T7" fmla="*/ 265 h 265"/>
                  <a:gd name="T8" fmla="*/ 0 w 329"/>
                  <a:gd name="T9" fmla="*/ 128 h 265"/>
                  <a:gd name="T10" fmla="*/ 0 60000 65536"/>
                  <a:gd name="T11" fmla="*/ 0 60000 65536"/>
                  <a:gd name="T12" fmla="*/ 0 60000 65536"/>
                  <a:gd name="T13" fmla="*/ 0 60000 65536"/>
                  <a:gd name="T14" fmla="*/ 0 60000 65536"/>
                  <a:gd name="T15" fmla="*/ 0 w 329"/>
                  <a:gd name="T16" fmla="*/ 0 h 265"/>
                  <a:gd name="T17" fmla="*/ 329 w 329"/>
                  <a:gd name="T18" fmla="*/ 265 h 265"/>
                </a:gdLst>
                <a:ahLst/>
                <a:cxnLst>
                  <a:cxn ang="T10">
                    <a:pos x="T0" y="T1"/>
                  </a:cxn>
                  <a:cxn ang="T11">
                    <a:pos x="T2" y="T3"/>
                  </a:cxn>
                  <a:cxn ang="T12">
                    <a:pos x="T4" y="T5"/>
                  </a:cxn>
                  <a:cxn ang="T13">
                    <a:pos x="T6" y="T7"/>
                  </a:cxn>
                  <a:cxn ang="T14">
                    <a:pos x="T8" y="T9"/>
                  </a:cxn>
                </a:cxnLst>
                <a:rect l="T15" t="T16" r="T17" b="T18"/>
                <a:pathLst>
                  <a:path w="329" h="265">
                    <a:moveTo>
                      <a:pt x="0" y="128"/>
                    </a:moveTo>
                    <a:lnTo>
                      <a:pt x="219" y="0"/>
                    </a:lnTo>
                    <a:lnTo>
                      <a:pt x="329" y="100"/>
                    </a:lnTo>
                    <a:lnTo>
                      <a:pt x="128" y="265"/>
                    </a:lnTo>
                    <a:lnTo>
                      <a:pt x="0" y="128"/>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grpSp>
      <p:sp>
        <p:nvSpPr>
          <p:cNvPr id="153607" name="Text Box 120"/>
          <p:cNvSpPr txBox="1">
            <a:spLocks noChangeArrowheads="1"/>
          </p:cNvSpPr>
          <p:nvPr/>
        </p:nvSpPr>
        <p:spPr bwMode="auto">
          <a:xfrm>
            <a:off x="2125663" y="5289550"/>
            <a:ext cx="4427537" cy="946150"/>
          </a:xfrm>
          <a:prstGeom prst="rect">
            <a:avLst/>
          </a:prstGeom>
          <a:noFill/>
          <a:ln w="38100">
            <a:solidFill>
              <a:srgbClr val="FF66CC"/>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Spinning on remote memory is slow</a:t>
            </a:r>
          </a:p>
        </p:txBody>
      </p:sp>
      <p:sp>
        <p:nvSpPr>
          <p:cNvPr id="153608" name="Freeform 121"/>
          <p:cNvSpPr>
            <a:spLocks/>
          </p:cNvSpPr>
          <p:nvPr/>
        </p:nvSpPr>
        <p:spPr bwMode="auto">
          <a:xfrm>
            <a:off x="4572000" y="2282825"/>
            <a:ext cx="841375" cy="1874838"/>
          </a:xfrm>
          <a:custGeom>
            <a:avLst/>
            <a:gdLst>
              <a:gd name="T0" fmla="*/ 2147483647 w 530"/>
              <a:gd name="T1" fmla="*/ 2147483647 h 1181"/>
              <a:gd name="T2" fmla="*/ 2147483647 w 530"/>
              <a:gd name="T3" fmla="*/ 2147483647 h 1181"/>
              <a:gd name="T4" fmla="*/ 2147483647 w 530"/>
              <a:gd name="T5" fmla="*/ 2147483647 h 1181"/>
              <a:gd name="T6" fmla="*/ 0 w 530"/>
              <a:gd name="T7" fmla="*/ 2147483647 h 1181"/>
              <a:gd name="T8" fmla="*/ 0 60000 65536"/>
              <a:gd name="T9" fmla="*/ 0 60000 65536"/>
              <a:gd name="T10" fmla="*/ 0 60000 65536"/>
              <a:gd name="T11" fmla="*/ 0 60000 65536"/>
              <a:gd name="T12" fmla="*/ 0 w 530"/>
              <a:gd name="T13" fmla="*/ 0 h 1181"/>
              <a:gd name="T14" fmla="*/ 530 w 530"/>
              <a:gd name="T15" fmla="*/ 1181 h 1181"/>
            </a:gdLst>
            <a:ahLst/>
            <a:cxnLst>
              <a:cxn ang="T8">
                <a:pos x="T0" y="T1"/>
              </a:cxn>
              <a:cxn ang="T9">
                <a:pos x="T2" y="T3"/>
              </a:cxn>
              <a:cxn ang="T10">
                <a:pos x="T4" y="T5"/>
              </a:cxn>
              <a:cxn ang="T11">
                <a:pos x="T6" y="T7"/>
              </a:cxn>
            </a:cxnLst>
            <a:rect l="T12" t="T13" r="T14" b="T15"/>
            <a:pathLst>
              <a:path w="530" h="1181">
                <a:moveTo>
                  <a:pt x="445" y="1181"/>
                </a:moveTo>
                <a:cubicBezTo>
                  <a:pt x="420" y="1138"/>
                  <a:pt x="291" y="1096"/>
                  <a:pt x="297" y="925"/>
                </a:cubicBezTo>
                <a:cubicBezTo>
                  <a:pt x="303" y="754"/>
                  <a:pt x="530" y="306"/>
                  <a:pt x="481" y="153"/>
                </a:cubicBezTo>
                <a:cubicBezTo>
                  <a:pt x="432" y="0"/>
                  <a:pt x="100" y="36"/>
                  <a:pt x="0" y="5"/>
                </a:cubicBezTo>
              </a:path>
            </a:pathLst>
          </a:custGeom>
          <a:noFill/>
          <a:ln w="76200">
            <a:solidFill>
              <a:srgbClr val="FF33CC"/>
            </a:solidFill>
            <a:round/>
            <a:headEnd type="triangle" w="med" len="med"/>
            <a:tailEnd/>
          </a:ln>
        </p:spPr>
        <p:txBody>
          <a:bodyPr wrap="none" anchor="ctr"/>
          <a:lstStyle/>
          <a:p>
            <a:endParaRPr lang="en-US" dirty="0">
              <a:latin typeface="Arial" pitchFamily="34" charset="0"/>
            </a:endParaRPr>
          </a:p>
        </p:txBody>
      </p:sp>
      <p:sp>
        <p:nvSpPr>
          <p:cNvPr id="153610" name="Freeform 119"/>
          <p:cNvSpPr>
            <a:spLocks/>
          </p:cNvSpPr>
          <p:nvPr/>
        </p:nvSpPr>
        <p:spPr bwMode="auto">
          <a:xfrm>
            <a:off x="4430713" y="1444625"/>
            <a:ext cx="2274887" cy="3001963"/>
          </a:xfrm>
          <a:custGeom>
            <a:avLst/>
            <a:gdLst>
              <a:gd name="T0" fmla="*/ 2147483647 w 1433"/>
              <a:gd name="T1" fmla="*/ 2147483647 h 1891"/>
              <a:gd name="T2" fmla="*/ 2147483647 w 1433"/>
              <a:gd name="T3" fmla="*/ 2147483647 h 1891"/>
              <a:gd name="T4" fmla="*/ 2147483647 w 1433"/>
              <a:gd name="T5" fmla="*/ 2147483647 h 1891"/>
              <a:gd name="T6" fmla="*/ 0 w 1433"/>
              <a:gd name="T7" fmla="*/ 2147483647 h 1891"/>
              <a:gd name="T8" fmla="*/ 0 60000 65536"/>
              <a:gd name="T9" fmla="*/ 0 60000 65536"/>
              <a:gd name="T10" fmla="*/ 0 60000 65536"/>
              <a:gd name="T11" fmla="*/ 0 60000 65536"/>
              <a:gd name="T12" fmla="*/ 0 w 1433"/>
              <a:gd name="T13" fmla="*/ 0 h 1891"/>
              <a:gd name="T14" fmla="*/ 1433 w 1433"/>
              <a:gd name="T15" fmla="*/ 1891 h 1891"/>
            </a:gdLst>
            <a:ahLst/>
            <a:cxnLst>
              <a:cxn ang="T8">
                <a:pos x="T0" y="T1"/>
              </a:cxn>
              <a:cxn ang="T9">
                <a:pos x="T2" y="T3"/>
              </a:cxn>
              <a:cxn ang="T10">
                <a:pos x="T4" y="T5"/>
              </a:cxn>
              <a:cxn ang="T11">
                <a:pos x="T6" y="T7"/>
              </a:cxn>
            </a:cxnLst>
            <a:rect l="T12" t="T13" r="T14" b="T15"/>
            <a:pathLst>
              <a:path w="1433" h="1891">
                <a:moveTo>
                  <a:pt x="1072" y="1891"/>
                </a:moveTo>
                <a:cubicBezTo>
                  <a:pt x="1129" y="1740"/>
                  <a:pt x="1433" y="1277"/>
                  <a:pt x="1413" y="984"/>
                </a:cubicBezTo>
                <a:cubicBezTo>
                  <a:pt x="1393" y="691"/>
                  <a:pt x="1185" y="270"/>
                  <a:pt x="950" y="135"/>
                </a:cubicBezTo>
                <a:cubicBezTo>
                  <a:pt x="715" y="0"/>
                  <a:pt x="158" y="166"/>
                  <a:pt x="0" y="172"/>
                </a:cubicBezTo>
              </a:path>
            </a:pathLst>
          </a:custGeom>
          <a:noFill/>
          <a:ln w="76200">
            <a:solidFill>
              <a:srgbClr val="FF33CC"/>
            </a:solidFill>
            <a:round/>
            <a:headEnd/>
            <a:tailEnd type="triangle" w="med" len="med"/>
          </a:ln>
        </p:spPr>
        <p:txBody>
          <a:bodyPr wrap="none" anchor="ctr"/>
          <a:lstStyle/>
          <a:p>
            <a:endParaRPr lang="en-US" dirty="0">
              <a:latin typeface="Arial" pitchFamily="34" charset="0"/>
            </a:endParaRPr>
          </a:p>
        </p:txBody>
      </p:sp>
      <p:pic>
        <p:nvPicPr>
          <p:cNvPr id="3" name="Picture 2" descr="Toy, Toys, Gift, Gifts, Present, Presents, Christmas, X-mas, Birthday, B-day, Spinning Top, Gif - Jitter.Bug.Girl">
            <a:extLst>
              <a:ext uri="{FF2B5EF4-FFF2-40B4-BE49-F238E27FC236}">
                <a16:creationId xmlns:a16="http://schemas.microsoft.com/office/drawing/2014/main" id="{4B8F3C7C-3818-E306-96EC-BF6C3729D4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9415" y="763650"/>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Rectangle 2"/>
          <p:cNvSpPr>
            <a:spLocks noGrp="1" noChangeArrowheads="1"/>
          </p:cNvSpPr>
          <p:nvPr>
            <p:ph type="title"/>
          </p:nvPr>
        </p:nvSpPr>
        <p:spPr/>
        <p:txBody>
          <a:bodyPr/>
          <a:lstStyle/>
          <a:p>
            <a:r>
              <a:rPr lang="en-US" dirty="0"/>
              <a:t>CLH Lock</a:t>
            </a:r>
          </a:p>
        </p:txBody>
      </p:sp>
      <p:sp>
        <p:nvSpPr>
          <p:cNvPr id="154626" name="Footer Placeholder 3"/>
          <p:cNvSpPr>
            <a:spLocks noGrp="1"/>
          </p:cNvSpPr>
          <p:nvPr>
            <p:ph type="ftr" sz="quarter" idx="10"/>
          </p:nvPr>
        </p:nvSpPr>
        <p:spPr>
          <a:noFill/>
        </p:spPr>
        <p:txBody>
          <a:bodyPr/>
          <a:lstStyle/>
          <a:p>
            <a:r>
              <a:rPr lang="en-US" dirty="0"/>
              <a:t>Art of Multiprocessor Programming</a:t>
            </a:r>
          </a:p>
        </p:txBody>
      </p:sp>
      <p:sp>
        <p:nvSpPr>
          <p:cNvPr id="154627" name="Slide Number Placeholder 4"/>
          <p:cNvSpPr>
            <a:spLocks noGrp="1"/>
          </p:cNvSpPr>
          <p:nvPr>
            <p:ph type="sldNum" sz="quarter" idx="11"/>
          </p:nvPr>
        </p:nvSpPr>
        <p:spPr>
          <a:noFill/>
        </p:spPr>
        <p:txBody>
          <a:bodyPr/>
          <a:lstStyle/>
          <a:p>
            <a:fld id="{79C87ACB-38C9-46AB-8992-782809C91C79}" type="slidenum">
              <a:rPr lang="x-none" smtClean="0">
                <a:cs typeface="Arial" pitchFamily="34" charset="0"/>
              </a:rPr>
              <a:pPr/>
              <a:t>145</a:t>
            </a:fld>
            <a:endParaRPr lang="en-US" dirty="0">
              <a:cs typeface="Arial" pitchFamily="34" charset="0"/>
            </a:endParaRPr>
          </a:p>
        </p:txBody>
      </p:sp>
      <p:sp>
        <p:nvSpPr>
          <p:cNvPr id="2" name="TextBox 1">
            <a:extLst>
              <a:ext uri="{FF2B5EF4-FFF2-40B4-BE49-F238E27FC236}">
                <a16:creationId xmlns:a16="http://schemas.microsoft.com/office/drawing/2014/main" id="{3410B36C-DEA3-FA1E-DE6E-678CEF19519A}"/>
              </a:ext>
            </a:extLst>
          </p:cNvPr>
          <p:cNvSpPr txBox="1"/>
          <p:nvPr/>
        </p:nvSpPr>
        <p:spPr bwMode="auto">
          <a:xfrm>
            <a:off x="685800" y="3167390"/>
            <a:ext cx="763348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Each thread spins on predecessor’s memory</a:t>
            </a:r>
          </a:p>
        </p:txBody>
      </p:sp>
      <p:sp>
        <p:nvSpPr>
          <p:cNvPr id="3" name="TextBox 3">
            <a:extLst>
              <a:ext uri="{FF2B5EF4-FFF2-40B4-BE49-F238E27FC236}">
                <a16:creationId xmlns:a16="http://schemas.microsoft.com/office/drawing/2014/main" id="{589BA50C-ED92-FB99-701C-822B13BFBF81}"/>
              </a:ext>
            </a:extLst>
          </p:cNvPr>
          <p:cNvSpPr txBox="1"/>
          <p:nvPr/>
        </p:nvSpPr>
        <p:spPr bwMode="auto">
          <a:xfrm>
            <a:off x="685801" y="4157014"/>
            <a:ext cx="3620777"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Could be far away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3" name="Rectangle 3"/>
          <p:cNvSpPr>
            <a:spLocks noGrp="1" noChangeArrowheads="1"/>
          </p:cNvSpPr>
          <p:nvPr>
            <p:ph type="title"/>
          </p:nvPr>
        </p:nvSpPr>
        <p:spPr/>
        <p:txBody>
          <a:bodyPr/>
          <a:lstStyle/>
          <a:p>
            <a:r>
              <a:rPr lang="en-US" dirty="0"/>
              <a:t>MCS Lock</a:t>
            </a:r>
          </a:p>
        </p:txBody>
      </p:sp>
      <p:sp>
        <p:nvSpPr>
          <p:cNvPr id="155650" name="Footer Placeholder 3"/>
          <p:cNvSpPr>
            <a:spLocks noGrp="1"/>
          </p:cNvSpPr>
          <p:nvPr>
            <p:ph type="ftr" sz="quarter" idx="10"/>
          </p:nvPr>
        </p:nvSpPr>
        <p:spPr>
          <a:noFill/>
        </p:spPr>
        <p:txBody>
          <a:bodyPr/>
          <a:lstStyle/>
          <a:p>
            <a:r>
              <a:rPr lang="en-US" dirty="0"/>
              <a:t>Art of Multiprocessor Programming</a:t>
            </a:r>
          </a:p>
        </p:txBody>
      </p:sp>
      <p:sp>
        <p:nvSpPr>
          <p:cNvPr id="155651" name="Slide Number Placeholder 4"/>
          <p:cNvSpPr>
            <a:spLocks noGrp="1"/>
          </p:cNvSpPr>
          <p:nvPr>
            <p:ph type="sldNum" sz="quarter" idx="11"/>
          </p:nvPr>
        </p:nvSpPr>
        <p:spPr>
          <a:noFill/>
        </p:spPr>
        <p:txBody>
          <a:bodyPr/>
          <a:lstStyle/>
          <a:p>
            <a:fld id="{7EA9703B-2CE3-49FE-A105-EC4787F21BB7}" type="slidenum">
              <a:rPr lang="x-none" smtClean="0">
                <a:cs typeface="Arial" pitchFamily="34" charset="0"/>
              </a:rPr>
              <a:pPr/>
              <a:t>146</a:t>
            </a:fld>
            <a:endParaRPr lang="en-US" dirty="0">
              <a:cs typeface="Arial" pitchFamily="34" charset="0"/>
            </a:endParaRPr>
          </a:p>
        </p:txBody>
      </p:sp>
      <p:sp>
        <p:nvSpPr>
          <p:cNvPr id="2" name="TextBox 1">
            <a:extLst>
              <a:ext uri="{FF2B5EF4-FFF2-40B4-BE49-F238E27FC236}">
                <a16:creationId xmlns:a16="http://schemas.microsoft.com/office/drawing/2014/main" id="{212F2B1D-1565-6108-D35C-7576CA77B782}"/>
              </a:ext>
            </a:extLst>
          </p:cNvPr>
          <p:cNvSpPr txBox="1"/>
          <p:nvPr/>
        </p:nvSpPr>
        <p:spPr bwMode="auto">
          <a:xfrm>
            <a:off x="2053534" y="2496915"/>
            <a:ext cx="240453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FCFS order</a:t>
            </a:r>
          </a:p>
        </p:txBody>
      </p:sp>
      <p:sp>
        <p:nvSpPr>
          <p:cNvPr id="3" name="TextBox 2">
            <a:extLst>
              <a:ext uri="{FF2B5EF4-FFF2-40B4-BE49-F238E27FC236}">
                <a16:creationId xmlns:a16="http://schemas.microsoft.com/office/drawing/2014/main" id="{BE2584BB-CCE2-0021-84F1-B3AF61718252}"/>
              </a:ext>
            </a:extLst>
          </p:cNvPr>
          <p:cNvSpPr txBox="1"/>
          <p:nvPr/>
        </p:nvSpPr>
        <p:spPr bwMode="auto">
          <a:xfrm>
            <a:off x="2053534" y="4131613"/>
            <a:ext cx="511222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Small, Constant-size overhead</a:t>
            </a:r>
          </a:p>
        </p:txBody>
      </p:sp>
      <p:sp>
        <p:nvSpPr>
          <p:cNvPr id="4" name="TextBox 3">
            <a:extLst>
              <a:ext uri="{FF2B5EF4-FFF2-40B4-BE49-F238E27FC236}">
                <a16:creationId xmlns:a16="http://schemas.microsoft.com/office/drawing/2014/main" id="{AEF90CAD-5458-6D22-A6C3-58FAB320C4B1}"/>
              </a:ext>
            </a:extLst>
          </p:cNvPr>
          <p:cNvSpPr txBox="1"/>
          <p:nvPr/>
        </p:nvSpPr>
        <p:spPr bwMode="auto">
          <a:xfrm>
            <a:off x="2053534" y="3314264"/>
            <a:ext cx="449966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Spin on local memory only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7" name="Rectangle 3"/>
          <p:cNvSpPr>
            <a:spLocks noGrp="1" noChangeArrowheads="1"/>
          </p:cNvSpPr>
          <p:nvPr>
            <p:ph type="title"/>
          </p:nvPr>
        </p:nvSpPr>
        <p:spPr/>
        <p:txBody>
          <a:bodyPr/>
          <a:lstStyle/>
          <a:p>
            <a:r>
              <a:rPr lang="en-US" dirty="0"/>
              <a:t>Initially</a:t>
            </a:r>
          </a:p>
        </p:txBody>
      </p:sp>
      <p:sp>
        <p:nvSpPr>
          <p:cNvPr id="156674" name="Footer Placeholder 3"/>
          <p:cNvSpPr>
            <a:spLocks noGrp="1"/>
          </p:cNvSpPr>
          <p:nvPr>
            <p:ph type="ftr" sz="quarter" idx="10"/>
          </p:nvPr>
        </p:nvSpPr>
        <p:spPr>
          <a:noFill/>
        </p:spPr>
        <p:txBody>
          <a:bodyPr/>
          <a:lstStyle/>
          <a:p>
            <a:r>
              <a:rPr lang="en-US" dirty="0"/>
              <a:t>Art of Multiprocessor Programming</a:t>
            </a:r>
          </a:p>
        </p:txBody>
      </p:sp>
      <p:sp>
        <p:nvSpPr>
          <p:cNvPr id="156675" name="Slide Number Placeholder 4"/>
          <p:cNvSpPr>
            <a:spLocks noGrp="1"/>
          </p:cNvSpPr>
          <p:nvPr>
            <p:ph type="sldNum" sz="quarter" idx="11"/>
          </p:nvPr>
        </p:nvSpPr>
        <p:spPr>
          <a:noFill/>
        </p:spPr>
        <p:txBody>
          <a:bodyPr/>
          <a:lstStyle/>
          <a:p>
            <a:fld id="{C246C71C-FB7D-4F3B-8CCB-5364015CD738}" type="slidenum">
              <a:rPr lang="x-none" smtClean="0">
                <a:latin typeface="Arial" pitchFamily="34" charset="0"/>
                <a:cs typeface="Arial" pitchFamily="34" charset="0"/>
              </a:rPr>
              <a:pPr/>
              <a:t>147</a:t>
            </a:fld>
            <a:endParaRPr lang="en-US" dirty="0">
              <a:latin typeface="Arial" pitchFamily="34" charset="0"/>
              <a:cs typeface="Arial" pitchFamily="34" charset="0"/>
            </a:endParaRPr>
          </a:p>
        </p:txBody>
      </p:sp>
      <p:sp>
        <p:nvSpPr>
          <p:cNvPr id="156679" name="Rectangle 5"/>
          <p:cNvSpPr>
            <a:spLocks noChangeArrowheads="1"/>
          </p:cNvSpPr>
          <p:nvPr/>
        </p:nvSpPr>
        <p:spPr bwMode="auto">
          <a:xfrm>
            <a:off x="914400" y="52244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56680" name="Line 6"/>
          <p:cNvSpPr>
            <a:spLocks noChangeShapeType="1"/>
          </p:cNvSpPr>
          <p:nvPr/>
        </p:nvSpPr>
        <p:spPr bwMode="auto">
          <a:xfrm>
            <a:off x="1676400" y="5424488"/>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56684" name="Group 11"/>
          <p:cNvGrpSpPr>
            <a:grpSpLocks/>
          </p:cNvGrpSpPr>
          <p:nvPr/>
        </p:nvGrpSpPr>
        <p:grpSpPr bwMode="auto">
          <a:xfrm>
            <a:off x="2902744" y="5224463"/>
            <a:ext cx="280987" cy="400050"/>
            <a:chOff x="3749" y="3267"/>
            <a:chExt cx="177" cy="252"/>
          </a:xfrm>
        </p:grpSpPr>
        <p:sp>
          <p:nvSpPr>
            <p:cNvPr id="156698" name="Line 12"/>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6699" name="Line 13"/>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6700" name="Line 14"/>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grpSp>
        <p:nvGrpSpPr>
          <p:cNvPr id="156687" name="Group 16"/>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156689" name="Rectangle 17"/>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6690" name="Freeform 1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1" name="Freeform 1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2" name="Freeform 2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3" name="Freeform 2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4" name="Freeform 2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5" name="Freeform 2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6" name="Freeform 2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7" name="Freeform 2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56688" name="Rectangle 26"/>
          <p:cNvSpPr>
            <a:spLocks noChangeArrowheads="1"/>
          </p:cNvSpPr>
          <p:nvPr/>
        </p:nvSpPr>
        <p:spPr bwMode="auto">
          <a:xfrm>
            <a:off x="2625726" y="1966913"/>
            <a:ext cx="822325" cy="584200"/>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idle</a:t>
            </a:r>
          </a:p>
        </p:txBody>
      </p:sp>
      <p:sp>
        <p:nvSpPr>
          <p:cNvPr id="156686" name="Text Box 6"/>
          <p:cNvSpPr txBox="1">
            <a:spLocks noChangeArrowheads="1"/>
          </p:cNvSpPr>
          <p:nvPr/>
        </p:nvSpPr>
        <p:spPr bwMode="auto">
          <a:xfrm>
            <a:off x="1193263" y="4640263"/>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spTree>
    <p:extLst>
      <p:ext uri="{BB962C8B-B14F-4D97-AF65-F5344CB8AC3E}">
        <p14:creationId xmlns:p14="http://schemas.microsoft.com/office/powerpoint/2010/main" val="3797837104"/>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Rectangle 2"/>
          <p:cNvSpPr>
            <a:spLocks noGrp="1" noChangeArrowheads="1"/>
          </p:cNvSpPr>
          <p:nvPr>
            <p:ph type="title"/>
          </p:nvPr>
        </p:nvSpPr>
        <p:spPr/>
        <p:txBody>
          <a:bodyPr/>
          <a:lstStyle/>
          <a:p>
            <a:r>
              <a:rPr lang="en-US" dirty="0"/>
              <a:t>Acquiring</a:t>
            </a:r>
          </a:p>
        </p:txBody>
      </p:sp>
      <p:sp>
        <p:nvSpPr>
          <p:cNvPr id="157698" name="Footer Placeholder 3"/>
          <p:cNvSpPr>
            <a:spLocks noGrp="1"/>
          </p:cNvSpPr>
          <p:nvPr>
            <p:ph type="ftr" sz="quarter" idx="10"/>
          </p:nvPr>
        </p:nvSpPr>
        <p:spPr>
          <a:noFill/>
        </p:spPr>
        <p:txBody>
          <a:bodyPr/>
          <a:lstStyle/>
          <a:p>
            <a:r>
              <a:rPr lang="en-US" dirty="0"/>
              <a:t>Art of Multiprocessor Programming</a:t>
            </a:r>
          </a:p>
        </p:txBody>
      </p:sp>
      <p:sp>
        <p:nvSpPr>
          <p:cNvPr id="157699" name="Slide Number Placeholder 4"/>
          <p:cNvSpPr>
            <a:spLocks noGrp="1"/>
          </p:cNvSpPr>
          <p:nvPr>
            <p:ph type="sldNum" sz="quarter" idx="11"/>
          </p:nvPr>
        </p:nvSpPr>
        <p:spPr>
          <a:noFill/>
        </p:spPr>
        <p:txBody>
          <a:bodyPr/>
          <a:lstStyle/>
          <a:p>
            <a:fld id="{C04852E9-BC9F-4038-93BB-CBD5D3BF0D21}" type="slidenum">
              <a:rPr lang="x-none" smtClean="0">
                <a:latin typeface="Arial" pitchFamily="34" charset="0"/>
                <a:cs typeface="Arial" pitchFamily="34" charset="0"/>
              </a:rPr>
              <a:pPr/>
              <a:t>148</a:t>
            </a:fld>
            <a:endParaRPr lang="en-US" dirty="0">
              <a:latin typeface="Arial" pitchFamily="34" charset="0"/>
              <a:cs typeface="Arial" pitchFamily="34" charset="0"/>
            </a:endParaRPr>
          </a:p>
        </p:txBody>
      </p:sp>
      <p:sp>
        <p:nvSpPr>
          <p:cNvPr id="157708" name="Rectangle 14"/>
          <p:cNvSpPr>
            <a:spLocks noChangeArrowheads="1"/>
          </p:cNvSpPr>
          <p:nvPr/>
        </p:nvSpPr>
        <p:spPr bwMode="auto">
          <a:xfrm>
            <a:off x="5408613"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57709" name="Rectangle 15"/>
          <p:cNvSpPr>
            <a:spLocks noChangeArrowheads="1"/>
          </p:cNvSpPr>
          <p:nvPr/>
        </p:nvSpPr>
        <p:spPr bwMode="auto">
          <a:xfrm>
            <a:off x="6265863"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57710" name="Line 16"/>
          <p:cNvSpPr>
            <a:spLocks noChangeShapeType="1"/>
          </p:cNvSpPr>
          <p:nvPr/>
        </p:nvSpPr>
        <p:spPr bwMode="auto">
          <a:xfrm>
            <a:off x="6791325" y="433546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57711" name="Group 17"/>
          <p:cNvGrpSpPr>
            <a:grpSpLocks/>
          </p:cNvGrpSpPr>
          <p:nvPr/>
        </p:nvGrpSpPr>
        <p:grpSpPr bwMode="auto">
          <a:xfrm>
            <a:off x="7721600" y="4132263"/>
            <a:ext cx="280988" cy="400050"/>
            <a:chOff x="3749" y="3267"/>
            <a:chExt cx="177" cy="252"/>
          </a:xfrm>
        </p:grpSpPr>
        <p:sp>
          <p:nvSpPr>
            <p:cNvPr id="157726" name="Line 18"/>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7727" name="Line 19"/>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7728" name="Line 20"/>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57716" name="Rectangle 32"/>
          <p:cNvSpPr>
            <a:spLocks noChangeArrowheads="1"/>
          </p:cNvSpPr>
          <p:nvPr/>
        </p:nvSpPr>
        <p:spPr bwMode="auto">
          <a:xfrm>
            <a:off x="2098675" y="1966913"/>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57713" name="Text Box 33"/>
          <p:cNvSpPr txBox="1">
            <a:spLocks noChangeArrowheads="1"/>
          </p:cNvSpPr>
          <p:nvPr/>
        </p:nvSpPr>
        <p:spPr bwMode="auto">
          <a:xfrm>
            <a:off x="4818063" y="3114675"/>
            <a:ext cx="3014662" cy="519113"/>
          </a:xfrm>
          <a:prstGeom prst="rect">
            <a:avLst/>
          </a:prstGeom>
          <a:noFill/>
          <a:ln w="9525">
            <a:noFill/>
            <a:miter lim="800000"/>
            <a:headEnd/>
            <a:tailEnd/>
          </a:ln>
        </p:spPr>
        <p:txBody>
          <a:bodyPr wrap="none">
            <a:spAutoFit/>
          </a:bodyPr>
          <a:lstStyle/>
          <a:p>
            <a:r>
              <a:rPr lang="en-US" sz="2800" dirty="0">
                <a:solidFill>
                  <a:srgbClr val="FF33CC"/>
                </a:solidFill>
                <a:latin typeface="Arial" pitchFamily="34" charset="0"/>
                <a:cs typeface="Arial" pitchFamily="34" charset="0"/>
              </a:rPr>
              <a:t>(allocate QNode)</a:t>
            </a:r>
          </a:p>
        </p:txBody>
      </p:sp>
      <p:grpSp>
        <p:nvGrpSpPr>
          <p:cNvPr id="2" name="Group 16">
            <a:extLst>
              <a:ext uri="{FF2B5EF4-FFF2-40B4-BE49-F238E27FC236}">
                <a16:creationId xmlns:a16="http://schemas.microsoft.com/office/drawing/2014/main" id="{C949EF0F-E7E5-6612-9A79-EE4F3A9F031C}"/>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3" name="Rectangle 17">
              <a:extLst>
                <a:ext uri="{FF2B5EF4-FFF2-40B4-BE49-F238E27FC236}">
                  <a16:creationId xmlns:a16="http://schemas.microsoft.com/office/drawing/2014/main" id="{6A511EEC-AD3B-4B5B-4422-5A57A57F1867}"/>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8">
              <a:extLst>
                <a:ext uri="{FF2B5EF4-FFF2-40B4-BE49-F238E27FC236}">
                  <a16:creationId xmlns:a16="http://schemas.microsoft.com/office/drawing/2014/main" id="{9CE79D38-A7FA-597E-BA3E-1D190F6D0DC5}"/>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9">
              <a:extLst>
                <a:ext uri="{FF2B5EF4-FFF2-40B4-BE49-F238E27FC236}">
                  <a16:creationId xmlns:a16="http://schemas.microsoft.com/office/drawing/2014/main" id="{8D35A21D-E6E0-288F-9091-B1D5615A8865}"/>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20">
              <a:extLst>
                <a:ext uri="{FF2B5EF4-FFF2-40B4-BE49-F238E27FC236}">
                  <a16:creationId xmlns:a16="http://schemas.microsoft.com/office/drawing/2014/main" id="{0FDB8072-5ABB-A9D4-E44F-2963015EA486}"/>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21">
              <a:extLst>
                <a:ext uri="{FF2B5EF4-FFF2-40B4-BE49-F238E27FC236}">
                  <a16:creationId xmlns:a16="http://schemas.microsoft.com/office/drawing/2014/main" id="{EBD50E4A-C730-DC3C-1AD4-51190AD6A0F2}"/>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2">
              <a:extLst>
                <a:ext uri="{FF2B5EF4-FFF2-40B4-BE49-F238E27FC236}">
                  <a16:creationId xmlns:a16="http://schemas.microsoft.com/office/drawing/2014/main" id="{75A8A44D-9B01-1A41-C344-6D27A00EE109}"/>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23">
              <a:extLst>
                <a:ext uri="{FF2B5EF4-FFF2-40B4-BE49-F238E27FC236}">
                  <a16:creationId xmlns:a16="http://schemas.microsoft.com/office/drawing/2014/main" id="{4B76F4D8-5DD6-3750-3FDF-C1F08ED550F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24">
              <a:extLst>
                <a:ext uri="{FF2B5EF4-FFF2-40B4-BE49-F238E27FC236}">
                  <a16:creationId xmlns:a16="http://schemas.microsoft.com/office/drawing/2014/main" id="{4D07C99F-52DF-CB3F-E234-93A15BB7F78E}"/>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D44FFC24-9F4B-E337-CB49-C93AE53E72BE}"/>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2" name="Group 11">
            <a:extLst>
              <a:ext uri="{FF2B5EF4-FFF2-40B4-BE49-F238E27FC236}">
                <a16:creationId xmlns:a16="http://schemas.microsoft.com/office/drawing/2014/main" id="{EF3B3620-8B69-4D16-A482-647BDC1D9BFB}"/>
              </a:ext>
            </a:extLst>
          </p:cNvPr>
          <p:cNvGrpSpPr/>
          <p:nvPr/>
        </p:nvGrpSpPr>
        <p:grpSpPr>
          <a:xfrm>
            <a:off x="952665" y="4812119"/>
            <a:ext cx="2383466" cy="964794"/>
            <a:chOff x="952665" y="4812119"/>
            <a:chExt cx="2383466" cy="964794"/>
          </a:xfrm>
        </p:grpSpPr>
        <p:sp>
          <p:nvSpPr>
            <p:cNvPr id="34" name="Rectangle 5">
              <a:extLst>
                <a:ext uri="{FF2B5EF4-FFF2-40B4-BE49-F238E27FC236}">
                  <a16:creationId xmlns:a16="http://schemas.microsoft.com/office/drawing/2014/main" id="{3CB25FE2-B7BC-4E27-ACD0-2A70ADD197EF}"/>
                </a:ext>
              </a:extLst>
            </p:cNvPr>
            <p:cNvSpPr>
              <a:spLocks noChangeArrowheads="1"/>
            </p:cNvSpPr>
            <p:nvPr/>
          </p:nvSpPr>
          <p:spPr bwMode="auto">
            <a:xfrm>
              <a:off x="1066800" y="53768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35" name="Line 6">
              <a:extLst>
                <a:ext uri="{FF2B5EF4-FFF2-40B4-BE49-F238E27FC236}">
                  <a16:creationId xmlns:a16="http://schemas.microsoft.com/office/drawing/2014/main" id="{64BB8BD5-74DC-45DD-893E-7B28592DA048}"/>
                </a:ext>
              </a:extLst>
            </p:cNvPr>
            <p:cNvSpPr>
              <a:spLocks noChangeShapeType="1"/>
            </p:cNvSpPr>
            <p:nvPr/>
          </p:nvSpPr>
          <p:spPr bwMode="auto">
            <a:xfrm>
              <a:off x="1828800" y="5576888"/>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37" name="Group 11">
              <a:extLst>
                <a:ext uri="{FF2B5EF4-FFF2-40B4-BE49-F238E27FC236}">
                  <a16:creationId xmlns:a16="http://schemas.microsoft.com/office/drawing/2014/main" id="{0E37E914-A833-46CE-8C90-561B54ED5C8B}"/>
                </a:ext>
              </a:extLst>
            </p:cNvPr>
            <p:cNvGrpSpPr>
              <a:grpSpLocks/>
            </p:cNvGrpSpPr>
            <p:nvPr/>
          </p:nvGrpSpPr>
          <p:grpSpPr bwMode="auto">
            <a:xfrm>
              <a:off x="3055144" y="5376863"/>
              <a:ext cx="280987" cy="400050"/>
              <a:chOff x="3749" y="3267"/>
              <a:chExt cx="177" cy="252"/>
            </a:xfrm>
          </p:grpSpPr>
          <p:sp>
            <p:nvSpPr>
              <p:cNvPr id="38" name="Line 12">
                <a:extLst>
                  <a:ext uri="{FF2B5EF4-FFF2-40B4-BE49-F238E27FC236}">
                    <a16:creationId xmlns:a16="http://schemas.microsoft.com/office/drawing/2014/main" id="{ABD98FA5-A500-4973-B7DA-A6232D19F987}"/>
                  </a:ext>
                </a:extLst>
              </p:cNvPr>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39" name="Line 13">
                <a:extLst>
                  <a:ext uri="{FF2B5EF4-FFF2-40B4-BE49-F238E27FC236}">
                    <a16:creationId xmlns:a16="http://schemas.microsoft.com/office/drawing/2014/main" id="{E98B57D5-FE7A-428D-9834-7C4517F80469}"/>
                  </a:ext>
                </a:extLst>
              </p:cNvPr>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40" name="Line 14">
                <a:extLst>
                  <a:ext uri="{FF2B5EF4-FFF2-40B4-BE49-F238E27FC236}">
                    <a16:creationId xmlns:a16="http://schemas.microsoft.com/office/drawing/2014/main" id="{5F677401-77D6-49DD-B925-1984848FFD04}"/>
                  </a:ext>
                </a:extLst>
              </p:cNvPr>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41" name="Text Box 6">
              <a:extLst>
                <a:ext uri="{FF2B5EF4-FFF2-40B4-BE49-F238E27FC236}">
                  <a16:creationId xmlns:a16="http://schemas.microsoft.com/office/drawing/2014/main" id="{F2BA4C1E-DA8D-4661-A500-A2EDF28396D4}"/>
                </a:ext>
              </a:extLst>
            </p:cNvPr>
            <p:cNvSpPr txBox="1">
              <a:spLocks noChangeArrowheads="1"/>
            </p:cNvSpPr>
            <p:nvPr/>
          </p:nvSpPr>
          <p:spPr bwMode="auto">
            <a:xfrm>
              <a:off x="952665" y="4812119"/>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grpSp>
    </p:spTree>
    <p:extLst>
      <p:ext uri="{BB962C8B-B14F-4D97-AF65-F5344CB8AC3E}">
        <p14:creationId xmlns:p14="http://schemas.microsoft.com/office/powerpoint/2010/main" val="1991007939"/>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4" name="Rectangle 2"/>
          <p:cNvSpPr>
            <a:spLocks noGrp="1" noChangeArrowheads="1"/>
          </p:cNvSpPr>
          <p:nvPr>
            <p:ph type="title"/>
          </p:nvPr>
        </p:nvSpPr>
        <p:spPr/>
        <p:txBody>
          <a:bodyPr/>
          <a:lstStyle/>
          <a:p>
            <a:r>
              <a:rPr lang="en-US" dirty="0"/>
              <a:t>Acquiring</a:t>
            </a:r>
          </a:p>
        </p:txBody>
      </p:sp>
      <p:sp>
        <p:nvSpPr>
          <p:cNvPr id="158722" name="Footer Placeholder 3"/>
          <p:cNvSpPr>
            <a:spLocks noGrp="1"/>
          </p:cNvSpPr>
          <p:nvPr>
            <p:ph type="ftr" sz="quarter" idx="10"/>
          </p:nvPr>
        </p:nvSpPr>
        <p:spPr>
          <a:noFill/>
        </p:spPr>
        <p:txBody>
          <a:bodyPr/>
          <a:lstStyle/>
          <a:p>
            <a:r>
              <a:rPr lang="en-US" dirty="0"/>
              <a:t>Art of Multiprocessor Programming</a:t>
            </a:r>
          </a:p>
        </p:txBody>
      </p:sp>
      <p:sp>
        <p:nvSpPr>
          <p:cNvPr id="158723" name="Slide Number Placeholder 4"/>
          <p:cNvSpPr>
            <a:spLocks noGrp="1"/>
          </p:cNvSpPr>
          <p:nvPr>
            <p:ph type="sldNum" sz="quarter" idx="11"/>
          </p:nvPr>
        </p:nvSpPr>
        <p:spPr>
          <a:noFill/>
        </p:spPr>
        <p:txBody>
          <a:bodyPr/>
          <a:lstStyle/>
          <a:p>
            <a:fld id="{21D6CC8C-14DB-4B91-858F-AAA73DDD38C1}" type="slidenum">
              <a:rPr lang="x-none" smtClean="0">
                <a:latin typeface="Arial" pitchFamily="34" charset="0"/>
                <a:cs typeface="Arial" pitchFamily="34" charset="0"/>
              </a:rPr>
              <a:pPr/>
              <a:t>149</a:t>
            </a:fld>
            <a:endParaRPr lang="en-US" dirty="0">
              <a:latin typeface="Arial" pitchFamily="34" charset="0"/>
              <a:cs typeface="Arial" pitchFamily="34" charset="0"/>
            </a:endParaRPr>
          </a:p>
        </p:txBody>
      </p:sp>
      <p:sp>
        <p:nvSpPr>
          <p:cNvPr id="158734" name="Rectangle 15"/>
          <p:cNvSpPr>
            <a:spLocks noChangeArrowheads="1"/>
          </p:cNvSpPr>
          <p:nvPr/>
        </p:nvSpPr>
        <p:spPr bwMode="auto">
          <a:xfrm>
            <a:off x="6265863"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58735" name="Line 16"/>
          <p:cNvSpPr>
            <a:spLocks noChangeShapeType="1"/>
          </p:cNvSpPr>
          <p:nvPr/>
        </p:nvSpPr>
        <p:spPr bwMode="auto">
          <a:xfrm>
            <a:off x="6791325" y="433546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58736" name="Group 17"/>
          <p:cNvGrpSpPr>
            <a:grpSpLocks/>
          </p:cNvGrpSpPr>
          <p:nvPr/>
        </p:nvGrpSpPr>
        <p:grpSpPr bwMode="auto">
          <a:xfrm>
            <a:off x="7721600" y="4132263"/>
            <a:ext cx="280988" cy="400050"/>
            <a:chOff x="3749" y="3267"/>
            <a:chExt cx="177" cy="252"/>
          </a:xfrm>
        </p:grpSpPr>
        <p:sp>
          <p:nvSpPr>
            <p:cNvPr id="158751" name="Line 18"/>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8752" name="Line 19"/>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8753" name="Line 20"/>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58741" name="Rectangle 32"/>
          <p:cNvSpPr>
            <a:spLocks noChangeArrowheads="1"/>
          </p:cNvSpPr>
          <p:nvPr/>
        </p:nvSpPr>
        <p:spPr bwMode="auto">
          <a:xfrm>
            <a:off x="2113397" y="1966913"/>
            <a:ext cx="1846980"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58738" name="AutoShape 33"/>
          <p:cNvSpPr>
            <a:spLocks noChangeArrowheads="1"/>
          </p:cNvSpPr>
          <p:nvPr/>
        </p:nvSpPr>
        <p:spPr bwMode="auto">
          <a:xfrm>
            <a:off x="695325" y="5081588"/>
            <a:ext cx="1385888" cy="827087"/>
          </a:xfrm>
          <a:prstGeom prst="wedgeRoundRectCallout">
            <a:avLst>
              <a:gd name="adj1" fmla="val 85167"/>
              <a:gd name="adj2" fmla="val -192611"/>
              <a:gd name="adj3" fmla="val 16667"/>
            </a:avLst>
          </a:prstGeom>
          <a:noFill/>
          <a:ln w="38100">
            <a:solidFill>
              <a:srgbClr val="FF33CC"/>
            </a:solidFill>
            <a:miter lim="800000"/>
            <a:headEnd/>
            <a:tailEnd/>
          </a:ln>
        </p:spPr>
        <p:txBody>
          <a:bodyPr anchor="ctr"/>
          <a:lstStyle/>
          <a:p>
            <a:pPr algn="ctr"/>
            <a:endParaRPr lang="en-US" b="0" dirty="0">
              <a:latin typeface="Arial" pitchFamily="34" charset="0"/>
              <a:cs typeface="Arial" pitchFamily="34" charset="0"/>
            </a:endParaRPr>
          </a:p>
        </p:txBody>
      </p:sp>
      <p:sp>
        <p:nvSpPr>
          <p:cNvPr id="158739" name="Text Box 34"/>
          <p:cNvSpPr txBox="1">
            <a:spLocks noChangeArrowheads="1"/>
          </p:cNvSpPr>
          <p:nvPr/>
        </p:nvSpPr>
        <p:spPr bwMode="auto">
          <a:xfrm>
            <a:off x="1776413" y="4051300"/>
            <a:ext cx="2189162" cy="579438"/>
          </a:xfrm>
          <a:prstGeom prst="rect">
            <a:avLst/>
          </a:prstGeom>
          <a:noFill/>
          <a:ln w="9525">
            <a:noFill/>
            <a:miter lim="800000"/>
            <a:headEnd/>
            <a:tailEnd/>
          </a:ln>
        </p:spPr>
        <p:txBody>
          <a:bodyPr>
            <a:spAutoFit/>
          </a:bodyPr>
          <a:lstStyle/>
          <a:p>
            <a:pPr algn="ctr"/>
            <a:r>
              <a:rPr lang="en-US" sz="3200" b="0" dirty="0">
                <a:solidFill>
                  <a:srgbClr val="FF33CC"/>
                </a:solidFill>
                <a:latin typeface="Arial" pitchFamily="34" charset="0"/>
                <a:cs typeface="Arial" pitchFamily="34" charset="0"/>
              </a:rPr>
              <a:t>swap</a:t>
            </a:r>
          </a:p>
        </p:txBody>
      </p:sp>
      <p:sp>
        <p:nvSpPr>
          <p:cNvPr id="38" name="Rectangle 14">
            <a:extLst>
              <a:ext uri="{FF2B5EF4-FFF2-40B4-BE49-F238E27FC236}">
                <a16:creationId xmlns:a16="http://schemas.microsoft.com/office/drawing/2014/main" id="{C23113BC-EBAE-4929-B5EF-72583862CF14}"/>
              </a:ext>
            </a:extLst>
          </p:cNvPr>
          <p:cNvSpPr>
            <a:spLocks noChangeArrowheads="1"/>
          </p:cNvSpPr>
          <p:nvPr/>
        </p:nvSpPr>
        <p:spPr bwMode="auto">
          <a:xfrm>
            <a:off x="5408613"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2" name="Group 16">
            <a:extLst>
              <a:ext uri="{FF2B5EF4-FFF2-40B4-BE49-F238E27FC236}">
                <a16:creationId xmlns:a16="http://schemas.microsoft.com/office/drawing/2014/main" id="{206D2E7B-C325-CDF0-3293-4EBACF55BD68}"/>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3" name="Rectangle 17">
              <a:extLst>
                <a:ext uri="{FF2B5EF4-FFF2-40B4-BE49-F238E27FC236}">
                  <a16:creationId xmlns:a16="http://schemas.microsoft.com/office/drawing/2014/main" id="{7FCBD823-5A33-E8A9-3D8E-57343E6789F9}"/>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8">
              <a:extLst>
                <a:ext uri="{FF2B5EF4-FFF2-40B4-BE49-F238E27FC236}">
                  <a16:creationId xmlns:a16="http://schemas.microsoft.com/office/drawing/2014/main" id="{FF160CB8-D9FE-128A-A778-9F1FE316EF8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9">
              <a:extLst>
                <a:ext uri="{FF2B5EF4-FFF2-40B4-BE49-F238E27FC236}">
                  <a16:creationId xmlns:a16="http://schemas.microsoft.com/office/drawing/2014/main" id="{CFFA75FE-E60A-57AD-EABA-E53B6DB348E1}"/>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20">
              <a:extLst>
                <a:ext uri="{FF2B5EF4-FFF2-40B4-BE49-F238E27FC236}">
                  <a16:creationId xmlns:a16="http://schemas.microsoft.com/office/drawing/2014/main" id="{CAC6E063-8B91-BEE6-B9C1-CDB3236AF301}"/>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21">
              <a:extLst>
                <a:ext uri="{FF2B5EF4-FFF2-40B4-BE49-F238E27FC236}">
                  <a16:creationId xmlns:a16="http://schemas.microsoft.com/office/drawing/2014/main" id="{2817122A-47FB-EEA5-4F3A-AEA73E9EAF19}"/>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2">
              <a:extLst>
                <a:ext uri="{FF2B5EF4-FFF2-40B4-BE49-F238E27FC236}">
                  <a16:creationId xmlns:a16="http://schemas.microsoft.com/office/drawing/2014/main" id="{34A3E47E-87B9-D403-26DB-6D5DB5EC7697}"/>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23">
              <a:extLst>
                <a:ext uri="{FF2B5EF4-FFF2-40B4-BE49-F238E27FC236}">
                  <a16:creationId xmlns:a16="http://schemas.microsoft.com/office/drawing/2014/main" id="{A845A3F2-F4BE-6D31-0627-A3DC033B10B2}"/>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24">
              <a:extLst>
                <a:ext uri="{FF2B5EF4-FFF2-40B4-BE49-F238E27FC236}">
                  <a16:creationId xmlns:a16="http://schemas.microsoft.com/office/drawing/2014/main" id="{EA14D38F-134E-D73B-86F2-998A3E16B515}"/>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0440C10D-1CCE-7512-BBFC-6692D2879815}"/>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5" name="Group 34">
            <a:extLst>
              <a:ext uri="{FF2B5EF4-FFF2-40B4-BE49-F238E27FC236}">
                <a16:creationId xmlns:a16="http://schemas.microsoft.com/office/drawing/2014/main" id="{2FCB6CF4-CFC7-415E-9E75-99ABB9E95475}"/>
              </a:ext>
            </a:extLst>
          </p:cNvPr>
          <p:cNvGrpSpPr/>
          <p:nvPr/>
        </p:nvGrpSpPr>
        <p:grpSpPr>
          <a:xfrm>
            <a:off x="952665" y="4812119"/>
            <a:ext cx="2383466" cy="964794"/>
            <a:chOff x="952665" y="4812119"/>
            <a:chExt cx="2383466" cy="964794"/>
          </a:xfrm>
        </p:grpSpPr>
        <p:sp>
          <p:nvSpPr>
            <p:cNvPr id="36" name="Rectangle 5">
              <a:extLst>
                <a:ext uri="{FF2B5EF4-FFF2-40B4-BE49-F238E27FC236}">
                  <a16:creationId xmlns:a16="http://schemas.microsoft.com/office/drawing/2014/main" id="{0B0E9411-4D11-4EC9-B0FA-88905E9F10A2}"/>
                </a:ext>
              </a:extLst>
            </p:cNvPr>
            <p:cNvSpPr>
              <a:spLocks noChangeArrowheads="1"/>
            </p:cNvSpPr>
            <p:nvPr/>
          </p:nvSpPr>
          <p:spPr bwMode="auto">
            <a:xfrm>
              <a:off x="1066800" y="53768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39" name="Line 6">
              <a:extLst>
                <a:ext uri="{FF2B5EF4-FFF2-40B4-BE49-F238E27FC236}">
                  <a16:creationId xmlns:a16="http://schemas.microsoft.com/office/drawing/2014/main" id="{1F12E2E6-0DC8-42C9-85CD-6EA513C92272}"/>
                </a:ext>
              </a:extLst>
            </p:cNvPr>
            <p:cNvSpPr>
              <a:spLocks noChangeShapeType="1"/>
            </p:cNvSpPr>
            <p:nvPr/>
          </p:nvSpPr>
          <p:spPr bwMode="auto">
            <a:xfrm>
              <a:off x="1828800" y="5576888"/>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40" name="Group 11">
              <a:extLst>
                <a:ext uri="{FF2B5EF4-FFF2-40B4-BE49-F238E27FC236}">
                  <a16:creationId xmlns:a16="http://schemas.microsoft.com/office/drawing/2014/main" id="{C4708CA5-A4F6-40C0-AC4E-700A60ED1492}"/>
                </a:ext>
              </a:extLst>
            </p:cNvPr>
            <p:cNvGrpSpPr>
              <a:grpSpLocks/>
            </p:cNvGrpSpPr>
            <p:nvPr/>
          </p:nvGrpSpPr>
          <p:grpSpPr bwMode="auto">
            <a:xfrm>
              <a:off x="3055144" y="5376863"/>
              <a:ext cx="280987" cy="400050"/>
              <a:chOff x="3749" y="3267"/>
              <a:chExt cx="177" cy="252"/>
            </a:xfrm>
          </p:grpSpPr>
          <p:sp>
            <p:nvSpPr>
              <p:cNvPr id="42" name="Line 12">
                <a:extLst>
                  <a:ext uri="{FF2B5EF4-FFF2-40B4-BE49-F238E27FC236}">
                    <a16:creationId xmlns:a16="http://schemas.microsoft.com/office/drawing/2014/main" id="{FF7CA16F-79F0-40AD-A6C5-11CBC3636E99}"/>
                  </a:ext>
                </a:extLst>
              </p:cNvPr>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43" name="Line 13">
                <a:extLst>
                  <a:ext uri="{FF2B5EF4-FFF2-40B4-BE49-F238E27FC236}">
                    <a16:creationId xmlns:a16="http://schemas.microsoft.com/office/drawing/2014/main" id="{E92A4EF9-5187-4BD5-B18C-85919049DC15}"/>
                  </a:ext>
                </a:extLst>
              </p:cNvPr>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44" name="Line 14">
                <a:extLst>
                  <a:ext uri="{FF2B5EF4-FFF2-40B4-BE49-F238E27FC236}">
                    <a16:creationId xmlns:a16="http://schemas.microsoft.com/office/drawing/2014/main" id="{A070B954-9E85-4B98-9E09-4B90E64584F9}"/>
                  </a:ext>
                </a:extLst>
              </p:cNvPr>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41" name="Text Box 6">
              <a:extLst>
                <a:ext uri="{FF2B5EF4-FFF2-40B4-BE49-F238E27FC236}">
                  <a16:creationId xmlns:a16="http://schemas.microsoft.com/office/drawing/2014/main" id="{2615A665-C2BE-4DAD-8C7C-40289F8BB2E6}"/>
                </a:ext>
              </a:extLst>
            </p:cNvPr>
            <p:cNvSpPr txBox="1">
              <a:spLocks noChangeArrowheads="1"/>
            </p:cNvSpPr>
            <p:nvPr/>
          </p:nvSpPr>
          <p:spPr bwMode="auto">
            <a:xfrm>
              <a:off x="952665" y="4812119"/>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grpSp>
    </p:spTree>
    <p:extLst>
      <p:ext uri="{BB962C8B-B14F-4D97-AF65-F5344CB8AC3E}">
        <p14:creationId xmlns:p14="http://schemas.microsoft.com/office/powerpoint/2010/main" val="2745992900"/>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5">
            <a:extLst>
              <a:ext uri="{FF2B5EF4-FFF2-40B4-BE49-F238E27FC236}">
                <a16:creationId xmlns:a16="http://schemas.microsoft.com/office/drawing/2014/main" id="{67D0F8E9-C6D2-4323-B3E5-BA0098822BD3}"/>
              </a:ext>
            </a:extLst>
          </p:cNvPr>
          <p:cNvSpPr>
            <a:spLocks noChangeArrowheads="1"/>
          </p:cNvSpPr>
          <p:nvPr/>
        </p:nvSpPr>
        <p:spPr bwMode="auto">
          <a:xfrm>
            <a:off x="1066800" y="53768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59748" name="Rectangle 2"/>
          <p:cNvSpPr>
            <a:spLocks noGrp="1" noChangeArrowheads="1"/>
          </p:cNvSpPr>
          <p:nvPr>
            <p:ph type="title"/>
          </p:nvPr>
        </p:nvSpPr>
        <p:spPr/>
        <p:txBody>
          <a:bodyPr/>
          <a:lstStyle/>
          <a:p>
            <a:r>
              <a:rPr lang="en-US" dirty="0"/>
              <a:t>Acquired</a:t>
            </a:r>
          </a:p>
        </p:txBody>
      </p:sp>
      <p:sp>
        <p:nvSpPr>
          <p:cNvPr id="159746" name="Footer Placeholder 3"/>
          <p:cNvSpPr>
            <a:spLocks noGrp="1"/>
          </p:cNvSpPr>
          <p:nvPr>
            <p:ph type="ftr" sz="quarter" idx="10"/>
          </p:nvPr>
        </p:nvSpPr>
        <p:spPr>
          <a:noFill/>
        </p:spPr>
        <p:txBody>
          <a:bodyPr/>
          <a:lstStyle/>
          <a:p>
            <a:r>
              <a:rPr lang="en-US" dirty="0"/>
              <a:t>Art of Multiprocessor Programming</a:t>
            </a:r>
          </a:p>
        </p:txBody>
      </p:sp>
      <p:sp>
        <p:nvSpPr>
          <p:cNvPr id="159747" name="Slide Number Placeholder 4"/>
          <p:cNvSpPr>
            <a:spLocks noGrp="1"/>
          </p:cNvSpPr>
          <p:nvPr>
            <p:ph type="sldNum" sz="quarter" idx="11"/>
          </p:nvPr>
        </p:nvSpPr>
        <p:spPr>
          <a:noFill/>
        </p:spPr>
        <p:txBody>
          <a:bodyPr/>
          <a:lstStyle/>
          <a:p>
            <a:fld id="{53EEA31F-9E07-4216-BE96-E5B7F6E5C5DB}" type="slidenum">
              <a:rPr lang="x-none" smtClean="0">
                <a:latin typeface="Arial" pitchFamily="34" charset="0"/>
                <a:cs typeface="Arial" pitchFamily="34" charset="0"/>
              </a:rPr>
              <a:pPr/>
              <a:t>150</a:t>
            </a:fld>
            <a:endParaRPr lang="en-US" dirty="0">
              <a:latin typeface="Arial" pitchFamily="34" charset="0"/>
              <a:cs typeface="Arial" pitchFamily="34" charset="0"/>
            </a:endParaRPr>
          </a:p>
        </p:txBody>
      </p:sp>
      <p:sp>
        <p:nvSpPr>
          <p:cNvPr id="159751" name="Text Box 6"/>
          <p:cNvSpPr txBox="1">
            <a:spLocks noChangeArrowheads="1"/>
          </p:cNvSpPr>
          <p:nvPr/>
        </p:nvSpPr>
        <p:spPr bwMode="auto">
          <a:xfrm>
            <a:off x="1207013" y="4640263"/>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sp>
        <p:nvSpPr>
          <p:cNvPr id="159757" name="Rectangle 15"/>
          <p:cNvSpPr>
            <a:spLocks noChangeArrowheads="1"/>
          </p:cNvSpPr>
          <p:nvPr/>
        </p:nvSpPr>
        <p:spPr bwMode="auto">
          <a:xfrm>
            <a:off x="6265863"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59758" name="Line 16"/>
          <p:cNvSpPr>
            <a:spLocks noChangeShapeType="1"/>
          </p:cNvSpPr>
          <p:nvPr/>
        </p:nvSpPr>
        <p:spPr bwMode="auto">
          <a:xfrm>
            <a:off x="6791325" y="433546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59759" name="Group 17"/>
          <p:cNvGrpSpPr>
            <a:grpSpLocks/>
          </p:cNvGrpSpPr>
          <p:nvPr/>
        </p:nvGrpSpPr>
        <p:grpSpPr bwMode="auto">
          <a:xfrm>
            <a:off x="7721600" y="4132263"/>
            <a:ext cx="280988" cy="400050"/>
            <a:chOff x="3749" y="3267"/>
            <a:chExt cx="177" cy="252"/>
          </a:xfrm>
        </p:grpSpPr>
        <p:sp>
          <p:nvSpPr>
            <p:cNvPr id="159774" name="Line 18"/>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9775" name="Line 19"/>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9776" name="Line 20"/>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grpSp>
        <p:nvGrpSpPr>
          <p:cNvPr id="159763" name="Group 22"/>
          <p:cNvGrpSpPr>
            <a:grpSpLocks/>
          </p:cNvGrpSpPr>
          <p:nvPr/>
        </p:nvGrpSpPr>
        <p:grpSpPr bwMode="auto">
          <a:xfrm>
            <a:off x="2128838" y="2563813"/>
            <a:ext cx="1358900" cy="1282700"/>
            <a:chOff x="1008" y="2720"/>
            <a:chExt cx="856" cy="808"/>
          </a:xfrm>
          <a:effectLst>
            <a:glow rad="139700">
              <a:schemeClr val="accent3">
                <a:satMod val="175000"/>
                <a:alpha val="40000"/>
              </a:schemeClr>
            </a:glow>
          </a:effectLst>
        </p:grpSpPr>
        <p:sp>
          <p:nvSpPr>
            <p:cNvPr id="159765" name="Rectangle 23"/>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9766" name="Freeform 24"/>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67" name="Freeform 25"/>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68" name="Freeform 26"/>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69" name="Freeform 27"/>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70" name="Freeform 28"/>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71" name="Freeform 29"/>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72" name="Freeform 30"/>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73" name="Freeform 31"/>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59764" name="Rectangle 32"/>
          <p:cNvSpPr>
            <a:spLocks noChangeArrowheads="1"/>
          </p:cNvSpPr>
          <p:nvPr/>
        </p:nvSpPr>
        <p:spPr bwMode="auto">
          <a:xfrm>
            <a:off x="2139950" y="1966913"/>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59761" name="Freeform 35"/>
          <p:cNvSpPr>
            <a:spLocks/>
          </p:cNvSpPr>
          <p:nvPr/>
        </p:nvSpPr>
        <p:spPr bwMode="auto">
          <a:xfrm>
            <a:off x="3546476" y="3442662"/>
            <a:ext cx="1376326" cy="221633"/>
          </a:xfrm>
          <a:custGeom>
            <a:avLst/>
            <a:gdLst>
              <a:gd name="T0" fmla="*/ 0 w 406"/>
              <a:gd name="T1" fmla="*/ 2147483647 h 906"/>
              <a:gd name="T2" fmla="*/ 2147483647 w 406"/>
              <a:gd name="T3" fmla="*/ 2147483647 h 906"/>
              <a:gd name="T4" fmla="*/ 2147483647 w 406"/>
              <a:gd name="T5" fmla="*/ 2147483647 h 906"/>
              <a:gd name="T6" fmla="*/ 0 60000 65536"/>
              <a:gd name="T7" fmla="*/ 0 60000 65536"/>
              <a:gd name="T8" fmla="*/ 0 60000 65536"/>
              <a:gd name="T9" fmla="*/ 0 w 406"/>
              <a:gd name="T10" fmla="*/ 0 h 906"/>
              <a:gd name="T11" fmla="*/ 406 w 406"/>
              <a:gd name="T12" fmla="*/ 906 h 906"/>
              <a:gd name="connsiteX0" fmla="*/ 0 w 20159"/>
              <a:gd name="connsiteY0" fmla="*/ 766 h 10082"/>
              <a:gd name="connsiteX1" fmla="*/ 9557 w 20159"/>
              <a:gd name="connsiteY1" fmla="*/ 1638 h 10082"/>
              <a:gd name="connsiteX2" fmla="*/ 20077 w 20159"/>
              <a:gd name="connsiteY2" fmla="*/ 292 h 10082"/>
              <a:gd name="connsiteX3" fmla="*/ 2709 w 20159"/>
              <a:gd name="connsiteY3" fmla="*/ 10082 h 10082"/>
              <a:gd name="connsiteX0" fmla="*/ 0 w 21693"/>
              <a:gd name="connsiteY0" fmla="*/ 1438 h 10754"/>
              <a:gd name="connsiteX1" fmla="*/ 9557 w 21693"/>
              <a:gd name="connsiteY1" fmla="*/ 2310 h 10754"/>
              <a:gd name="connsiteX2" fmla="*/ 20077 w 21693"/>
              <a:gd name="connsiteY2" fmla="*/ 964 h 10754"/>
              <a:gd name="connsiteX3" fmla="*/ 19835 w 21693"/>
              <a:gd name="connsiteY3" fmla="*/ 721 h 10754"/>
              <a:gd name="connsiteX4" fmla="*/ 2709 w 21693"/>
              <a:gd name="connsiteY4" fmla="*/ 10754 h 10754"/>
              <a:gd name="connsiteX0" fmla="*/ 0 w 20159"/>
              <a:gd name="connsiteY0" fmla="*/ 767 h 10083"/>
              <a:gd name="connsiteX1" fmla="*/ 9557 w 20159"/>
              <a:gd name="connsiteY1" fmla="*/ 1639 h 10083"/>
              <a:gd name="connsiteX2" fmla="*/ 20077 w 20159"/>
              <a:gd name="connsiteY2" fmla="*/ 293 h 10083"/>
              <a:gd name="connsiteX3" fmla="*/ 2709 w 20159"/>
              <a:gd name="connsiteY3" fmla="*/ 10083 h 10083"/>
              <a:gd name="connsiteX0" fmla="*/ 0 w 9581"/>
              <a:gd name="connsiteY0" fmla="*/ 291 h 9607"/>
              <a:gd name="connsiteX1" fmla="*/ 9557 w 9581"/>
              <a:gd name="connsiteY1" fmla="*/ 1163 h 9607"/>
              <a:gd name="connsiteX2" fmla="*/ 2709 w 9581"/>
              <a:gd name="connsiteY2" fmla="*/ 9607 h 9607"/>
              <a:gd name="connsiteX0" fmla="*/ 0 w 22288"/>
              <a:gd name="connsiteY0" fmla="*/ 303 h 1604"/>
              <a:gd name="connsiteX1" fmla="*/ 9975 w 22288"/>
              <a:gd name="connsiteY1" fmla="*/ 1211 h 1604"/>
              <a:gd name="connsiteX2" fmla="*/ 22171 w 22288"/>
              <a:gd name="connsiteY2" fmla="*/ 651 h 1604"/>
            </a:gdLst>
            <a:ahLst/>
            <a:cxnLst>
              <a:cxn ang="0">
                <a:pos x="connsiteX0" y="connsiteY0"/>
              </a:cxn>
              <a:cxn ang="0">
                <a:pos x="connsiteX1" y="connsiteY1"/>
              </a:cxn>
              <a:cxn ang="0">
                <a:pos x="connsiteX2" y="connsiteY2"/>
              </a:cxn>
            </a:cxnLst>
            <a:rect l="l" t="t" r="r" b="b"/>
            <a:pathLst>
              <a:path w="22288" h="1604">
                <a:moveTo>
                  <a:pt x="0" y="303"/>
                </a:moveTo>
                <a:cubicBezTo>
                  <a:pt x="4756" y="-53"/>
                  <a:pt x="9512" y="-409"/>
                  <a:pt x="9975" y="1211"/>
                </a:cubicBezTo>
                <a:cubicBezTo>
                  <a:pt x="10447" y="2827"/>
                  <a:pt x="23661" y="-1180"/>
                  <a:pt x="22171" y="651"/>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59762" name="Freeform 36"/>
          <p:cNvSpPr>
            <a:spLocks/>
          </p:cNvSpPr>
          <p:nvPr/>
        </p:nvSpPr>
        <p:spPr bwMode="auto">
          <a:xfrm>
            <a:off x="1570831" y="5221287"/>
            <a:ext cx="4725988" cy="1216025"/>
          </a:xfrm>
          <a:custGeom>
            <a:avLst/>
            <a:gdLst>
              <a:gd name="T0" fmla="*/ 2147483647 w 2977"/>
              <a:gd name="T1" fmla="*/ 2147483647 h 766"/>
              <a:gd name="T2" fmla="*/ 2147483647 w 2977"/>
              <a:gd name="T3" fmla="*/ 2147483647 h 766"/>
              <a:gd name="T4" fmla="*/ 2147483647 w 2977"/>
              <a:gd name="T5" fmla="*/ 2147483647 h 766"/>
              <a:gd name="T6" fmla="*/ 2147483647 w 2977"/>
              <a:gd name="T7" fmla="*/ 0 h 766"/>
              <a:gd name="T8" fmla="*/ 0 60000 65536"/>
              <a:gd name="T9" fmla="*/ 0 60000 65536"/>
              <a:gd name="T10" fmla="*/ 0 60000 65536"/>
              <a:gd name="T11" fmla="*/ 0 60000 65536"/>
              <a:gd name="T12" fmla="*/ 0 w 2977"/>
              <a:gd name="T13" fmla="*/ 0 h 766"/>
              <a:gd name="T14" fmla="*/ 2977 w 2977"/>
              <a:gd name="T15" fmla="*/ 766 h 766"/>
            </a:gdLst>
            <a:ahLst/>
            <a:cxnLst>
              <a:cxn ang="T8">
                <a:pos x="T0" y="T1"/>
              </a:cxn>
              <a:cxn ang="T9">
                <a:pos x="T2" y="T3"/>
              </a:cxn>
              <a:cxn ang="T10">
                <a:pos x="T4" y="T5"/>
              </a:cxn>
              <a:cxn ang="T11">
                <a:pos x="T6" y="T7"/>
              </a:cxn>
            </a:cxnLst>
            <a:rect l="T12" t="T13" r="T14" b="T15"/>
            <a:pathLst>
              <a:path w="2977" h="766">
                <a:moveTo>
                  <a:pt x="25" y="198"/>
                </a:moveTo>
                <a:cubicBezTo>
                  <a:pt x="12" y="393"/>
                  <a:pt x="0" y="589"/>
                  <a:pt x="422" y="665"/>
                </a:cubicBezTo>
                <a:cubicBezTo>
                  <a:pt x="844" y="741"/>
                  <a:pt x="2137" y="766"/>
                  <a:pt x="2557" y="655"/>
                </a:cubicBezTo>
                <a:cubicBezTo>
                  <a:pt x="2977" y="544"/>
                  <a:pt x="2961" y="272"/>
                  <a:pt x="2945" y="0"/>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37" name="Rectangle 14">
            <a:extLst>
              <a:ext uri="{FF2B5EF4-FFF2-40B4-BE49-F238E27FC236}">
                <a16:creationId xmlns:a16="http://schemas.microsoft.com/office/drawing/2014/main" id="{C9C8D4B3-1DFA-4CB8-8B85-EE0291919DA8}"/>
              </a:ext>
            </a:extLst>
          </p:cNvPr>
          <p:cNvSpPr>
            <a:spLocks noChangeArrowheads="1"/>
          </p:cNvSpPr>
          <p:nvPr/>
        </p:nvSpPr>
        <p:spPr bwMode="auto">
          <a:xfrm>
            <a:off x="5408613"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34" name="Group 17">
            <a:extLst>
              <a:ext uri="{FF2B5EF4-FFF2-40B4-BE49-F238E27FC236}">
                <a16:creationId xmlns:a16="http://schemas.microsoft.com/office/drawing/2014/main" id="{8092A8AC-FB4E-4B3D-8381-522578622494}"/>
              </a:ext>
            </a:extLst>
          </p:cNvPr>
          <p:cNvGrpSpPr>
            <a:grpSpLocks/>
          </p:cNvGrpSpPr>
          <p:nvPr/>
        </p:nvGrpSpPr>
        <p:grpSpPr bwMode="auto">
          <a:xfrm>
            <a:off x="5033523" y="3300413"/>
            <a:ext cx="280988" cy="400050"/>
            <a:chOff x="3749" y="3267"/>
            <a:chExt cx="177" cy="252"/>
          </a:xfrm>
        </p:grpSpPr>
        <p:sp>
          <p:nvSpPr>
            <p:cNvPr id="35" name="Line 18">
              <a:extLst>
                <a:ext uri="{FF2B5EF4-FFF2-40B4-BE49-F238E27FC236}">
                  <a16:creationId xmlns:a16="http://schemas.microsoft.com/office/drawing/2014/main" id="{43A3EB43-0E26-40C8-AA57-4166A952829B}"/>
                </a:ext>
              </a:extLst>
            </p:cNvPr>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38" name="Line 19">
              <a:extLst>
                <a:ext uri="{FF2B5EF4-FFF2-40B4-BE49-F238E27FC236}">
                  <a16:creationId xmlns:a16="http://schemas.microsoft.com/office/drawing/2014/main" id="{B63D62E1-3FA3-478E-AD7E-C10F15A29DC0}"/>
                </a:ext>
              </a:extLst>
            </p:cNvPr>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39" name="Line 20">
              <a:extLst>
                <a:ext uri="{FF2B5EF4-FFF2-40B4-BE49-F238E27FC236}">
                  <a16:creationId xmlns:a16="http://schemas.microsoft.com/office/drawing/2014/main" id="{A8E00980-EE6D-4243-98DE-83D266342987}"/>
                </a:ext>
              </a:extLst>
            </p:cNvPr>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31" name="AutoShape 47">
            <a:extLst>
              <a:ext uri="{FF2B5EF4-FFF2-40B4-BE49-F238E27FC236}">
                <a16:creationId xmlns:a16="http://schemas.microsoft.com/office/drawing/2014/main" id="{5E7EE732-4788-43D2-B753-F5C0CFA23E5A}"/>
              </a:ext>
            </a:extLst>
          </p:cNvPr>
          <p:cNvSpPr>
            <a:spLocks noChangeArrowheads="1"/>
          </p:cNvSpPr>
          <p:nvPr/>
        </p:nvSpPr>
        <p:spPr bwMode="auto">
          <a:xfrm>
            <a:off x="5094023" y="1729296"/>
            <a:ext cx="2738685" cy="793242"/>
          </a:xfrm>
          <a:prstGeom prst="wedgeRoundRectCallout">
            <a:avLst>
              <a:gd name="adj1" fmla="val -92076"/>
              <a:gd name="adj2" fmla="val 75217"/>
              <a:gd name="adj3" fmla="val 16667"/>
            </a:avLst>
          </a:prstGeom>
          <a:solidFill>
            <a:schemeClr val="tx1"/>
          </a:solidFill>
          <a:ln w="38100">
            <a:solidFill>
              <a:srgbClr val="FF00FF"/>
            </a:solidFill>
            <a:miter lim="800000"/>
            <a:headEnd/>
            <a:tailEnd/>
          </a:ln>
        </p:spPr>
        <p:txBody>
          <a:bodyPr anchor="ctr"/>
          <a:lstStyle/>
          <a:p>
            <a:pPr algn="ctr"/>
            <a:r>
              <a:rPr lang="en-US" sz="2400" b="0" dirty="0">
                <a:solidFill>
                  <a:srgbClr val="FFFF00"/>
                </a:solidFill>
                <a:latin typeface="Arial" pitchFamily="34" charset="0"/>
                <a:cs typeface="Arial" pitchFamily="34" charset="0"/>
              </a:rPr>
              <a:t>All done, no predecessor!</a:t>
            </a:r>
          </a:p>
        </p:txBody>
      </p:sp>
    </p:spTree>
    <p:extLst>
      <p:ext uri="{BB962C8B-B14F-4D97-AF65-F5344CB8AC3E}">
        <p14:creationId xmlns:p14="http://schemas.microsoft.com/office/powerpoint/2010/main" val="1004520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6" name="Rectangle 2"/>
          <p:cNvSpPr>
            <a:spLocks noGrp="1" noChangeArrowheads="1"/>
          </p:cNvSpPr>
          <p:nvPr>
            <p:ph type="title"/>
          </p:nvPr>
        </p:nvSpPr>
        <p:spPr/>
        <p:txBody>
          <a:bodyPr/>
          <a:lstStyle/>
          <a:p>
            <a:r>
              <a:rPr lang="en-US" dirty="0"/>
              <a:t>Acquiring</a:t>
            </a:r>
          </a:p>
        </p:txBody>
      </p:sp>
      <p:sp>
        <p:nvSpPr>
          <p:cNvPr id="161794" name="Footer Placeholder 3"/>
          <p:cNvSpPr>
            <a:spLocks noGrp="1"/>
          </p:cNvSpPr>
          <p:nvPr>
            <p:ph type="ftr" sz="quarter" idx="10"/>
          </p:nvPr>
        </p:nvSpPr>
        <p:spPr>
          <a:noFill/>
        </p:spPr>
        <p:txBody>
          <a:bodyPr/>
          <a:lstStyle/>
          <a:p>
            <a:r>
              <a:rPr lang="en-US" dirty="0"/>
              <a:t>Art of Multiprocessor Programming</a:t>
            </a:r>
          </a:p>
        </p:txBody>
      </p:sp>
      <p:sp>
        <p:nvSpPr>
          <p:cNvPr id="161795" name="Slide Number Placeholder 4"/>
          <p:cNvSpPr>
            <a:spLocks noGrp="1"/>
          </p:cNvSpPr>
          <p:nvPr>
            <p:ph type="sldNum" sz="quarter" idx="11"/>
          </p:nvPr>
        </p:nvSpPr>
        <p:spPr>
          <a:noFill/>
        </p:spPr>
        <p:txBody>
          <a:bodyPr/>
          <a:lstStyle/>
          <a:p>
            <a:fld id="{55C1E137-0636-4692-A7FB-98BD1F94F84C}" type="slidenum">
              <a:rPr lang="x-none" smtClean="0">
                <a:latin typeface="Arial" pitchFamily="34" charset="0"/>
                <a:cs typeface="Arial" pitchFamily="34" charset="0"/>
              </a:rPr>
              <a:pPr/>
              <a:t>151</a:t>
            </a:fld>
            <a:endParaRPr lang="en-US" dirty="0">
              <a:latin typeface="Arial" pitchFamily="34" charset="0"/>
              <a:cs typeface="Arial" pitchFamily="34" charset="0"/>
            </a:endParaRPr>
          </a:p>
        </p:txBody>
      </p:sp>
      <p:sp>
        <p:nvSpPr>
          <p:cNvPr id="161797" name="Rectangle 3"/>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61798" name="Text Box 4"/>
          <p:cNvSpPr txBox="1">
            <a:spLocks noChangeArrowheads="1"/>
          </p:cNvSpPr>
          <p:nvPr/>
        </p:nvSpPr>
        <p:spPr bwMode="auto">
          <a:xfrm>
            <a:off x="1193263" y="4640263"/>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sp>
        <p:nvSpPr>
          <p:cNvPr id="161799" name="Rectangle 5"/>
          <p:cNvSpPr>
            <a:spLocks noChangeArrowheads="1"/>
          </p:cNvSpPr>
          <p:nvPr/>
        </p:nvSpPr>
        <p:spPr bwMode="auto">
          <a:xfrm>
            <a:off x="4694238"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61800" name="Rectangle 6"/>
          <p:cNvSpPr>
            <a:spLocks noChangeArrowheads="1"/>
          </p:cNvSpPr>
          <p:nvPr/>
        </p:nvSpPr>
        <p:spPr bwMode="auto">
          <a:xfrm>
            <a:off x="5551488"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61801" name="Line 7"/>
          <p:cNvSpPr>
            <a:spLocks noChangeShapeType="1"/>
          </p:cNvSpPr>
          <p:nvPr/>
        </p:nvSpPr>
        <p:spPr bwMode="auto">
          <a:xfrm>
            <a:off x="6076950" y="433546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61802" name="Group 8"/>
          <p:cNvGrpSpPr>
            <a:grpSpLocks/>
          </p:cNvGrpSpPr>
          <p:nvPr/>
        </p:nvGrpSpPr>
        <p:grpSpPr bwMode="auto">
          <a:xfrm>
            <a:off x="7007225" y="4132263"/>
            <a:ext cx="280988" cy="400050"/>
            <a:chOff x="3749" y="3267"/>
            <a:chExt cx="177" cy="252"/>
          </a:xfrm>
        </p:grpSpPr>
        <p:sp>
          <p:nvSpPr>
            <p:cNvPr id="161838" name="Line 9"/>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1839" name="Line 10"/>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1840" name="Line 11"/>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61828" name="Rectangle 23"/>
          <p:cNvSpPr>
            <a:spLocks noChangeArrowheads="1"/>
          </p:cNvSpPr>
          <p:nvPr/>
        </p:nvSpPr>
        <p:spPr bwMode="auto">
          <a:xfrm>
            <a:off x="2139950" y="1966913"/>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grpSp>
        <p:nvGrpSpPr>
          <p:cNvPr id="161815" name="Group 25"/>
          <p:cNvGrpSpPr>
            <a:grpSpLocks/>
          </p:cNvGrpSpPr>
          <p:nvPr/>
        </p:nvGrpSpPr>
        <p:grpSpPr bwMode="auto">
          <a:xfrm>
            <a:off x="5105400" y="2317750"/>
            <a:ext cx="1130300" cy="1173163"/>
            <a:chOff x="2496" y="2725"/>
            <a:chExt cx="712" cy="739"/>
          </a:xfrm>
          <a:effectLst>
            <a:glow rad="101600">
              <a:schemeClr val="accent3">
                <a:satMod val="175000"/>
                <a:alpha val="40000"/>
              </a:schemeClr>
            </a:glow>
          </a:effectLst>
        </p:grpSpPr>
        <p:sp>
          <p:nvSpPr>
            <p:cNvPr id="161817" name="Rectangle 26"/>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61818" name="Freeform 2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61819" name="Group 28"/>
            <p:cNvGrpSpPr>
              <a:grpSpLocks/>
            </p:cNvGrpSpPr>
            <p:nvPr/>
          </p:nvGrpSpPr>
          <p:grpSpPr bwMode="auto">
            <a:xfrm>
              <a:off x="3072" y="2832"/>
              <a:ext cx="136" cy="632"/>
              <a:chOff x="3072" y="2832"/>
              <a:chExt cx="136" cy="632"/>
            </a:xfrm>
          </p:grpSpPr>
          <p:sp>
            <p:nvSpPr>
              <p:cNvPr id="161824" name="Freeform 2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1825" name="Freeform 30"/>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1826" name="Freeform 31"/>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61820" name="Group 32"/>
            <p:cNvGrpSpPr>
              <a:grpSpLocks/>
            </p:cNvGrpSpPr>
            <p:nvPr/>
          </p:nvGrpSpPr>
          <p:grpSpPr bwMode="auto">
            <a:xfrm flipH="1">
              <a:off x="2496" y="2832"/>
              <a:ext cx="136" cy="632"/>
              <a:chOff x="3072" y="2832"/>
              <a:chExt cx="136" cy="632"/>
            </a:xfrm>
          </p:grpSpPr>
          <p:sp>
            <p:nvSpPr>
              <p:cNvPr id="161821" name="Freeform 3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1822" name="Freeform 3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1823" name="Freeform 3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61816" name="Rectangle 36"/>
          <p:cNvSpPr>
            <a:spLocks noChangeArrowheads="1"/>
          </p:cNvSpPr>
          <p:nvPr/>
        </p:nvSpPr>
        <p:spPr bwMode="auto">
          <a:xfrm>
            <a:off x="4787900" y="1698625"/>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61805" name="Rectangle 37"/>
          <p:cNvSpPr>
            <a:spLocks noChangeArrowheads="1"/>
          </p:cNvSpPr>
          <p:nvPr/>
        </p:nvSpPr>
        <p:spPr bwMode="auto">
          <a:xfrm>
            <a:off x="6232525" y="5084763"/>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61806" name="Rectangle 38"/>
          <p:cNvSpPr>
            <a:spLocks noChangeArrowheads="1"/>
          </p:cNvSpPr>
          <p:nvPr/>
        </p:nvSpPr>
        <p:spPr bwMode="auto">
          <a:xfrm>
            <a:off x="7089775" y="508635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61807" name="Line 39"/>
          <p:cNvSpPr>
            <a:spLocks noChangeShapeType="1"/>
          </p:cNvSpPr>
          <p:nvPr/>
        </p:nvSpPr>
        <p:spPr bwMode="auto">
          <a:xfrm>
            <a:off x="7615238" y="547687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61808" name="Group 40"/>
          <p:cNvGrpSpPr>
            <a:grpSpLocks/>
          </p:cNvGrpSpPr>
          <p:nvPr/>
        </p:nvGrpSpPr>
        <p:grpSpPr bwMode="auto">
          <a:xfrm>
            <a:off x="8545513" y="5273675"/>
            <a:ext cx="280987" cy="400050"/>
            <a:chOff x="3749" y="3267"/>
            <a:chExt cx="177" cy="252"/>
          </a:xfrm>
        </p:grpSpPr>
        <p:sp>
          <p:nvSpPr>
            <p:cNvPr id="161812" name="Line 41"/>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1813" name="Line 42"/>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1814" name="Line 43"/>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61809" name="AutoShape 44"/>
          <p:cNvSpPr>
            <a:spLocks noChangeArrowheads="1"/>
          </p:cNvSpPr>
          <p:nvPr/>
        </p:nvSpPr>
        <p:spPr bwMode="auto">
          <a:xfrm>
            <a:off x="695325" y="5081588"/>
            <a:ext cx="1385888" cy="827087"/>
          </a:xfrm>
          <a:prstGeom prst="wedgeRoundRectCallout">
            <a:avLst>
              <a:gd name="adj1" fmla="val 252407"/>
              <a:gd name="adj2" fmla="val -245968"/>
              <a:gd name="adj3" fmla="val 16667"/>
            </a:avLst>
          </a:prstGeom>
          <a:noFill/>
          <a:ln w="38100">
            <a:solidFill>
              <a:srgbClr val="FF0066"/>
            </a:solidFill>
            <a:miter lim="800000"/>
            <a:headEnd/>
            <a:tailEnd/>
          </a:ln>
        </p:spPr>
        <p:txBody>
          <a:bodyPr anchor="ctr"/>
          <a:lstStyle/>
          <a:p>
            <a:pPr algn="ctr"/>
            <a:endParaRPr lang="en-US" b="0" dirty="0">
              <a:latin typeface="Arial" pitchFamily="34" charset="0"/>
              <a:cs typeface="Arial" pitchFamily="34" charset="0"/>
            </a:endParaRPr>
          </a:p>
        </p:txBody>
      </p:sp>
      <p:sp>
        <p:nvSpPr>
          <p:cNvPr id="161810" name="Text Box 45"/>
          <p:cNvSpPr txBox="1">
            <a:spLocks noChangeArrowheads="1"/>
          </p:cNvSpPr>
          <p:nvPr/>
        </p:nvSpPr>
        <p:spPr bwMode="auto">
          <a:xfrm>
            <a:off x="1651000" y="5248275"/>
            <a:ext cx="2189163" cy="579438"/>
          </a:xfrm>
          <a:prstGeom prst="rect">
            <a:avLst/>
          </a:prstGeom>
          <a:noFill/>
          <a:ln w="9525">
            <a:noFill/>
            <a:miter lim="800000"/>
            <a:headEnd/>
            <a:tailEnd/>
          </a:ln>
        </p:spPr>
        <p:txBody>
          <a:bodyPr>
            <a:spAutoFit/>
          </a:bodyPr>
          <a:lstStyle/>
          <a:p>
            <a:pPr algn="ctr"/>
            <a:r>
              <a:rPr lang="en-US" sz="3200" b="0" dirty="0">
                <a:solidFill>
                  <a:srgbClr val="FF0066"/>
                </a:solidFill>
                <a:latin typeface="Arial" pitchFamily="34" charset="0"/>
                <a:cs typeface="Arial" pitchFamily="34" charset="0"/>
              </a:rPr>
              <a:t>swap</a:t>
            </a:r>
          </a:p>
        </p:txBody>
      </p:sp>
      <p:sp>
        <p:nvSpPr>
          <p:cNvPr id="161811" name="Freeform 46"/>
          <p:cNvSpPr>
            <a:spLocks/>
          </p:cNvSpPr>
          <p:nvPr/>
        </p:nvSpPr>
        <p:spPr bwMode="auto">
          <a:xfrm>
            <a:off x="1608138" y="5045075"/>
            <a:ext cx="4143375" cy="1198563"/>
          </a:xfrm>
          <a:custGeom>
            <a:avLst/>
            <a:gdLst>
              <a:gd name="T0" fmla="*/ 0 w 2610"/>
              <a:gd name="T1" fmla="*/ 2147483647 h 755"/>
              <a:gd name="T2" fmla="*/ 2147483647 w 2610"/>
              <a:gd name="T3" fmla="*/ 2147483647 h 755"/>
              <a:gd name="T4" fmla="*/ 2147483647 w 2610"/>
              <a:gd name="T5" fmla="*/ 2147483647 h 755"/>
              <a:gd name="T6" fmla="*/ 2147483647 w 2610"/>
              <a:gd name="T7" fmla="*/ 0 h 755"/>
              <a:gd name="T8" fmla="*/ 0 60000 65536"/>
              <a:gd name="T9" fmla="*/ 0 60000 65536"/>
              <a:gd name="T10" fmla="*/ 0 60000 65536"/>
              <a:gd name="T11" fmla="*/ 0 60000 65536"/>
              <a:gd name="T12" fmla="*/ 0 w 2610"/>
              <a:gd name="T13" fmla="*/ 0 h 755"/>
              <a:gd name="T14" fmla="*/ 2610 w 2610"/>
              <a:gd name="T15" fmla="*/ 755 h 755"/>
            </a:gdLst>
            <a:ahLst/>
            <a:cxnLst>
              <a:cxn ang="T8">
                <a:pos x="T0" y="T1"/>
              </a:cxn>
              <a:cxn ang="T9">
                <a:pos x="T2" y="T3"/>
              </a:cxn>
              <a:cxn ang="T10">
                <a:pos x="T4" y="T5"/>
              </a:cxn>
              <a:cxn ang="T11">
                <a:pos x="T6" y="T7"/>
              </a:cxn>
            </a:cxnLst>
            <a:rect l="T12" t="T13" r="T14" b="T15"/>
            <a:pathLst>
              <a:path w="2610" h="755">
                <a:moveTo>
                  <a:pt x="0" y="218"/>
                </a:moveTo>
                <a:cubicBezTo>
                  <a:pt x="81" y="297"/>
                  <a:pt x="110" y="635"/>
                  <a:pt x="487" y="695"/>
                </a:cubicBezTo>
                <a:cubicBezTo>
                  <a:pt x="864" y="755"/>
                  <a:pt x="1918" y="692"/>
                  <a:pt x="2264" y="576"/>
                </a:cubicBezTo>
                <a:cubicBezTo>
                  <a:pt x="2610" y="460"/>
                  <a:pt x="2500" y="120"/>
                  <a:pt x="2562" y="0"/>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 name="Group 16">
            <a:extLst>
              <a:ext uri="{FF2B5EF4-FFF2-40B4-BE49-F238E27FC236}">
                <a16:creationId xmlns:a16="http://schemas.microsoft.com/office/drawing/2014/main" id="{362C89DA-8799-3531-9DE9-ABAC184BE311}"/>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3" name="Rectangle 17">
              <a:extLst>
                <a:ext uri="{FF2B5EF4-FFF2-40B4-BE49-F238E27FC236}">
                  <a16:creationId xmlns:a16="http://schemas.microsoft.com/office/drawing/2014/main" id="{0D711404-D488-6A1C-41FB-DAFBDE2E84FF}"/>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8">
              <a:extLst>
                <a:ext uri="{FF2B5EF4-FFF2-40B4-BE49-F238E27FC236}">
                  <a16:creationId xmlns:a16="http://schemas.microsoft.com/office/drawing/2014/main" id="{8732A7FD-B7D9-1381-C8F9-F215CD1FBCD0}"/>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9">
              <a:extLst>
                <a:ext uri="{FF2B5EF4-FFF2-40B4-BE49-F238E27FC236}">
                  <a16:creationId xmlns:a16="http://schemas.microsoft.com/office/drawing/2014/main" id="{AF5CCCB7-8754-0810-42D8-C4E5942C73D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20">
              <a:extLst>
                <a:ext uri="{FF2B5EF4-FFF2-40B4-BE49-F238E27FC236}">
                  <a16:creationId xmlns:a16="http://schemas.microsoft.com/office/drawing/2014/main" id="{F3CFE2E9-3738-20BE-40D7-D894BC1B3774}"/>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21">
              <a:extLst>
                <a:ext uri="{FF2B5EF4-FFF2-40B4-BE49-F238E27FC236}">
                  <a16:creationId xmlns:a16="http://schemas.microsoft.com/office/drawing/2014/main" id="{7C4D01AF-5BA5-61ED-5FD2-8E60F7AEBB5F}"/>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2">
              <a:extLst>
                <a:ext uri="{FF2B5EF4-FFF2-40B4-BE49-F238E27FC236}">
                  <a16:creationId xmlns:a16="http://schemas.microsoft.com/office/drawing/2014/main" id="{B03B894C-2CD6-E651-BCC8-C4BC9F399630}"/>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23">
              <a:extLst>
                <a:ext uri="{FF2B5EF4-FFF2-40B4-BE49-F238E27FC236}">
                  <a16:creationId xmlns:a16="http://schemas.microsoft.com/office/drawing/2014/main" id="{F65B0F59-9A76-2A52-F815-AC63A1DC89B9}"/>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24">
              <a:extLst>
                <a:ext uri="{FF2B5EF4-FFF2-40B4-BE49-F238E27FC236}">
                  <a16:creationId xmlns:a16="http://schemas.microsoft.com/office/drawing/2014/main" id="{6BA9764E-611C-B237-55A6-AC25381DB442}"/>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763C805C-A51A-DB81-9233-279EBC348D2C}"/>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2"/>
          <p:cNvSpPr>
            <a:spLocks noGrp="1" noChangeArrowheads="1"/>
          </p:cNvSpPr>
          <p:nvPr>
            <p:ph type="title"/>
          </p:nvPr>
        </p:nvSpPr>
        <p:spPr/>
        <p:txBody>
          <a:bodyPr/>
          <a:lstStyle/>
          <a:p>
            <a:r>
              <a:rPr lang="en-US" dirty="0"/>
              <a:t>Acquiring</a:t>
            </a:r>
          </a:p>
        </p:txBody>
      </p:sp>
      <p:sp>
        <p:nvSpPr>
          <p:cNvPr id="162818" name="Footer Placeholder 3"/>
          <p:cNvSpPr>
            <a:spLocks noGrp="1"/>
          </p:cNvSpPr>
          <p:nvPr>
            <p:ph type="ftr" sz="quarter" idx="10"/>
          </p:nvPr>
        </p:nvSpPr>
        <p:spPr>
          <a:noFill/>
        </p:spPr>
        <p:txBody>
          <a:bodyPr/>
          <a:lstStyle/>
          <a:p>
            <a:r>
              <a:rPr lang="en-US" dirty="0"/>
              <a:t>Art of Multiprocessor Programming</a:t>
            </a:r>
          </a:p>
        </p:txBody>
      </p:sp>
      <p:sp>
        <p:nvSpPr>
          <p:cNvPr id="162819" name="Slide Number Placeholder 4"/>
          <p:cNvSpPr>
            <a:spLocks noGrp="1"/>
          </p:cNvSpPr>
          <p:nvPr>
            <p:ph type="sldNum" sz="quarter" idx="11"/>
          </p:nvPr>
        </p:nvSpPr>
        <p:spPr>
          <a:noFill/>
        </p:spPr>
        <p:txBody>
          <a:bodyPr/>
          <a:lstStyle/>
          <a:p>
            <a:fld id="{5E3E5DE8-2BAB-465E-B4A9-DD7A7CD75F23}" type="slidenum">
              <a:rPr lang="x-none" smtClean="0">
                <a:latin typeface="Arial" pitchFamily="34" charset="0"/>
                <a:cs typeface="Arial" pitchFamily="34" charset="0"/>
              </a:rPr>
              <a:pPr/>
              <a:t>152</a:t>
            </a:fld>
            <a:endParaRPr lang="en-US" dirty="0">
              <a:latin typeface="Arial" pitchFamily="34" charset="0"/>
              <a:cs typeface="Arial" pitchFamily="34" charset="0"/>
            </a:endParaRPr>
          </a:p>
        </p:txBody>
      </p:sp>
      <p:sp>
        <p:nvSpPr>
          <p:cNvPr id="162821" name="Rectangle 3"/>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62822" name="Text Box 4"/>
          <p:cNvSpPr txBox="1">
            <a:spLocks noChangeArrowheads="1"/>
          </p:cNvSpPr>
          <p:nvPr/>
        </p:nvSpPr>
        <p:spPr bwMode="auto">
          <a:xfrm>
            <a:off x="1193263" y="4640263"/>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sp>
        <p:nvSpPr>
          <p:cNvPr id="162854" name="Rectangle 16"/>
          <p:cNvSpPr>
            <a:spLocks noChangeArrowheads="1"/>
          </p:cNvSpPr>
          <p:nvPr/>
        </p:nvSpPr>
        <p:spPr bwMode="auto">
          <a:xfrm>
            <a:off x="2139950" y="1966913"/>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62842" name="Rectangle 29"/>
          <p:cNvSpPr>
            <a:spLocks noChangeArrowheads="1"/>
          </p:cNvSpPr>
          <p:nvPr/>
        </p:nvSpPr>
        <p:spPr bwMode="auto">
          <a:xfrm>
            <a:off x="4787900" y="1698625"/>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62825" name="Rectangle 30"/>
          <p:cNvSpPr>
            <a:spLocks noChangeArrowheads="1"/>
          </p:cNvSpPr>
          <p:nvPr/>
        </p:nvSpPr>
        <p:spPr bwMode="auto">
          <a:xfrm>
            <a:off x="6232525" y="5084763"/>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endParaRPr lang="en-US" sz="2400" b="0" dirty="0">
              <a:solidFill>
                <a:schemeClr val="bg1"/>
              </a:solidFill>
              <a:latin typeface="Arial" pitchFamily="34" charset="0"/>
              <a:cs typeface="Arial" pitchFamily="34" charset="0"/>
            </a:endParaRPr>
          </a:p>
        </p:txBody>
      </p:sp>
      <p:sp>
        <p:nvSpPr>
          <p:cNvPr id="162826" name="Rectangle 31"/>
          <p:cNvSpPr>
            <a:spLocks noChangeArrowheads="1"/>
          </p:cNvSpPr>
          <p:nvPr/>
        </p:nvSpPr>
        <p:spPr bwMode="auto">
          <a:xfrm>
            <a:off x="7089775" y="508635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62827" name="Line 32"/>
          <p:cNvSpPr>
            <a:spLocks noChangeShapeType="1"/>
          </p:cNvSpPr>
          <p:nvPr/>
        </p:nvSpPr>
        <p:spPr bwMode="auto">
          <a:xfrm>
            <a:off x="7615238" y="547687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62828" name="Group 33"/>
          <p:cNvGrpSpPr>
            <a:grpSpLocks/>
          </p:cNvGrpSpPr>
          <p:nvPr/>
        </p:nvGrpSpPr>
        <p:grpSpPr bwMode="auto">
          <a:xfrm>
            <a:off x="8545513" y="5273675"/>
            <a:ext cx="280987" cy="400050"/>
            <a:chOff x="3749" y="3267"/>
            <a:chExt cx="177" cy="252"/>
          </a:xfrm>
        </p:grpSpPr>
        <p:sp>
          <p:nvSpPr>
            <p:cNvPr id="162838" name="Line 34"/>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2839" name="Line 35"/>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2840" name="Line 36"/>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843813" name="Freeform 37"/>
          <p:cNvSpPr>
            <a:spLocks/>
          </p:cNvSpPr>
          <p:nvPr/>
        </p:nvSpPr>
        <p:spPr bwMode="auto">
          <a:xfrm>
            <a:off x="1608138" y="5289550"/>
            <a:ext cx="4319587" cy="552450"/>
          </a:xfrm>
          <a:custGeom>
            <a:avLst/>
            <a:gdLst>
              <a:gd name="T0" fmla="*/ 0 w 2721"/>
              <a:gd name="T1" fmla="*/ 2147483647 h 348"/>
              <a:gd name="T2" fmla="*/ 2147483647 w 2721"/>
              <a:gd name="T3" fmla="*/ 2147483647 h 348"/>
              <a:gd name="T4" fmla="*/ 2147483647 w 2721"/>
              <a:gd name="T5" fmla="*/ 2147483647 h 348"/>
              <a:gd name="T6" fmla="*/ 2147483647 w 2721"/>
              <a:gd name="T7" fmla="*/ 2147483647 h 348"/>
              <a:gd name="T8" fmla="*/ 0 60000 65536"/>
              <a:gd name="T9" fmla="*/ 0 60000 65536"/>
              <a:gd name="T10" fmla="*/ 0 60000 65536"/>
              <a:gd name="T11" fmla="*/ 0 60000 65536"/>
              <a:gd name="T12" fmla="*/ 0 w 2721"/>
              <a:gd name="T13" fmla="*/ 0 h 348"/>
              <a:gd name="T14" fmla="*/ 2721 w 2721"/>
              <a:gd name="T15" fmla="*/ 348 h 348"/>
            </a:gdLst>
            <a:ahLst/>
            <a:cxnLst>
              <a:cxn ang="T8">
                <a:pos x="T0" y="T1"/>
              </a:cxn>
              <a:cxn ang="T9">
                <a:pos x="T2" y="T3"/>
              </a:cxn>
              <a:cxn ang="T10">
                <a:pos x="T4" y="T5"/>
              </a:cxn>
              <a:cxn ang="T11">
                <a:pos x="T6" y="T7"/>
              </a:cxn>
            </a:cxnLst>
            <a:rect l="T12" t="T13" r="T14" b="T15"/>
            <a:pathLst>
              <a:path w="2721" h="348">
                <a:moveTo>
                  <a:pt x="0" y="64"/>
                </a:moveTo>
                <a:cubicBezTo>
                  <a:pt x="137" y="110"/>
                  <a:pt x="577" y="348"/>
                  <a:pt x="824" y="342"/>
                </a:cubicBezTo>
                <a:cubicBezTo>
                  <a:pt x="1071" y="336"/>
                  <a:pt x="1164" y="50"/>
                  <a:pt x="1480" y="25"/>
                </a:cubicBezTo>
                <a:cubicBezTo>
                  <a:pt x="1796" y="0"/>
                  <a:pt x="2463" y="159"/>
                  <a:pt x="2721" y="194"/>
                </a:cubicBezTo>
              </a:path>
            </a:pathLst>
          </a:custGeom>
          <a:noFill/>
          <a:ln w="76200">
            <a:solidFill>
              <a:srgbClr val="FF0066"/>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843814" name="Freeform 38"/>
          <p:cNvSpPr>
            <a:spLocks/>
          </p:cNvSpPr>
          <p:nvPr/>
        </p:nvSpPr>
        <p:spPr bwMode="auto">
          <a:xfrm>
            <a:off x="6480175" y="2835275"/>
            <a:ext cx="555625" cy="947738"/>
          </a:xfrm>
          <a:custGeom>
            <a:avLst/>
            <a:gdLst>
              <a:gd name="T0" fmla="*/ 2147483647 w 350"/>
              <a:gd name="T1" fmla="*/ 2147483647 h 597"/>
              <a:gd name="T2" fmla="*/ 2147483647 w 350"/>
              <a:gd name="T3" fmla="*/ 2147483647 h 597"/>
              <a:gd name="T4" fmla="*/ 0 w 350"/>
              <a:gd name="T5" fmla="*/ 2147483647 h 597"/>
              <a:gd name="T6" fmla="*/ 0 60000 65536"/>
              <a:gd name="T7" fmla="*/ 0 60000 65536"/>
              <a:gd name="T8" fmla="*/ 0 60000 65536"/>
              <a:gd name="T9" fmla="*/ 0 w 350"/>
              <a:gd name="T10" fmla="*/ 0 h 597"/>
              <a:gd name="T11" fmla="*/ 350 w 350"/>
              <a:gd name="T12" fmla="*/ 597 h 597"/>
            </a:gdLst>
            <a:ahLst/>
            <a:cxnLst>
              <a:cxn ang="T6">
                <a:pos x="T0" y="T1"/>
              </a:cxn>
              <a:cxn ang="T7">
                <a:pos x="T2" y="T3"/>
              </a:cxn>
              <a:cxn ang="T8">
                <a:pos x="T4" y="T5"/>
              </a:cxn>
            </a:cxnLst>
            <a:rect l="T9" t="T10" r="T11" b="T12"/>
            <a:pathLst>
              <a:path w="350" h="597">
                <a:moveTo>
                  <a:pt x="20" y="51"/>
                </a:moveTo>
                <a:cubicBezTo>
                  <a:pt x="185" y="25"/>
                  <a:pt x="350" y="0"/>
                  <a:pt x="347" y="91"/>
                </a:cubicBezTo>
                <a:cubicBezTo>
                  <a:pt x="344" y="182"/>
                  <a:pt x="172" y="389"/>
                  <a:pt x="0" y="597"/>
                </a:cubicBezTo>
              </a:path>
            </a:pathLst>
          </a:custGeom>
          <a:noFill/>
          <a:ln w="76200">
            <a:solidFill>
              <a:srgbClr val="FF0066"/>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62831" name="Rectangle 39"/>
          <p:cNvSpPr>
            <a:spLocks noChangeArrowheads="1"/>
          </p:cNvSpPr>
          <p:nvPr/>
        </p:nvSpPr>
        <p:spPr bwMode="auto">
          <a:xfrm>
            <a:off x="4694238"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endParaRPr lang="en-US" sz="2400" b="0" dirty="0">
              <a:solidFill>
                <a:schemeClr val="bg1"/>
              </a:solidFill>
              <a:latin typeface="Arial" pitchFamily="34" charset="0"/>
              <a:cs typeface="Arial" pitchFamily="34" charset="0"/>
            </a:endParaRPr>
          </a:p>
        </p:txBody>
      </p:sp>
      <p:sp>
        <p:nvSpPr>
          <p:cNvPr id="162832" name="Rectangle 40"/>
          <p:cNvSpPr>
            <a:spLocks noChangeArrowheads="1"/>
          </p:cNvSpPr>
          <p:nvPr/>
        </p:nvSpPr>
        <p:spPr bwMode="auto">
          <a:xfrm>
            <a:off x="5551488"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62833" name="Line 41"/>
          <p:cNvSpPr>
            <a:spLocks noChangeShapeType="1"/>
          </p:cNvSpPr>
          <p:nvPr/>
        </p:nvSpPr>
        <p:spPr bwMode="auto">
          <a:xfrm>
            <a:off x="6076950" y="433546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62834" name="Group 42"/>
          <p:cNvGrpSpPr>
            <a:grpSpLocks/>
          </p:cNvGrpSpPr>
          <p:nvPr/>
        </p:nvGrpSpPr>
        <p:grpSpPr bwMode="auto">
          <a:xfrm>
            <a:off x="7007225" y="4132263"/>
            <a:ext cx="280988" cy="400050"/>
            <a:chOff x="3749" y="3267"/>
            <a:chExt cx="177" cy="252"/>
          </a:xfrm>
        </p:grpSpPr>
        <p:sp>
          <p:nvSpPr>
            <p:cNvPr id="162835" name="Line 43"/>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2836" name="Line 44"/>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2837" name="Line 45"/>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grpSp>
        <p:nvGrpSpPr>
          <p:cNvPr id="2" name="Group 25">
            <a:extLst>
              <a:ext uri="{FF2B5EF4-FFF2-40B4-BE49-F238E27FC236}">
                <a16:creationId xmlns:a16="http://schemas.microsoft.com/office/drawing/2014/main" id="{E3DDB2D2-98D9-F785-6FE0-B6AEBF98F19F}"/>
              </a:ext>
            </a:extLst>
          </p:cNvPr>
          <p:cNvGrpSpPr>
            <a:grpSpLocks/>
          </p:cNvGrpSpPr>
          <p:nvPr/>
        </p:nvGrpSpPr>
        <p:grpSpPr bwMode="auto">
          <a:xfrm>
            <a:off x="5105400" y="2317750"/>
            <a:ext cx="1130300" cy="1173163"/>
            <a:chOff x="2496" y="2725"/>
            <a:chExt cx="712" cy="739"/>
          </a:xfrm>
          <a:effectLst>
            <a:glow rad="101600">
              <a:schemeClr val="accent3">
                <a:satMod val="175000"/>
                <a:alpha val="40000"/>
              </a:schemeClr>
            </a:glow>
          </a:effectLst>
        </p:grpSpPr>
        <p:sp>
          <p:nvSpPr>
            <p:cNvPr id="3" name="Rectangle 26">
              <a:extLst>
                <a:ext uri="{FF2B5EF4-FFF2-40B4-BE49-F238E27FC236}">
                  <a16:creationId xmlns:a16="http://schemas.microsoft.com/office/drawing/2014/main" id="{32C4449C-555C-2FA1-09B1-91CA5352D7CA}"/>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27">
              <a:extLst>
                <a:ext uri="{FF2B5EF4-FFF2-40B4-BE49-F238E27FC236}">
                  <a16:creationId xmlns:a16="http://schemas.microsoft.com/office/drawing/2014/main" id="{C914D70C-F20E-010E-A7CC-69373437B371}"/>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8">
              <a:extLst>
                <a:ext uri="{FF2B5EF4-FFF2-40B4-BE49-F238E27FC236}">
                  <a16:creationId xmlns:a16="http://schemas.microsoft.com/office/drawing/2014/main" id="{2499CEDA-DBD9-6B93-628B-5D11116139D8}"/>
                </a:ext>
              </a:extLst>
            </p:cNvPr>
            <p:cNvGrpSpPr>
              <a:grpSpLocks/>
            </p:cNvGrpSpPr>
            <p:nvPr/>
          </p:nvGrpSpPr>
          <p:grpSpPr bwMode="auto">
            <a:xfrm>
              <a:off x="3072" y="2832"/>
              <a:ext cx="136" cy="632"/>
              <a:chOff x="3072" y="2832"/>
              <a:chExt cx="136" cy="632"/>
            </a:xfrm>
          </p:grpSpPr>
          <p:sp>
            <p:nvSpPr>
              <p:cNvPr id="10" name="Freeform 29">
                <a:extLst>
                  <a:ext uri="{FF2B5EF4-FFF2-40B4-BE49-F238E27FC236}">
                    <a16:creationId xmlns:a16="http://schemas.microsoft.com/office/drawing/2014/main" id="{707F0DC0-0EA2-E683-8028-2C11FEF0D80F}"/>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30">
                <a:extLst>
                  <a:ext uri="{FF2B5EF4-FFF2-40B4-BE49-F238E27FC236}">
                    <a16:creationId xmlns:a16="http://schemas.microsoft.com/office/drawing/2014/main" id="{E80B242F-AA57-C53A-594F-4DB93388F46E}"/>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31">
                <a:extLst>
                  <a:ext uri="{FF2B5EF4-FFF2-40B4-BE49-F238E27FC236}">
                    <a16:creationId xmlns:a16="http://schemas.microsoft.com/office/drawing/2014/main" id="{6F1F4D86-5159-A7FD-CA78-97C862C6C246}"/>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32">
              <a:extLst>
                <a:ext uri="{FF2B5EF4-FFF2-40B4-BE49-F238E27FC236}">
                  <a16:creationId xmlns:a16="http://schemas.microsoft.com/office/drawing/2014/main" id="{CE564314-273A-CFA8-6BA7-F751AD34D632}"/>
                </a:ext>
              </a:extLst>
            </p:cNvPr>
            <p:cNvGrpSpPr>
              <a:grpSpLocks/>
            </p:cNvGrpSpPr>
            <p:nvPr/>
          </p:nvGrpSpPr>
          <p:grpSpPr bwMode="auto">
            <a:xfrm flipH="1">
              <a:off x="2496" y="2832"/>
              <a:ext cx="136" cy="632"/>
              <a:chOff x="3072" y="2832"/>
              <a:chExt cx="136" cy="632"/>
            </a:xfrm>
          </p:grpSpPr>
          <p:sp>
            <p:nvSpPr>
              <p:cNvPr id="7" name="Freeform 33">
                <a:extLst>
                  <a:ext uri="{FF2B5EF4-FFF2-40B4-BE49-F238E27FC236}">
                    <a16:creationId xmlns:a16="http://schemas.microsoft.com/office/drawing/2014/main" id="{EBF4633F-B53B-E0CC-AA71-9C87869CF5EC}"/>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34">
                <a:extLst>
                  <a:ext uri="{FF2B5EF4-FFF2-40B4-BE49-F238E27FC236}">
                    <a16:creationId xmlns:a16="http://schemas.microsoft.com/office/drawing/2014/main" id="{7B3457D1-13D5-8DC7-195E-8CE72A47552C}"/>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5">
                <a:extLst>
                  <a:ext uri="{FF2B5EF4-FFF2-40B4-BE49-F238E27FC236}">
                    <a16:creationId xmlns:a16="http://schemas.microsoft.com/office/drawing/2014/main" id="{BA078DD5-68D8-0699-E18D-B62F33CFECE6}"/>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3" name="Group 16">
            <a:extLst>
              <a:ext uri="{FF2B5EF4-FFF2-40B4-BE49-F238E27FC236}">
                <a16:creationId xmlns:a16="http://schemas.microsoft.com/office/drawing/2014/main" id="{EE7AB8E5-3979-B563-EBCF-21E04561B430}"/>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14" name="Rectangle 17">
              <a:extLst>
                <a:ext uri="{FF2B5EF4-FFF2-40B4-BE49-F238E27FC236}">
                  <a16:creationId xmlns:a16="http://schemas.microsoft.com/office/drawing/2014/main" id="{8D41D08B-59E4-C46B-1C16-C5CE279F3F14}"/>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18">
              <a:extLst>
                <a:ext uri="{FF2B5EF4-FFF2-40B4-BE49-F238E27FC236}">
                  <a16:creationId xmlns:a16="http://schemas.microsoft.com/office/drawing/2014/main" id="{48D089BC-A929-B1DB-3301-4AFB7F8C4AC0}"/>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19">
              <a:extLst>
                <a:ext uri="{FF2B5EF4-FFF2-40B4-BE49-F238E27FC236}">
                  <a16:creationId xmlns:a16="http://schemas.microsoft.com/office/drawing/2014/main" id="{3B80B901-8AF1-2951-529C-EE4D140A5018}"/>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20">
              <a:extLst>
                <a:ext uri="{FF2B5EF4-FFF2-40B4-BE49-F238E27FC236}">
                  <a16:creationId xmlns:a16="http://schemas.microsoft.com/office/drawing/2014/main" id="{08AC87ED-16B4-008A-82EE-F71A080289DD}"/>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21">
              <a:extLst>
                <a:ext uri="{FF2B5EF4-FFF2-40B4-BE49-F238E27FC236}">
                  <a16:creationId xmlns:a16="http://schemas.microsoft.com/office/drawing/2014/main" id="{B6FD24CF-8958-FB61-426C-707B7CF90DBF}"/>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22">
              <a:extLst>
                <a:ext uri="{FF2B5EF4-FFF2-40B4-BE49-F238E27FC236}">
                  <a16:creationId xmlns:a16="http://schemas.microsoft.com/office/drawing/2014/main" id="{3BA5E25F-3C82-E496-A15F-F401EF1E8281}"/>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23">
              <a:extLst>
                <a:ext uri="{FF2B5EF4-FFF2-40B4-BE49-F238E27FC236}">
                  <a16:creationId xmlns:a16="http://schemas.microsoft.com/office/drawing/2014/main" id="{57C70862-51E4-5FA0-7185-70021939A256}"/>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24">
              <a:extLst>
                <a:ext uri="{FF2B5EF4-FFF2-40B4-BE49-F238E27FC236}">
                  <a16:creationId xmlns:a16="http://schemas.microsoft.com/office/drawing/2014/main" id="{58F7E705-ACF4-CB0B-8CCA-5D3458CF8E69}"/>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25">
              <a:extLst>
                <a:ext uri="{FF2B5EF4-FFF2-40B4-BE49-F238E27FC236}">
                  <a16:creationId xmlns:a16="http://schemas.microsoft.com/office/drawing/2014/main" id="{07E7C877-3BCA-69D7-88BE-36BD38432684}"/>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43813"/>
                                        </p:tgtEl>
                                        <p:attrNameLst>
                                          <p:attrName>style.visibility</p:attrName>
                                        </p:attrNameLst>
                                      </p:cBhvr>
                                      <p:to>
                                        <p:strVal val="visible"/>
                                      </p:to>
                                    </p:set>
                                    <p:animEffect transition="in" filter="blinds(horizontal)">
                                      <p:cBhvr>
                                        <p:cTn id="7" dur="500"/>
                                        <p:tgtEl>
                                          <p:spTgt spid="84381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843814"/>
                                        </p:tgtEl>
                                        <p:attrNameLst>
                                          <p:attrName>style.visibility</p:attrName>
                                        </p:attrNameLst>
                                      </p:cBhvr>
                                      <p:to>
                                        <p:strVal val="visible"/>
                                      </p:to>
                                    </p:set>
                                    <p:animEffect transition="in" filter="blinds(horizontal)">
                                      <p:cBhvr>
                                        <p:cTn id="11" dur="500"/>
                                        <p:tgtEl>
                                          <p:spTgt spid="843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813" grpId="0" animBg="1"/>
      <p:bldP spid="843814"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a:extLst>
              <a:ext uri="{FF2B5EF4-FFF2-40B4-BE49-F238E27FC236}">
                <a16:creationId xmlns:a16="http://schemas.microsoft.com/office/drawing/2014/main" id="{A3823D6A-2EBE-5D23-8784-6DCDC2620DCE}"/>
              </a:ext>
            </a:extLst>
          </p:cNvPr>
          <p:cNvGrpSpPr>
            <a:grpSpLocks/>
          </p:cNvGrpSpPr>
          <p:nvPr/>
        </p:nvGrpSpPr>
        <p:grpSpPr bwMode="auto">
          <a:xfrm>
            <a:off x="5105400" y="2317750"/>
            <a:ext cx="1130300" cy="1173163"/>
            <a:chOff x="2496" y="2725"/>
            <a:chExt cx="712" cy="739"/>
          </a:xfrm>
          <a:effectLst>
            <a:glow rad="101600">
              <a:schemeClr val="accent3">
                <a:satMod val="175000"/>
                <a:alpha val="40000"/>
              </a:schemeClr>
            </a:glow>
          </a:effectLst>
        </p:grpSpPr>
        <p:sp>
          <p:nvSpPr>
            <p:cNvPr id="3" name="Rectangle 26">
              <a:extLst>
                <a:ext uri="{FF2B5EF4-FFF2-40B4-BE49-F238E27FC236}">
                  <a16:creationId xmlns:a16="http://schemas.microsoft.com/office/drawing/2014/main" id="{DC0934BF-783C-D795-2FF7-218D0F72A021}"/>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27">
              <a:extLst>
                <a:ext uri="{FF2B5EF4-FFF2-40B4-BE49-F238E27FC236}">
                  <a16:creationId xmlns:a16="http://schemas.microsoft.com/office/drawing/2014/main" id="{F3BA0711-058F-B102-7D37-D41F89E74D3A}"/>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8">
              <a:extLst>
                <a:ext uri="{FF2B5EF4-FFF2-40B4-BE49-F238E27FC236}">
                  <a16:creationId xmlns:a16="http://schemas.microsoft.com/office/drawing/2014/main" id="{1F4A2E06-CB42-C0FD-B241-31EF03BC0844}"/>
                </a:ext>
              </a:extLst>
            </p:cNvPr>
            <p:cNvGrpSpPr>
              <a:grpSpLocks/>
            </p:cNvGrpSpPr>
            <p:nvPr/>
          </p:nvGrpSpPr>
          <p:grpSpPr bwMode="auto">
            <a:xfrm>
              <a:off x="3072" y="2832"/>
              <a:ext cx="136" cy="632"/>
              <a:chOff x="3072" y="2832"/>
              <a:chExt cx="136" cy="632"/>
            </a:xfrm>
          </p:grpSpPr>
          <p:sp>
            <p:nvSpPr>
              <p:cNvPr id="10" name="Freeform 29">
                <a:extLst>
                  <a:ext uri="{FF2B5EF4-FFF2-40B4-BE49-F238E27FC236}">
                    <a16:creationId xmlns:a16="http://schemas.microsoft.com/office/drawing/2014/main" id="{9D89EFCD-C379-5F71-A68D-326582D80ABC}"/>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30">
                <a:extLst>
                  <a:ext uri="{FF2B5EF4-FFF2-40B4-BE49-F238E27FC236}">
                    <a16:creationId xmlns:a16="http://schemas.microsoft.com/office/drawing/2014/main" id="{EB23C301-DF5F-78B5-9CAF-7D863F3486EC}"/>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31">
                <a:extLst>
                  <a:ext uri="{FF2B5EF4-FFF2-40B4-BE49-F238E27FC236}">
                    <a16:creationId xmlns:a16="http://schemas.microsoft.com/office/drawing/2014/main" id="{0E4AA0DC-C69D-54C4-5FEA-B0CCB5B15500}"/>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32">
              <a:extLst>
                <a:ext uri="{FF2B5EF4-FFF2-40B4-BE49-F238E27FC236}">
                  <a16:creationId xmlns:a16="http://schemas.microsoft.com/office/drawing/2014/main" id="{25FC4EF6-2755-347E-F429-9E3F2A28B8FD}"/>
                </a:ext>
              </a:extLst>
            </p:cNvPr>
            <p:cNvGrpSpPr>
              <a:grpSpLocks/>
            </p:cNvGrpSpPr>
            <p:nvPr/>
          </p:nvGrpSpPr>
          <p:grpSpPr bwMode="auto">
            <a:xfrm flipH="1">
              <a:off x="2496" y="2832"/>
              <a:ext cx="136" cy="632"/>
              <a:chOff x="3072" y="2832"/>
              <a:chExt cx="136" cy="632"/>
            </a:xfrm>
          </p:grpSpPr>
          <p:sp>
            <p:nvSpPr>
              <p:cNvPr id="7" name="Freeform 33">
                <a:extLst>
                  <a:ext uri="{FF2B5EF4-FFF2-40B4-BE49-F238E27FC236}">
                    <a16:creationId xmlns:a16="http://schemas.microsoft.com/office/drawing/2014/main" id="{8C7B0FCC-F1A2-27AB-756D-DC699CF7BAB3}"/>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34">
                <a:extLst>
                  <a:ext uri="{FF2B5EF4-FFF2-40B4-BE49-F238E27FC236}">
                    <a16:creationId xmlns:a16="http://schemas.microsoft.com/office/drawing/2014/main" id="{6ADA3F35-7917-9667-35A3-CB452465017B}"/>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5">
                <a:extLst>
                  <a:ext uri="{FF2B5EF4-FFF2-40B4-BE49-F238E27FC236}">
                    <a16:creationId xmlns:a16="http://schemas.microsoft.com/office/drawing/2014/main" id="{896226BB-92C9-8A76-64C0-98765E2BDD3E}"/>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63844" name="Rectangle 2"/>
          <p:cNvSpPr>
            <a:spLocks noGrp="1" noChangeArrowheads="1"/>
          </p:cNvSpPr>
          <p:nvPr>
            <p:ph type="title"/>
          </p:nvPr>
        </p:nvSpPr>
        <p:spPr/>
        <p:txBody>
          <a:bodyPr/>
          <a:lstStyle/>
          <a:p>
            <a:r>
              <a:rPr lang="en-US" dirty="0"/>
              <a:t>Acquiring</a:t>
            </a:r>
          </a:p>
        </p:txBody>
      </p:sp>
      <p:sp>
        <p:nvSpPr>
          <p:cNvPr id="163842" name="Footer Placeholder 3"/>
          <p:cNvSpPr>
            <a:spLocks noGrp="1"/>
          </p:cNvSpPr>
          <p:nvPr>
            <p:ph type="ftr" sz="quarter" idx="10"/>
          </p:nvPr>
        </p:nvSpPr>
        <p:spPr>
          <a:noFill/>
        </p:spPr>
        <p:txBody>
          <a:bodyPr/>
          <a:lstStyle/>
          <a:p>
            <a:r>
              <a:rPr lang="en-US" dirty="0"/>
              <a:t>Art of Multiprocessor Programming</a:t>
            </a:r>
          </a:p>
        </p:txBody>
      </p:sp>
      <p:sp>
        <p:nvSpPr>
          <p:cNvPr id="163843" name="Slide Number Placeholder 4"/>
          <p:cNvSpPr>
            <a:spLocks noGrp="1"/>
          </p:cNvSpPr>
          <p:nvPr>
            <p:ph type="sldNum" sz="quarter" idx="11"/>
          </p:nvPr>
        </p:nvSpPr>
        <p:spPr>
          <a:noFill/>
        </p:spPr>
        <p:txBody>
          <a:bodyPr/>
          <a:lstStyle/>
          <a:p>
            <a:fld id="{3B27727E-3B2E-4721-BC63-1A66C47F2F49}" type="slidenum">
              <a:rPr lang="x-none" smtClean="0">
                <a:latin typeface="Arial" pitchFamily="34" charset="0"/>
                <a:cs typeface="Arial" pitchFamily="34" charset="0"/>
              </a:rPr>
              <a:pPr/>
              <a:t>153</a:t>
            </a:fld>
            <a:endParaRPr lang="en-US" dirty="0">
              <a:latin typeface="Arial" pitchFamily="34" charset="0"/>
              <a:cs typeface="Arial" pitchFamily="34" charset="0"/>
            </a:endParaRPr>
          </a:p>
        </p:txBody>
      </p:sp>
      <p:sp>
        <p:nvSpPr>
          <p:cNvPr id="163845" name="Rectangle 3"/>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63846" name="Text Box 4"/>
          <p:cNvSpPr txBox="1">
            <a:spLocks noChangeArrowheads="1"/>
          </p:cNvSpPr>
          <p:nvPr/>
        </p:nvSpPr>
        <p:spPr bwMode="auto">
          <a:xfrm>
            <a:off x="1193263" y="4640263"/>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sp>
        <p:nvSpPr>
          <p:cNvPr id="163874" name="Rectangle 16"/>
          <p:cNvSpPr>
            <a:spLocks noChangeArrowheads="1"/>
          </p:cNvSpPr>
          <p:nvPr/>
        </p:nvSpPr>
        <p:spPr bwMode="auto">
          <a:xfrm>
            <a:off x="2139950" y="1966913"/>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63862" name="Rectangle 29"/>
          <p:cNvSpPr>
            <a:spLocks noChangeArrowheads="1"/>
          </p:cNvSpPr>
          <p:nvPr/>
        </p:nvSpPr>
        <p:spPr bwMode="auto">
          <a:xfrm>
            <a:off x="4787900" y="1698625"/>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63849" name="Rectangle 30"/>
          <p:cNvSpPr>
            <a:spLocks noChangeArrowheads="1"/>
          </p:cNvSpPr>
          <p:nvPr/>
        </p:nvSpPr>
        <p:spPr bwMode="auto">
          <a:xfrm>
            <a:off x="6232525" y="5084763"/>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63850" name="Rectangle 31"/>
          <p:cNvSpPr>
            <a:spLocks noChangeArrowheads="1"/>
          </p:cNvSpPr>
          <p:nvPr/>
        </p:nvSpPr>
        <p:spPr bwMode="auto">
          <a:xfrm>
            <a:off x="7089775" y="508635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63851" name="Line 32"/>
          <p:cNvSpPr>
            <a:spLocks noChangeShapeType="1"/>
          </p:cNvSpPr>
          <p:nvPr/>
        </p:nvSpPr>
        <p:spPr bwMode="auto">
          <a:xfrm>
            <a:off x="7615238" y="547687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63852" name="Group 33"/>
          <p:cNvGrpSpPr>
            <a:grpSpLocks/>
          </p:cNvGrpSpPr>
          <p:nvPr/>
        </p:nvGrpSpPr>
        <p:grpSpPr bwMode="auto">
          <a:xfrm>
            <a:off x="8545513" y="5273675"/>
            <a:ext cx="280987" cy="400050"/>
            <a:chOff x="3749" y="3267"/>
            <a:chExt cx="177" cy="252"/>
          </a:xfrm>
        </p:grpSpPr>
        <p:sp>
          <p:nvSpPr>
            <p:cNvPr id="163858" name="Line 34"/>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3859" name="Line 35"/>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63860" name="Line 36"/>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63853" name="Freeform 37"/>
          <p:cNvSpPr>
            <a:spLocks/>
          </p:cNvSpPr>
          <p:nvPr/>
        </p:nvSpPr>
        <p:spPr bwMode="auto">
          <a:xfrm>
            <a:off x="1608138" y="5289550"/>
            <a:ext cx="4319587" cy="552450"/>
          </a:xfrm>
          <a:custGeom>
            <a:avLst/>
            <a:gdLst>
              <a:gd name="T0" fmla="*/ 0 w 2721"/>
              <a:gd name="T1" fmla="*/ 2147483647 h 348"/>
              <a:gd name="T2" fmla="*/ 2147483647 w 2721"/>
              <a:gd name="T3" fmla="*/ 2147483647 h 348"/>
              <a:gd name="T4" fmla="*/ 2147483647 w 2721"/>
              <a:gd name="T5" fmla="*/ 2147483647 h 348"/>
              <a:gd name="T6" fmla="*/ 2147483647 w 2721"/>
              <a:gd name="T7" fmla="*/ 2147483647 h 348"/>
              <a:gd name="T8" fmla="*/ 0 60000 65536"/>
              <a:gd name="T9" fmla="*/ 0 60000 65536"/>
              <a:gd name="T10" fmla="*/ 0 60000 65536"/>
              <a:gd name="T11" fmla="*/ 0 60000 65536"/>
              <a:gd name="T12" fmla="*/ 0 w 2721"/>
              <a:gd name="T13" fmla="*/ 0 h 348"/>
              <a:gd name="T14" fmla="*/ 2721 w 2721"/>
              <a:gd name="T15" fmla="*/ 348 h 348"/>
            </a:gdLst>
            <a:ahLst/>
            <a:cxnLst>
              <a:cxn ang="T8">
                <a:pos x="T0" y="T1"/>
              </a:cxn>
              <a:cxn ang="T9">
                <a:pos x="T2" y="T3"/>
              </a:cxn>
              <a:cxn ang="T10">
                <a:pos x="T4" y="T5"/>
              </a:cxn>
              <a:cxn ang="T11">
                <a:pos x="T6" y="T7"/>
              </a:cxn>
            </a:cxnLst>
            <a:rect l="T12" t="T13" r="T14" b="T15"/>
            <a:pathLst>
              <a:path w="2721" h="348">
                <a:moveTo>
                  <a:pt x="0" y="64"/>
                </a:moveTo>
                <a:cubicBezTo>
                  <a:pt x="137" y="110"/>
                  <a:pt x="577" y="348"/>
                  <a:pt x="824" y="342"/>
                </a:cubicBezTo>
                <a:cubicBezTo>
                  <a:pt x="1071" y="336"/>
                  <a:pt x="1164" y="50"/>
                  <a:pt x="1480" y="25"/>
                </a:cubicBezTo>
                <a:cubicBezTo>
                  <a:pt x="1796" y="0"/>
                  <a:pt x="2463" y="159"/>
                  <a:pt x="2721" y="194"/>
                </a:cubicBezTo>
              </a:path>
            </a:pathLst>
          </a:custGeom>
          <a:noFill/>
          <a:ln w="76200">
            <a:solidFill>
              <a:srgbClr val="FF0066"/>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63854" name="Freeform 38"/>
          <p:cNvSpPr>
            <a:spLocks/>
          </p:cNvSpPr>
          <p:nvPr/>
        </p:nvSpPr>
        <p:spPr bwMode="auto">
          <a:xfrm>
            <a:off x="6480175" y="2835275"/>
            <a:ext cx="555625" cy="947738"/>
          </a:xfrm>
          <a:custGeom>
            <a:avLst/>
            <a:gdLst>
              <a:gd name="T0" fmla="*/ 2147483647 w 350"/>
              <a:gd name="T1" fmla="*/ 2147483647 h 597"/>
              <a:gd name="T2" fmla="*/ 2147483647 w 350"/>
              <a:gd name="T3" fmla="*/ 2147483647 h 597"/>
              <a:gd name="T4" fmla="*/ 0 w 350"/>
              <a:gd name="T5" fmla="*/ 2147483647 h 597"/>
              <a:gd name="T6" fmla="*/ 0 60000 65536"/>
              <a:gd name="T7" fmla="*/ 0 60000 65536"/>
              <a:gd name="T8" fmla="*/ 0 60000 65536"/>
              <a:gd name="T9" fmla="*/ 0 w 350"/>
              <a:gd name="T10" fmla="*/ 0 h 597"/>
              <a:gd name="T11" fmla="*/ 350 w 350"/>
              <a:gd name="T12" fmla="*/ 597 h 597"/>
            </a:gdLst>
            <a:ahLst/>
            <a:cxnLst>
              <a:cxn ang="T6">
                <a:pos x="T0" y="T1"/>
              </a:cxn>
              <a:cxn ang="T7">
                <a:pos x="T2" y="T3"/>
              </a:cxn>
              <a:cxn ang="T8">
                <a:pos x="T4" y="T5"/>
              </a:cxn>
            </a:cxnLst>
            <a:rect l="T9" t="T10" r="T11" b="T12"/>
            <a:pathLst>
              <a:path w="350" h="597">
                <a:moveTo>
                  <a:pt x="20" y="51"/>
                </a:moveTo>
                <a:cubicBezTo>
                  <a:pt x="185" y="25"/>
                  <a:pt x="350" y="0"/>
                  <a:pt x="347" y="91"/>
                </a:cubicBezTo>
                <a:cubicBezTo>
                  <a:pt x="344" y="182"/>
                  <a:pt x="172" y="389"/>
                  <a:pt x="0" y="597"/>
                </a:cubicBezTo>
              </a:path>
            </a:pathLst>
          </a:custGeom>
          <a:noFill/>
          <a:ln w="76200">
            <a:solidFill>
              <a:srgbClr val="FF0066"/>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63855" name="Rectangle 39"/>
          <p:cNvSpPr>
            <a:spLocks noChangeArrowheads="1"/>
          </p:cNvSpPr>
          <p:nvPr/>
        </p:nvSpPr>
        <p:spPr bwMode="auto">
          <a:xfrm>
            <a:off x="4694238"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63856" name="Rectangle 40"/>
          <p:cNvSpPr>
            <a:spLocks noChangeArrowheads="1"/>
          </p:cNvSpPr>
          <p:nvPr/>
        </p:nvSpPr>
        <p:spPr bwMode="auto">
          <a:xfrm>
            <a:off x="5551488"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63857" name="Freeform 41"/>
          <p:cNvSpPr>
            <a:spLocks/>
          </p:cNvSpPr>
          <p:nvPr/>
        </p:nvSpPr>
        <p:spPr bwMode="auto">
          <a:xfrm>
            <a:off x="6076950" y="4308475"/>
            <a:ext cx="1046163" cy="658813"/>
          </a:xfrm>
          <a:custGeom>
            <a:avLst/>
            <a:gdLst>
              <a:gd name="T0" fmla="*/ 0 w 659"/>
              <a:gd name="T1" fmla="*/ 2147483647 h 415"/>
              <a:gd name="T2" fmla="*/ 2147483647 w 659"/>
              <a:gd name="T3" fmla="*/ 2147483647 h 415"/>
              <a:gd name="T4" fmla="*/ 2147483647 w 659"/>
              <a:gd name="T5" fmla="*/ 2147483647 h 415"/>
              <a:gd name="T6" fmla="*/ 0 60000 65536"/>
              <a:gd name="T7" fmla="*/ 0 60000 65536"/>
              <a:gd name="T8" fmla="*/ 0 60000 65536"/>
              <a:gd name="T9" fmla="*/ 0 w 659"/>
              <a:gd name="T10" fmla="*/ 0 h 415"/>
              <a:gd name="T11" fmla="*/ 659 w 659"/>
              <a:gd name="T12" fmla="*/ 415 h 415"/>
            </a:gdLst>
            <a:ahLst/>
            <a:cxnLst>
              <a:cxn ang="T6">
                <a:pos x="T0" y="T1"/>
              </a:cxn>
              <a:cxn ang="T7">
                <a:pos x="T2" y="T3"/>
              </a:cxn>
              <a:cxn ang="T8">
                <a:pos x="T4" y="T5"/>
              </a:cxn>
            </a:cxnLst>
            <a:rect l="T9" t="T10" r="T11" b="T12"/>
            <a:pathLst>
              <a:path w="659" h="415">
                <a:moveTo>
                  <a:pt x="0" y="17"/>
                </a:moveTo>
                <a:cubicBezTo>
                  <a:pt x="104" y="25"/>
                  <a:pt x="514" y="0"/>
                  <a:pt x="624" y="66"/>
                </a:cubicBezTo>
                <a:lnTo>
                  <a:pt x="659" y="415"/>
                </a:ln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3" name="Group 16">
            <a:extLst>
              <a:ext uri="{FF2B5EF4-FFF2-40B4-BE49-F238E27FC236}">
                <a16:creationId xmlns:a16="http://schemas.microsoft.com/office/drawing/2014/main" id="{618EE823-C1D6-8EB0-D75F-C905A1D78AC5}"/>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14" name="Rectangle 17">
              <a:extLst>
                <a:ext uri="{FF2B5EF4-FFF2-40B4-BE49-F238E27FC236}">
                  <a16:creationId xmlns:a16="http://schemas.microsoft.com/office/drawing/2014/main" id="{D09927C1-5869-8141-E14D-568E54CBE7A5}"/>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18">
              <a:extLst>
                <a:ext uri="{FF2B5EF4-FFF2-40B4-BE49-F238E27FC236}">
                  <a16:creationId xmlns:a16="http://schemas.microsoft.com/office/drawing/2014/main" id="{2D6F445E-AA69-2183-1CCD-9F5FA09F6420}"/>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19">
              <a:extLst>
                <a:ext uri="{FF2B5EF4-FFF2-40B4-BE49-F238E27FC236}">
                  <a16:creationId xmlns:a16="http://schemas.microsoft.com/office/drawing/2014/main" id="{6043FEBA-799D-10B0-877F-D9C663D3B440}"/>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20">
              <a:extLst>
                <a:ext uri="{FF2B5EF4-FFF2-40B4-BE49-F238E27FC236}">
                  <a16:creationId xmlns:a16="http://schemas.microsoft.com/office/drawing/2014/main" id="{3D05A0F9-9DAF-F4BB-2DAC-A7943375E26D}"/>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21">
              <a:extLst>
                <a:ext uri="{FF2B5EF4-FFF2-40B4-BE49-F238E27FC236}">
                  <a16:creationId xmlns:a16="http://schemas.microsoft.com/office/drawing/2014/main" id="{5916ABDA-7F8B-DAEF-C16B-63631A288330}"/>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22">
              <a:extLst>
                <a:ext uri="{FF2B5EF4-FFF2-40B4-BE49-F238E27FC236}">
                  <a16:creationId xmlns:a16="http://schemas.microsoft.com/office/drawing/2014/main" id="{B172ED8C-0CA3-9DBA-A090-E104ED35F4AA}"/>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23">
              <a:extLst>
                <a:ext uri="{FF2B5EF4-FFF2-40B4-BE49-F238E27FC236}">
                  <a16:creationId xmlns:a16="http://schemas.microsoft.com/office/drawing/2014/main" id="{288CFB82-84D2-1DF5-CDBB-8CC15C3AC85C}"/>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24">
              <a:extLst>
                <a:ext uri="{FF2B5EF4-FFF2-40B4-BE49-F238E27FC236}">
                  <a16:creationId xmlns:a16="http://schemas.microsoft.com/office/drawing/2014/main" id="{B11B686F-F027-E254-B594-FA748288F008}"/>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25">
              <a:extLst>
                <a:ext uri="{FF2B5EF4-FFF2-40B4-BE49-F238E27FC236}">
                  <a16:creationId xmlns:a16="http://schemas.microsoft.com/office/drawing/2014/main" id="{7FC7836A-FD63-0E09-9ED9-E288E3C24297}"/>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a:extLst>
              <a:ext uri="{FF2B5EF4-FFF2-40B4-BE49-F238E27FC236}">
                <a16:creationId xmlns:a16="http://schemas.microsoft.com/office/drawing/2014/main" id="{68209E54-075E-D0B8-3320-E0A53525A77B}"/>
              </a:ext>
            </a:extLst>
          </p:cNvPr>
          <p:cNvGrpSpPr>
            <a:grpSpLocks/>
          </p:cNvGrpSpPr>
          <p:nvPr/>
        </p:nvGrpSpPr>
        <p:grpSpPr bwMode="auto">
          <a:xfrm>
            <a:off x="5105400" y="2317750"/>
            <a:ext cx="1130300" cy="1173163"/>
            <a:chOff x="2496" y="2725"/>
            <a:chExt cx="712" cy="739"/>
          </a:xfrm>
          <a:effectLst>
            <a:glow rad="101600">
              <a:schemeClr val="accent3">
                <a:satMod val="175000"/>
                <a:alpha val="40000"/>
              </a:schemeClr>
            </a:glow>
          </a:effectLst>
        </p:grpSpPr>
        <p:sp>
          <p:nvSpPr>
            <p:cNvPr id="4" name="Rectangle 26">
              <a:extLst>
                <a:ext uri="{FF2B5EF4-FFF2-40B4-BE49-F238E27FC236}">
                  <a16:creationId xmlns:a16="http://schemas.microsoft.com/office/drawing/2014/main" id="{BDC2AE20-874D-396A-574D-2D7F795ACA60}"/>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5" name="Freeform 27">
              <a:extLst>
                <a:ext uri="{FF2B5EF4-FFF2-40B4-BE49-F238E27FC236}">
                  <a16:creationId xmlns:a16="http://schemas.microsoft.com/office/drawing/2014/main" id="{9E731F66-9510-039B-EC84-FA1AD99FD61B}"/>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 name="Group 28">
              <a:extLst>
                <a:ext uri="{FF2B5EF4-FFF2-40B4-BE49-F238E27FC236}">
                  <a16:creationId xmlns:a16="http://schemas.microsoft.com/office/drawing/2014/main" id="{AE566FC9-45F6-3BCC-51EF-97FF58366285}"/>
                </a:ext>
              </a:extLst>
            </p:cNvPr>
            <p:cNvGrpSpPr>
              <a:grpSpLocks/>
            </p:cNvGrpSpPr>
            <p:nvPr/>
          </p:nvGrpSpPr>
          <p:grpSpPr bwMode="auto">
            <a:xfrm>
              <a:off x="3072" y="2832"/>
              <a:ext cx="136" cy="632"/>
              <a:chOff x="3072" y="2832"/>
              <a:chExt cx="136" cy="632"/>
            </a:xfrm>
          </p:grpSpPr>
          <p:sp>
            <p:nvSpPr>
              <p:cNvPr id="11" name="Freeform 29">
                <a:extLst>
                  <a:ext uri="{FF2B5EF4-FFF2-40B4-BE49-F238E27FC236}">
                    <a16:creationId xmlns:a16="http://schemas.microsoft.com/office/drawing/2014/main" id="{52478CE8-98A7-23E2-3B73-CED09301390F}"/>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30">
                <a:extLst>
                  <a:ext uri="{FF2B5EF4-FFF2-40B4-BE49-F238E27FC236}">
                    <a16:creationId xmlns:a16="http://schemas.microsoft.com/office/drawing/2014/main" id="{6759C74F-62C7-C798-8F72-5B6F3F8F3D5A}"/>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31">
                <a:extLst>
                  <a:ext uri="{FF2B5EF4-FFF2-40B4-BE49-F238E27FC236}">
                    <a16:creationId xmlns:a16="http://schemas.microsoft.com/office/drawing/2014/main" id="{F27FFD8F-BC2C-C861-03AF-09809A2C5C5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32">
              <a:extLst>
                <a:ext uri="{FF2B5EF4-FFF2-40B4-BE49-F238E27FC236}">
                  <a16:creationId xmlns:a16="http://schemas.microsoft.com/office/drawing/2014/main" id="{42453672-489D-FAFB-82FC-007D8847F800}"/>
                </a:ext>
              </a:extLst>
            </p:cNvPr>
            <p:cNvGrpSpPr>
              <a:grpSpLocks/>
            </p:cNvGrpSpPr>
            <p:nvPr/>
          </p:nvGrpSpPr>
          <p:grpSpPr bwMode="auto">
            <a:xfrm flipH="1">
              <a:off x="2496" y="2832"/>
              <a:ext cx="136" cy="632"/>
              <a:chOff x="3072" y="2832"/>
              <a:chExt cx="136" cy="632"/>
            </a:xfrm>
          </p:grpSpPr>
          <p:sp>
            <p:nvSpPr>
              <p:cNvPr id="8" name="Freeform 33">
                <a:extLst>
                  <a:ext uri="{FF2B5EF4-FFF2-40B4-BE49-F238E27FC236}">
                    <a16:creationId xmlns:a16="http://schemas.microsoft.com/office/drawing/2014/main" id="{67E11923-35DF-16EE-A484-C487B361C69C}"/>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4">
                <a:extLst>
                  <a:ext uri="{FF2B5EF4-FFF2-40B4-BE49-F238E27FC236}">
                    <a16:creationId xmlns:a16="http://schemas.microsoft.com/office/drawing/2014/main" id="{8FC1069A-75AB-B47C-D392-9948A8C7A18E}"/>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35">
                <a:extLst>
                  <a:ext uri="{FF2B5EF4-FFF2-40B4-BE49-F238E27FC236}">
                    <a16:creationId xmlns:a16="http://schemas.microsoft.com/office/drawing/2014/main" id="{9C74AA4D-530C-97D4-5BE7-FFB0FBFDD146}"/>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4" name="Group 16">
            <a:extLst>
              <a:ext uri="{FF2B5EF4-FFF2-40B4-BE49-F238E27FC236}">
                <a16:creationId xmlns:a16="http://schemas.microsoft.com/office/drawing/2014/main" id="{2B3B90E2-7BDB-9636-F92A-5D481EFFC9E9}"/>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15" name="Rectangle 17">
              <a:extLst>
                <a:ext uri="{FF2B5EF4-FFF2-40B4-BE49-F238E27FC236}">
                  <a16:creationId xmlns:a16="http://schemas.microsoft.com/office/drawing/2014/main" id="{59014FEA-3983-DB30-86B6-29FDA329BACC}"/>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6" name="Freeform 18">
              <a:extLst>
                <a:ext uri="{FF2B5EF4-FFF2-40B4-BE49-F238E27FC236}">
                  <a16:creationId xmlns:a16="http://schemas.microsoft.com/office/drawing/2014/main" id="{653F3BAB-07D4-7871-CCEC-615C675C5986}"/>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9">
              <a:extLst>
                <a:ext uri="{FF2B5EF4-FFF2-40B4-BE49-F238E27FC236}">
                  <a16:creationId xmlns:a16="http://schemas.microsoft.com/office/drawing/2014/main" id="{8C46619E-39B4-2FFA-015C-6042E79B96F7}"/>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20">
              <a:extLst>
                <a:ext uri="{FF2B5EF4-FFF2-40B4-BE49-F238E27FC236}">
                  <a16:creationId xmlns:a16="http://schemas.microsoft.com/office/drawing/2014/main" id="{040E73A6-EBB6-6ADE-74A2-B577F030D397}"/>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21">
              <a:extLst>
                <a:ext uri="{FF2B5EF4-FFF2-40B4-BE49-F238E27FC236}">
                  <a16:creationId xmlns:a16="http://schemas.microsoft.com/office/drawing/2014/main" id="{4F4461E9-C330-2AA7-8404-F8E107F1E85D}"/>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22">
              <a:extLst>
                <a:ext uri="{FF2B5EF4-FFF2-40B4-BE49-F238E27FC236}">
                  <a16:creationId xmlns:a16="http://schemas.microsoft.com/office/drawing/2014/main" id="{078FEC0A-4974-2081-347E-1BDA70052B25}"/>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23">
              <a:extLst>
                <a:ext uri="{FF2B5EF4-FFF2-40B4-BE49-F238E27FC236}">
                  <a16:creationId xmlns:a16="http://schemas.microsoft.com/office/drawing/2014/main" id="{CD19F90C-77AF-31C3-7B85-7074E9633217}"/>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24">
              <a:extLst>
                <a:ext uri="{FF2B5EF4-FFF2-40B4-BE49-F238E27FC236}">
                  <a16:creationId xmlns:a16="http://schemas.microsoft.com/office/drawing/2014/main" id="{CAA178BE-7217-64FF-E1F9-48CC93B8BBBD}"/>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25">
              <a:extLst>
                <a:ext uri="{FF2B5EF4-FFF2-40B4-BE49-F238E27FC236}">
                  <a16:creationId xmlns:a16="http://schemas.microsoft.com/office/drawing/2014/main" id="{704A931A-30B9-0CE4-A1CE-97227DC12378}"/>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64868" name="Rectangle 2"/>
          <p:cNvSpPr>
            <a:spLocks noGrp="1" noChangeArrowheads="1"/>
          </p:cNvSpPr>
          <p:nvPr>
            <p:ph type="title"/>
          </p:nvPr>
        </p:nvSpPr>
        <p:spPr/>
        <p:txBody>
          <a:bodyPr/>
          <a:lstStyle/>
          <a:p>
            <a:r>
              <a:rPr lang="en-US" dirty="0"/>
              <a:t>Acquiring</a:t>
            </a:r>
          </a:p>
        </p:txBody>
      </p:sp>
      <p:sp>
        <p:nvSpPr>
          <p:cNvPr id="164866" name="Footer Placeholder 3"/>
          <p:cNvSpPr>
            <a:spLocks noGrp="1"/>
          </p:cNvSpPr>
          <p:nvPr>
            <p:ph type="ftr" sz="quarter" idx="10"/>
          </p:nvPr>
        </p:nvSpPr>
        <p:spPr>
          <a:noFill/>
        </p:spPr>
        <p:txBody>
          <a:bodyPr/>
          <a:lstStyle/>
          <a:p>
            <a:r>
              <a:rPr lang="en-US" dirty="0"/>
              <a:t>Art of Multiprocessor Programming</a:t>
            </a:r>
          </a:p>
        </p:txBody>
      </p:sp>
      <p:sp>
        <p:nvSpPr>
          <p:cNvPr id="164867" name="Slide Number Placeholder 4"/>
          <p:cNvSpPr>
            <a:spLocks noGrp="1"/>
          </p:cNvSpPr>
          <p:nvPr>
            <p:ph type="sldNum" sz="quarter" idx="11"/>
          </p:nvPr>
        </p:nvSpPr>
        <p:spPr>
          <a:noFill/>
        </p:spPr>
        <p:txBody>
          <a:bodyPr/>
          <a:lstStyle/>
          <a:p>
            <a:fld id="{C58D39DB-93AF-423F-BA5F-B8B4AF27B868}" type="slidenum">
              <a:rPr lang="x-none" smtClean="0">
                <a:cs typeface="Arial" pitchFamily="34" charset="0"/>
              </a:rPr>
              <a:pPr/>
              <a:t>154</a:t>
            </a:fld>
            <a:endParaRPr lang="en-US" dirty="0">
              <a:cs typeface="Arial" pitchFamily="34" charset="0"/>
            </a:endParaRPr>
          </a:p>
        </p:txBody>
      </p:sp>
      <p:sp>
        <p:nvSpPr>
          <p:cNvPr id="164869" name="Rectangle 3"/>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endParaRPr>
          </a:p>
        </p:txBody>
      </p:sp>
      <p:sp>
        <p:nvSpPr>
          <p:cNvPr id="164870" name="Text Box 4"/>
          <p:cNvSpPr txBox="1">
            <a:spLocks noChangeArrowheads="1"/>
          </p:cNvSpPr>
          <p:nvPr/>
        </p:nvSpPr>
        <p:spPr bwMode="auto">
          <a:xfrm>
            <a:off x="1150736" y="46402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rPr>
              <a:t>tail</a:t>
            </a:r>
          </a:p>
        </p:txBody>
      </p:sp>
      <p:sp>
        <p:nvSpPr>
          <p:cNvPr id="164919" name="Rectangle 16"/>
          <p:cNvSpPr>
            <a:spLocks noChangeArrowheads="1"/>
          </p:cNvSpPr>
          <p:nvPr/>
        </p:nvSpPr>
        <p:spPr bwMode="auto">
          <a:xfrm>
            <a:off x="2139950" y="1966913"/>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rPr>
              <a:t>acquired</a:t>
            </a:r>
          </a:p>
        </p:txBody>
      </p:sp>
      <p:sp>
        <p:nvSpPr>
          <p:cNvPr id="164907" name="Rectangle 29"/>
          <p:cNvSpPr>
            <a:spLocks noChangeArrowheads="1"/>
          </p:cNvSpPr>
          <p:nvPr/>
        </p:nvSpPr>
        <p:spPr bwMode="auto">
          <a:xfrm>
            <a:off x="4787900" y="1698625"/>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rPr>
              <a:t>acquiring</a:t>
            </a:r>
          </a:p>
        </p:txBody>
      </p:sp>
      <p:sp>
        <p:nvSpPr>
          <p:cNvPr id="164873" name="Rectangle 30"/>
          <p:cNvSpPr>
            <a:spLocks noChangeArrowheads="1"/>
          </p:cNvSpPr>
          <p:nvPr/>
        </p:nvSpPr>
        <p:spPr bwMode="auto">
          <a:xfrm>
            <a:off x="6232525" y="509587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rPr>
              <a:t>BUSY</a:t>
            </a:r>
          </a:p>
        </p:txBody>
      </p:sp>
      <p:sp>
        <p:nvSpPr>
          <p:cNvPr id="164874" name="Rectangle 31"/>
          <p:cNvSpPr>
            <a:spLocks noChangeArrowheads="1"/>
          </p:cNvSpPr>
          <p:nvPr/>
        </p:nvSpPr>
        <p:spPr bwMode="auto">
          <a:xfrm>
            <a:off x="7089775" y="508635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endParaRPr>
          </a:p>
        </p:txBody>
      </p:sp>
      <p:sp>
        <p:nvSpPr>
          <p:cNvPr id="164875" name="Line 32"/>
          <p:cNvSpPr>
            <a:spLocks noChangeShapeType="1"/>
          </p:cNvSpPr>
          <p:nvPr/>
        </p:nvSpPr>
        <p:spPr bwMode="auto">
          <a:xfrm>
            <a:off x="7615238" y="547687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endParaRPr>
          </a:p>
        </p:txBody>
      </p:sp>
      <p:grpSp>
        <p:nvGrpSpPr>
          <p:cNvPr id="164876" name="Group 33"/>
          <p:cNvGrpSpPr>
            <a:grpSpLocks/>
          </p:cNvGrpSpPr>
          <p:nvPr/>
        </p:nvGrpSpPr>
        <p:grpSpPr bwMode="auto">
          <a:xfrm>
            <a:off x="8545513" y="5273675"/>
            <a:ext cx="280987" cy="400050"/>
            <a:chOff x="3749" y="3267"/>
            <a:chExt cx="177" cy="252"/>
          </a:xfrm>
        </p:grpSpPr>
        <p:sp>
          <p:nvSpPr>
            <p:cNvPr id="164903" name="Line 34"/>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endParaRPr>
            </a:p>
          </p:txBody>
        </p:sp>
        <p:sp>
          <p:nvSpPr>
            <p:cNvPr id="164904" name="Line 35"/>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endParaRPr>
            </a:p>
          </p:txBody>
        </p:sp>
        <p:sp>
          <p:nvSpPr>
            <p:cNvPr id="164905" name="Line 36"/>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endParaRPr>
            </a:p>
          </p:txBody>
        </p:sp>
      </p:grpSp>
      <p:sp>
        <p:nvSpPr>
          <p:cNvPr id="164877" name="Freeform 37"/>
          <p:cNvSpPr>
            <a:spLocks/>
          </p:cNvSpPr>
          <p:nvPr/>
        </p:nvSpPr>
        <p:spPr bwMode="auto">
          <a:xfrm>
            <a:off x="1608138" y="5289550"/>
            <a:ext cx="4319587" cy="552450"/>
          </a:xfrm>
          <a:custGeom>
            <a:avLst/>
            <a:gdLst>
              <a:gd name="T0" fmla="*/ 0 w 2721"/>
              <a:gd name="T1" fmla="*/ 2147483647 h 348"/>
              <a:gd name="T2" fmla="*/ 2147483647 w 2721"/>
              <a:gd name="T3" fmla="*/ 2147483647 h 348"/>
              <a:gd name="T4" fmla="*/ 2147483647 w 2721"/>
              <a:gd name="T5" fmla="*/ 2147483647 h 348"/>
              <a:gd name="T6" fmla="*/ 2147483647 w 2721"/>
              <a:gd name="T7" fmla="*/ 2147483647 h 348"/>
              <a:gd name="T8" fmla="*/ 0 60000 65536"/>
              <a:gd name="T9" fmla="*/ 0 60000 65536"/>
              <a:gd name="T10" fmla="*/ 0 60000 65536"/>
              <a:gd name="T11" fmla="*/ 0 60000 65536"/>
              <a:gd name="T12" fmla="*/ 0 w 2721"/>
              <a:gd name="T13" fmla="*/ 0 h 348"/>
              <a:gd name="T14" fmla="*/ 2721 w 2721"/>
              <a:gd name="T15" fmla="*/ 348 h 348"/>
            </a:gdLst>
            <a:ahLst/>
            <a:cxnLst>
              <a:cxn ang="T8">
                <a:pos x="T0" y="T1"/>
              </a:cxn>
              <a:cxn ang="T9">
                <a:pos x="T2" y="T3"/>
              </a:cxn>
              <a:cxn ang="T10">
                <a:pos x="T4" y="T5"/>
              </a:cxn>
              <a:cxn ang="T11">
                <a:pos x="T6" y="T7"/>
              </a:cxn>
            </a:cxnLst>
            <a:rect l="T12" t="T13" r="T14" b="T15"/>
            <a:pathLst>
              <a:path w="2721" h="348">
                <a:moveTo>
                  <a:pt x="0" y="64"/>
                </a:moveTo>
                <a:cubicBezTo>
                  <a:pt x="137" y="110"/>
                  <a:pt x="577" y="348"/>
                  <a:pt x="824" y="342"/>
                </a:cubicBezTo>
                <a:cubicBezTo>
                  <a:pt x="1071" y="336"/>
                  <a:pt x="1164" y="50"/>
                  <a:pt x="1480" y="25"/>
                </a:cubicBezTo>
                <a:cubicBezTo>
                  <a:pt x="1796" y="0"/>
                  <a:pt x="2463" y="159"/>
                  <a:pt x="2721" y="194"/>
                </a:cubicBezTo>
              </a:path>
            </a:pathLst>
          </a:custGeom>
          <a:noFill/>
          <a:ln w="76200">
            <a:solidFill>
              <a:srgbClr val="FF0066"/>
            </a:solidFill>
            <a:round/>
            <a:headEnd/>
            <a:tailEnd type="triangle" w="med" len="med"/>
          </a:ln>
        </p:spPr>
        <p:txBody>
          <a:bodyPr wrap="none" anchor="ctr"/>
          <a:lstStyle/>
          <a:p>
            <a:endParaRPr lang="en-US" dirty="0">
              <a:latin typeface="Arial" pitchFamily="34" charset="0"/>
            </a:endParaRPr>
          </a:p>
        </p:txBody>
      </p:sp>
      <p:sp>
        <p:nvSpPr>
          <p:cNvPr id="164878" name="Rectangle 38"/>
          <p:cNvSpPr>
            <a:spLocks noChangeArrowheads="1"/>
          </p:cNvSpPr>
          <p:nvPr/>
        </p:nvSpPr>
        <p:spPr bwMode="auto">
          <a:xfrm>
            <a:off x="4694238"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rPr>
              <a:t>BUSY</a:t>
            </a:r>
          </a:p>
        </p:txBody>
      </p:sp>
      <p:sp>
        <p:nvSpPr>
          <p:cNvPr id="164879" name="Rectangle 39"/>
          <p:cNvSpPr>
            <a:spLocks noChangeArrowheads="1"/>
          </p:cNvSpPr>
          <p:nvPr/>
        </p:nvSpPr>
        <p:spPr bwMode="auto">
          <a:xfrm>
            <a:off x="5551488"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endParaRPr>
          </a:p>
        </p:txBody>
      </p:sp>
      <p:sp>
        <p:nvSpPr>
          <p:cNvPr id="164880" name="Freeform 40"/>
          <p:cNvSpPr>
            <a:spLocks/>
          </p:cNvSpPr>
          <p:nvPr/>
        </p:nvSpPr>
        <p:spPr bwMode="auto">
          <a:xfrm>
            <a:off x="6076950" y="4308475"/>
            <a:ext cx="1046163" cy="658813"/>
          </a:xfrm>
          <a:custGeom>
            <a:avLst/>
            <a:gdLst>
              <a:gd name="T0" fmla="*/ 0 w 659"/>
              <a:gd name="T1" fmla="*/ 2147483647 h 415"/>
              <a:gd name="T2" fmla="*/ 2147483647 w 659"/>
              <a:gd name="T3" fmla="*/ 2147483647 h 415"/>
              <a:gd name="T4" fmla="*/ 2147483647 w 659"/>
              <a:gd name="T5" fmla="*/ 2147483647 h 415"/>
              <a:gd name="T6" fmla="*/ 0 60000 65536"/>
              <a:gd name="T7" fmla="*/ 0 60000 65536"/>
              <a:gd name="T8" fmla="*/ 0 60000 65536"/>
              <a:gd name="T9" fmla="*/ 0 w 659"/>
              <a:gd name="T10" fmla="*/ 0 h 415"/>
              <a:gd name="T11" fmla="*/ 659 w 659"/>
              <a:gd name="T12" fmla="*/ 415 h 415"/>
            </a:gdLst>
            <a:ahLst/>
            <a:cxnLst>
              <a:cxn ang="T6">
                <a:pos x="T0" y="T1"/>
              </a:cxn>
              <a:cxn ang="T7">
                <a:pos x="T2" y="T3"/>
              </a:cxn>
              <a:cxn ang="T8">
                <a:pos x="T4" y="T5"/>
              </a:cxn>
            </a:cxnLst>
            <a:rect l="T9" t="T10" r="T11" b="T12"/>
            <a:pathLst>
              <a:path w="659" h="415">
                <a:moveTo>
                  <a:pt x="0" y="17"/>
                </a:moveTo>
                <a:cubicBezTo>
                  <a:pt x="104" y="25"/>
                  <a:pt x="514" y="0"/>
                  <a:pt x="624" y="66"/>
                </a:cubicBezTo>
                <a:lnTo>
                  <a:pt x="659" y="415"/>
                </a:lnTo>
              </a:path>
            </a:pathLst>
          </a:custGeom>
          <a:noFill/>
          <a:ln w="76200">
            <a:solidFill>
              <a:schemeClr val="bg1"/>
            </a:solidFill>
            <a:round/>
            <a:headEnd/>
            <a:tailEnd type="triangle" w="med" len="med"/>
          </a:ln>
        </p:spPr>
        <p:txBody>
          <a:bodyPr wrap="none" anchor="ctr"/>
          <a:lstStyle/>
          <a:p>
            <a:endParaRPr lang="en-US" dirty="0">
              <a:latin typeface="Arial" pitchFamily="34" charset="0"/>
            </a:endParaRPr>
          </a:p>
        </p:txBody>
      </p:sp>
      <p:sp>
        <p:nvSpPr>
          <p:cNvPr id="164881" name="AutoShape 41"/>
          <p:cNvSpPr>
            <a:spLocks noChangeArrowheads="1"/>
          </p:cNvSpPr>
          <p:nvPr/>
        </p:nvSpPr>
        <p:spPr bwMode="auto">
          <a:xfrm>
            <a:off x="6281737" y="5275263"/>
            <a:ext cx="750888" cy="500062"/>
          </a:xfrm>
          <a:prstGeom prst="wedgeRoundRectCallout">
            <a:avLst>
              <a:gd name="adj1" fmla="val -115185"/>
              <a:gd name="adj2" fmla="val -389046"/>
              <a:gd name="adj3" fmla="val 16667"/>
            </a:avLst>
          </a:prstGeom>
          <a:noFill/>
          <a:ln w="38100">
            <a:solidFill>
              <a:srgbClr val="FFFF00"/>
            </a:solidFill>
            <a:miter lim="800000"/>
            <a:headEnd/>
            <a:tailEnd/>
          </a:ln>
        </p:spPr>
        <p:txBody>
          <a:bodyPr anchor="ctr"/>
          <a:lstStyle/>
          <a:p>
            <a:pPr algn="ctr"/>
            <a:endParaRPr lang="en-US" b="0" dirty="0">
              <a:latin typeface="Arial" pitchFamily="34" charset="0"/>
            </a:endParaRPr>
          </a:p>
        </p:txBody>
      </p:sp>
      <p:pic>
        <p:nvPicPr>
          <p:cNvPr id="3" name="Picture 2" descr="Toy, Toys, Gift, Gifts, Present, Presents, Christmas, X-mas, Birthday, B-day, Spinning Top, Gif - Jitter.Bug.Girl">
            <a:extLst>
              <a:ext uri="{FF2B5EF4-FFF2-40B4-BE49-F238E27FC236}">
                <a16:creationId xmlns:a16="http://schemas.microsoft.com/office/drawing/2014/main" id="{E2920788-EE07-9B2A-46C7-6293F4F50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025069"/>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Rectangle 2"/>
          <p:cNvSpPr>
            <a:spLocks noGrp="1" noChangeArrowheads="1"/>
          </p:cNvSpPr>
          <p:nvPr>
            <p:ph type="title"/>
          </p:nvPr>
        </p:nvSpPr>
        <p:spPr/>
        <p:txBody>
          <a:bodyPr/>
          <a:lstStyle/>
          <a:p>
            <a:r>
              <a:rPr lang="en-US" dirty="0"/>
              <a:t>Acquiring</a:t>
            </a:r>
          </a:p>
        </p:txBody>
      </p:sp>
      <p:sp>
        <p:nvSpPr>
          <p:cNvPr id="165890" name="Footer Placeholder 3"/>
          <p:cNvSpPr>
            <a:spLocks noGrp="1"/>
          </p:cNvSpPr>
          <p:nvPr>
            <p:ph type="ftr" sz="quarter" idx="10"/>
          </p:nvPr>
        </p:nvSpPr>
        <p:spPr>
          <a:noFill/>
        </p:spPr>
        <p:txBody>
          <a:bodyPr/>
          <a:lstStyle/>
          <a:p>
            <a:r>
              <a:rPr lang="en-US" dirty="0"/>
              <a:t>Art of Multiprocessor Programming</a:t>
            </a:r>
          </a:p>
        </p:txBody>
      </p:sp>
      <p:sp>
        <p:nvSpPr>
          <p:cNvPr id="165891" name="Slide Number Placeholder 4"/>
          <p:cNvSpPr>
            <a:spLocks noGrp="1"/>
          </p:cNvSpPr>
          <p:nvPr>
            <p:ph type="sldNum" sz="quarter" idx="11"/>
          </p:nvPr>
        </p:nvSpPr>
        <p:spPr>
          <a:noFill/>
        </p:spPr>
        <p:txBody>
          <a:bodyPr/>
          <a:lstStyle/>
          <a:p>
            <a:fld id="{52EB7CE8-D91F-428A-BE40-8BC3D18406AD}" type="slidenum">
              <a:rPr lang="x-none" smtClean="0">
                <a:cs typeface="Arial" pitchFamily="34" charset="0"/>
              </a:rPr>
              <a:pPr/>
              <a:t>155</a:t>
            </a:fld>
            <a:endParaRPr lang="en-US" dirty="0">
              <a:cs typeface="Arial" pitchFamily="34" charset="0"/>
            </a:endParaRPr>
          </a:p>
        </p:txBody>
      </p:sp>
      <p:sp>
        <p:nvSpPr>
          <p:cNvPr id="165893" name="Rectangle 3"/>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endParaRPr>
          </a:p>
        </p:txBody>
      </p:sp>
      <p:sp>
        <p:nvSpPr>
          <p:cNvPr id="165894" name="Text Box 4"/>
          <p:cNvSpPr txBox="1">
            <a:spLocks noChangeArrowheads="1"/>
          </p:cNvSpPr>
          <p:nvPr/>
        </p:nvSpPr>
        <p:spPr bwMode="auto">
          <a:xfrm>
            <a:off x="1087236" y="46148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rPr>
              <a:t>tail</a:t>
            </a:r>
          </a:p>
        </p:txBody>
      </p:sp>
      <p:sp>
        <p:nvSpPr>
          <p:cNvPr id="165945" name="Rectangle 16"/>
          <p:cNvSpPr>
            <a:spLocks noChangeArrowheads="1"/>
          </p:cNvSpPr>
          <p:nvPr/>
        </p:nvSpPr>
        <p:spPr bwMode="auto">
          <a:xfrm>
            <a:off x="2139950" y="1966913"/>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rPr>
              <a:t>acquired</a:t>
            </a:r>
          </a:p>
        </p:txBody>
      </p:sp>
      <p:sp>
        <p:nvSpPr>
          <p:cNvPr id="165933" name="Rectangle 29"/>
          <p:cNvSpPr>
            <a:spLocks noChangeArrowheads="1"/>
          </p:cNvSpPr>
          <p:nvPr/>
        </p:nvSpPr>
        <p:spPr bwMode="auto">
          <a:xfrm>
            <a:off x="4787900" y="1698625"/>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rPr>
              <a:t>acquiring</a:t>
            </a:r>
          </a:p>
        </p:txBody>
      </p:sp>
      <p:sp>
        <p:nvSpPr>
          <p:cNvPr id="165897" name="Rectangle 30"/>
          <p:cNvSpPr>
            <a:spLocks noChangeArrowheads="1"/>
          </p:cNvSpPr>
          <p:nvPr/>
        </p:nvSpPr>
        <p:spPr bwMode="auto">
          <a:xfrm>
            <a:off x="6232525" y="5095875"/>
            <a:ext cx="857250" cy="835025"/>
          </a:xfrm>
          <a:prstGeom prst="rect">
            <a:avLst/>
          </a:prstGeom>
          <a:solidFill>
            <a:srgbClr val="FF3300"/>
          </a:solidFill>
          <a:ln w="38100">
            <a:solidFill>
              <a:schemeClr val="tx1"/>
            </a:solidFill>
            <a:miter lim="800000"/>
            <a:headEnd/>
            <a:tailEnd/>
          </a:ln>
        </p:spPr>
        <p:txBody>
          <a:bodyPr wrap="none" anchor="ctr"/>
          <a:lstStyle/>
          <a:p>
            <a:pPr algn="ctr"/>
            <a:r>
              <a:rPr lang="en-US" sz="2400" b="0" dirty="0">
                <a:solidFill>
                  <a:schemeClr val="bg1"/>
                </a:solidFill>
                <a:latin typeface="Arial" pitchFamily="34" charset="0"/>
              </a:rPr>
              <a:t>true</a:t>
            </a:r>
          </a:p>
        </p:txBody>
      </p:sp>
      <p:sp>
        <p:nvSpPr>
          <p:cNvPr id="165898" name="Rectangle 31"/>
          <p:cNvSpPr>
            <a:spLocks noChangeArrowheads="1"/>
          </p:cNvSpPr>
          <p:nvPr/>
        </p:nvSpPr>
        <p:spPr bwMode="auto">
          <a:xfrm>
            <a:off x="7089775" y="508635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endParaRPr>
          </a:p>
        </p:txBody>
      </p:sp>
      <p:sp>
        <p:nvSpPr>
          <p:cNvPr id="165899" name="Line 32"/>
          <p:cNvSpPr>
            <a:spLocks noChangeShapeType="1"/>
          </p:cNvSpPr>
          <p:nvPr/>
        </p:nvSpPr>
        <p:spPr bwMode="auto">
          <a:xfrm>
            <a:off x="7615238" y="547687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endParaRPr>
          </a:p>
        </p:txBody>
      </p:sp>
      <p:grpSp>
        <p:nvGrpSpPr>
          <p:cNvPr id="165900" name="Group 33"/>
          <p:cNvGrpSpPr>
            <a:grpSpLocks/>
          </p:cNvGrpSpPr>
          <p:nvPr/>
        </p:nvGrpSpPr>
        <p:grpSpPr bwMode="auto">
          <a:xfrm>
            <a:off x="8545513" y="5273675"/>
            <a:ext cx="280987" cy="400050"/>
            <a:chOff x="3749" y="3267"/>
            <a:chExt cx="177" cy="252"/>
          </a:xfrm>
        </p:grpSpPr>
        <p:sp>
          <p:nvSpPr>
            <p:cNvPr id="165929" name="Line 34"/>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endParaRPr>
            </a:p>
          </p:txBody>
        </p:sp>
        <p:sp>
          <p:nvSpPr>
            <p:cNvPr id="165930" name="Line 35"/>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endParaRPr>
            </a:p>
          </p:txBody>
        </p:sp>
        <p:sp>
          <p:nvSpPr>
            <p:cNvPr id="165931" name="Line 36"/>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endParaRPr>
            </a:p>
          </p:txBody>
        </p:sp>
      </p:grpSp>
      <p:sp>
        <p:nvSpPr>
          <p:cNvPr id="165901" name="Freeform 37"/>
          <p:cNvSpPr>
            <a:spLocks/>
          </p:cNvSpPr>
          <p:nvPr/>
        </p:nvSpPr>
        <p:spPr bwMode="auto">
          <a:xfrm>
            <a:off x="1608138" y="5289550"/>
            <a:ext cx="4319587" cy="552450"/>
          </a:xfrm>
          <a:custGeom>
            <a:avLst/>
            <a:gdLst>
              <a:gd name="T0" fmla="*/ 0 w 2721"/>
              <a:gd name="T1" fmla="*/ 2147483647 h 348"/>
              <a:gd name="T2" fmla="*/ 2147483647 w 2721"/>
              <a:gd name="T3" fmla="*/ 2147483647 h 348"/>
              <a:gd name="T4" fmla="*/ 2147483647 w 2721"/>
              <a:gd name="T5" fmla="*/ 2147483647 h 348"/>
              <a:gd name="T6" fmla="*/ 2147483647 w 2721"/>
              <a:gd name="T7" fmla="*/ 2147483647 h 348"/>
              <a:gd name="T8" fmla="*/ 0 60000 65536"/>
              <a:gd name="T9" fmla="*/ 0 60000 65536"/>
              <a:gd name="T10" fmla="*/ 0 60000 65536"/>
              <a:gd name="T11" fmla="*/ 0 60000 65536"/>
              <a:gd name="T12" fmla="*/ 0 w 2721"/>
              <a:gd name="T13" fmla="*/ 0 h 348"/>
              <a:gd name="T14" fmla="*/ 2721 w 2721"/>
              <a:gd name="T15" fmla="*/ 348 h 348"/>
            </a:gdLst>
            <a:ahLst/>
            <a:cxnLst>
              <a:cxn ang="T8">
                <a:pos x="T0" y="T1"/>
              </a:cxn>
              <a:cxn ang="T9">
                <a:pos x="T2" y="T3"/>
              </a:cxn>
              <a:cxn ang="T10">
                <a:pos x="T4" y="T5"/>
              </a:cxn>
              <a:cxn ang="T11">
                <a:pos x="T6" y="T7"/>
              </a:cxn>
            </a:cxnLst>
            <a:rect l="T12" t="T13" r="T14" b="T15"/>
            <a:pathLst>
              <a:path w="2721" h="348">
                <a:moveTo>
                  <a:pt x="0" y="64"/>
                </a:moveTo>
                <a:cubicBezTo>
                  <a:pt x="137" y="110"/>
                  <a:pt x="577" y="348"/>
                  <a:pt x="824" y="342"/>
                </a:cubicBezTo>
                <a:cubicBezTo>
                  <a:pt x="1071" y="336"/>
                  <a:pt x="1164" y="50"/>
                  <a:pt x="1480" y="25"/>
                </a:cubicBezTo>
                <a:cubicBezTo>
                  <a:pt x="1796" y="0"/>
                  <a:pt x="2463" y="159"/>
                  <a:pt x="2721" y="194"/>
                </a:cubicBezTo>
              </a:path>
            </a:pathLst>
          </a:custGeom>
          <a:noFill/>
          <a:ln w="76200">
            <a:solidFill>
              <a:srgbClr val="FF0066"/>
            </a:solidFill>
            <a:round/>
            <a:headEnd/>
            <a:tailEnd type="triangle" w="med" len="med"/>
          </a:ln>
        </p:spPr>
        <p:txBody>
          <a:bodyPr wrap="none" anchor="ctr"/>
          <a:lstStyle/>
          <a:p>
            <a:endParaRPr lang="en-US" dirty="0">
              <a:latin typeface="Arial" pitchFamily="34" charset="0"/>
            </a:endParaRPr>
          </a:p>
        </p:txBody>
      </p:sp>
      <p:sp>
        <p:nvSpPr>
          <p:cNvPr id="165902" name="Rectangle 38"/>
          <p:cNvSpPr>
            <a:spLocks noChangeArrowheads="1"/>
          </p:cNvSpPr>
          <p:nvPr/>
        </p:nvSpPr>
        <p:spPr bwMode="auto">
          <a:xfrm>
            <a:off x="4694238"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rPr>
              <a:t>BUSY</a:t>
            </a:r>
          </a:p>
        </p:txBody>
      </p:sp>
      <p:sp>
        <p:nvSpPr>
          <p:cNvPr id="165903" name="Rectangle 39"/>
          <p:cNvSpPr>
            <a:spLocks noChangeArrowheads="1"/>
          </p:cNvSpPr>
          <p:nvPr/>
        </p:nvSpPr>
        <p:spPr bwMode="auto">
          <a:xfrm>
            <a:off x="5551488"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endParaRPr>
          </a:p>
        </p:txBody>
      </p:sp>
      <p:sp>
        <p:nvSpPr>
          <p:cNvPr id="165904" name="Freeform 40"/>
          <p:cNvSpPr>
            <a:spLocks/>
          </p:cNvSpPr>
          <p:nvPr/>
        </p:nvSpPr>
        <p:spPr bwMode="auto">
          <a:xfrm>
            <a:off x="6076950" y="4308475"/>
            <a:ext cx="1046163" cy="658813"/>
          </a:xfrm>
          <a:custGeom>
            <a:avLst/>
            <a:gdLst>
              <a:gd name="T0" fmla="*/ 0 w 659"/>
              <a:gd name="T1" fmla="*/ 2147483647 h 415"/>
              <a:gd name="T2" fmla="*/ 2147483647 w 659"/>
              <a:gd name="T3" fmla="*/ 2147483647 h 415"/>
              <a:gd name="T4" fmla="*/ 2147483647 w 659"/>
              <a:gd name="T5" fmla="*/ 2147483647 h 415"/>
              <a:gd name="T6" fmla="*/ 0 60000 65536"/>
              <a:gd name="T7" fmla="*/ 0 60000 65536"/>
              <a:gd name="T8" fmla="*/ 0 60000 65536"/>
              <a:gd name="T9" fmla="*/ 0 w 659"/>
              <a:gd name="T10" fmla="*/ 0 h 415"/>
              <a:gd name="T11" fmla="*/ 659 w 659"/>
              <a:gd name="T12" fmla="*/ 415 h 415"/>
            </a:gdLst>
            <a:ahLst/>
            <a:cxnLst>
              <a:cxn ang="T6">
                <a:pos x="T0" y="T1"/>
              </a:cxn>
              <a:cxn ang="T7">
                <a:pos x="T2" y="T3"/>
              </a:cxn>
              <a:cxn ang="T8">
                <a:pos x="T4" y="T5"/>
              </a:cxn>
            </a:cxnLst>
            <a:rect l="T9" t="T10" r="T11" b="T12"/>
            <a:pathLst>
              <a:path w="659" h="415">
                <a:moveTo>
                  <a:pt x="0" y="17"/>
                </a:moveTo>
                <a:cubicBezTo>
                  <a:pt x="104" y="25"/>
                  <a:pt x="514" y="0"/>
                  <a:pt x="624" y="66"/>
                </a:cubicBezTo>
                <a:lnTo>
                  <a:pt x="659" y="415"/>
                </a:lnTo>
              </a:path>
            </a:pathLst>
          </a:custGeom>
          <a:noFill/>
          <a:ln w="76200">
            <a:solidFill>
              <a:schemeClr val="bg1"/>
            </a:solidFill>
            <a:round/>
            <a:headEnd/>
            <a:tailEnd type="triangle" w="med" len="med"/>
          </a:ln>
        </p:spPr>
        <p:txBody>
          <a:bodyPr wrap="none" anchor="ctr"/>
          <a:lstStyle/>
          <a:p>
            <a:endParaRPr lang="en-US" dirty="0">
              <a:latin typeface="Arial" pitchFamily="34" charset="0"/>
            </a:endParaRPr>
          </a:p>
        </p:txBody>
      </p:sp>
      <p:sp>
        <p:nvSpPr>
          <p:cNvPr id="165905" name="Rectangle 62"/>
          <p:cNvSpPr>
            <a:spLocks noChangeArrowheads="1"/>
          </p:cNvSpPr>
          <p:nvPr/>
        </p:nvSpPr>
        <p:spPr bwMode="auto">
          <a:xfrm>
            <a:off x="6235700" y="5108575"/>
            <a:ext cx="857250" cy="835025"/>
          </a:xfrm>
          <a:prstGeom prst="rect">
            <a:avLst/>
          </a:prstGeom>
          <a:solidFill>
            <a:schemeClr val="bg1"/>
          </a:solidFill>
          <a:ln w="38100">
            <a:solidFill>
              <a:schemeClr val="bg1"/>
            </a:solidFill>
            <a:miter lim="800000"/>
            <a:headEnd/>
            <a:tailEnd/>
          </a:ln>
        </p:spPr>
        <p:txBody>
          <a:bodyPr wrap="none" anchor="ctr"/>
          <a:lstStyle/>
          <a:p>
            <a:pPr algn="ctr"/>
            <a:r>
              <a:rPr lang="en-US" sz="2000" b="0" dirty="0">
                <a:solidFill>
                  <a:srgbClr val="FF0066"/>
                </a:solidFill>
                <a:latin typeface="Arial" pitchFamily="34" charset="0"/>
              </a:rPr>
              <a:t>FREE</a:t>
            </a:r>
          </a:p>
        </p:txBody>
      </p:sp>
      <p:sp>
        <p:nvSpPr>
          <p:cNvPr id="165906" name="AutoShape 63"/>
          <p:cNvSpPr>
            <a:spLocks noChangeArrowheads="1"/>
          </p:cNvSpPr>
          <p:nvPr/>
        </p:nvSpPr>
        <p:spPr bwMode="auto">
          <a:xfrm>
            <a:off x="6353175" y="5275263"/>
            <a:ext cx="679450" cy="500062"/>
          </a:xfrm>
          <a:prstGeom prst="wedgeRoundRectCallout">
            <a:avLst>
              <a:gd name="adj1" fmla="val -115185"/>
              <a:gd name="adj2" fmla="val -389046"/>
              <a:gd name="adj3" fmla="val 16667"/>
            </a:avLst>
          </a:prstGeom>
          <a:noFill/>
          <a:ln w="38100">
            <a:solidFill>
              <a:srgbClr val="FF0000"/>
            </a:solidFill>
            <a:miter lim="800000"/>
            <a:headEnd/>
            <a:tailEnd/>
          </a:ln>
        </p:spPr>
        <p:txBody>
          <a:bodyPr anchor="ctr"/>
          <a:lstStyle/>
          <a:p>
            <a:pPr algn="ctr"/>
            <a:endParaRPr lang="en-US" b="0" dirty="0">
              <a:latin typeface="Arial" pitchFamily="34" charset="0"/>
            </a:endParaRPr>
          </a:p>
        </p:txBody>
      </p:sp>
      <p:sp>
        <p:nvSpPr>
          <p:cNvPr id="165907" name="Freeform 65"/>
          <p:cNvSpPr>
            <a:spLocks/>
          </p:cNvSpPr>
          <p:nvPr/>
        </p:nvSpPr>
        <p:spPr bwMode="auto">
          <a:xfrm>
            <a:off x="3386138" y="3270250"/>
            <a:ext cx="2894012" cy="2082800"/>
          </a:xfrm>
          <a:custGeom>
            <a:avLst/>
            <a:gdLst>
              <a:gd name="T0" fmla="*/ 0 w 913"/>
              <a:gd name="T1" fmla="*/ 0 h 1291"/>
              <a:gd name="T2" fmla="*/ 2147483647 w 913"/>
              <a:gd name="T3" fmla="*/ 2147483647 h 1291"/>
              <a:gd name="T4" fmla="*/ 2147483647 w 913"/>
              <a:gd name="T5" fmla="*/ 2147483647 h 1291"/>
              <a:gd name="T6" fmla="*/ 2147483647 w 913"/>
              <a:gd name="T7" fmla="*/ 2147483647 h 1291"/>
              <a:gd name="T8" fmla="*/ 2147483647 w 913"/>
              <a:gd name="T9" fmla="*/ 2147483647 h 1291"/>
              <a:gd name="T10" fmla="*/ 2147483647 w 913"/>
              <a:gd name="T11" fmla="*/ 2147483647 h 1291"/>
              <a:gd name="T12" fmla="*/ 2147483647 w 913"/>
              <a:gd name="T13" fmla="*/ 2147483647 h 1291"/>
              <a:gd name="T14" fmla="*/ 0 60000 65536"/>
              <a:gd name="T15" fmla="*/ 0 60000 65536"/>
              <a:gd name="T16" fmla="*/ 0 60000 65536"/>
              <a:gd name="T17" fmla="*/ 0 60000 65536"/>
              <a:gd name="T18" fmla="*/ 0 60000 65536"/>
              <a:gd name="T19" fmla="*/ 0 60000 65536"/>
              <a:gd name="T20" fmla="*/ 0 60000 65536"/>
              <a:gd name="T21" fmla="*/ 0 w 913"/>
              <a:gd name="T22" fmla="*/ 0 h 1291"/>
              <a:gd name="T23" fmla="*/ 913 w 913"/>
              <a:gd name="T24" fmla="*/ 1291 h 12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3" h="1291">
                <a:moveTo>
                  <a:pt x="0" y="0"/>
                </a:moveTo>
                <a:lnTo>
                  <a:pt x="516" y="715"/>
                </a:lnTo>
                <a:lnTo>
                  <a:pt x="456" y="487"/>
                </a:lnTo>
                <a:lnTo>
                  <a:pt x="913" y="1291"/>
                </a:lnTo>
                <a:lnTo>
                  <a:pt x="387" y="189"/>
                </a:lnTo>
                <a:lnTo>
                  <a:pt x="397" y="407"/>
                </a:lnTo>
                <a:lnTo>
                  <a:pt x="10" y="20"/>
                </a:lnTo>
              </a:path>
            </a:pathLst>
          </a:custGeom>
          <a:solidFill>
            <a:srgbClr val="FFFF00"/>
          </a:solidFill>
          <a:ln w="38100">
            <a:solidFill>
              <a:srgbClr val="FF3300"/>
            </a:solidFill>
            <a:round/>
            <a:headEnd/>
            <a:tailEnd/>
          </a:ln>
        </p:spPr>
        <p:txBody>
          <a:bodyPr wrap="none" anchor="ctr"/>
          <a:lstStyle/>
          <a:p>
            <a:endParaRPr lang="en-US" dirty="0">
              <a:latin typeface="Arial" pitchFamily="34" charset="0"/>
            </a:endParaRPr>
          </a:p>
        </p:txBody>
      </p:sp>
      <p:pic>
        <p:nvPicPr>
          <p:cNvPr id="3" name="Picture 2" descr="Toy, Toys, Gift, Gifts, Present, Presents, Christmas, X-mas, Birthday, B-day, Spinning Top, Gif - Jitter.Bug.Girl">
            <a:extLst>
              <a:ext uri="{FF2B5EF4-FFF2-40B4-BE49-F238E27FC236}">
                <a16:creationId xmlns:a16="http://schemas.microsoft.com/office/drawing/2014/main" id="{7F7B6011-691D-DCF0-7C35-1DB6C6F3D4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9552" y="2023868"/>
            <a:ext cx="1005987" cy="112433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25">
            <a:extLst>
              <a:ext uri="{FF2B5EF4-FFF2-40B4-BE49-F238E27FC236}">
                <a16:creationId xmlns:a16="http://schemas.microsoft.com/office/drawing/2014/main" id="{B88BA92D-D50B-37AB-D764-A5389DEBBAA4}"/>
              </a:ext>
            </a:extLst>
          </p:cNvPr>
          <p:cNvGrpSpPr>
            <a:grpSpLocks/>
          </p:cNvGrpSpPr>
          <p:nvPr/>
        </p:nvGrpSpPr>
        <p:grpSpPr bwMode="auto">
          <a:xfrm>
            <a:off x="5105400" y="2317750"/>
            <a:ext cx="1130300" cy="1173163"/>
            <a:chOff x="2496" y="2725"/>
            <a:chExt cx="712" cy="739"/>
          </a:xfrm>
          <a:effectLst>
            <a:glow rad="101600">
              <a:schemeClr val="accent3">
                <a:satMod val="175000"/>
                <a:alpha val="40000"/>
              </a:schemeClr>
            </a:glow>
          </a:effectLst>
        </p:grpSpPr>
        <p:sp>
          <p:nvSpPr>
            <p:cNvPr id="4" name="Rectangle 26">
              <a:extLst>
                <a:ext uri="{FF2B5EF4-FFF2-40B4-BE49-F238E27FC236}">
                  <a16:creationId xmlns:a16="http://schemas.microsoft.com/office/drawing/2014/main" id="{6CC5097F-A0F4-1373-A1F1-384A32FFE905}"/>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5" name="Freeform 27">
              <a:extLst>
                <a:ext uri="{FF2B5EF4-FFF2-40B4-BE49-F238E27FC236}">
                  <a16:creationId xmlns:a16="http://schemas.microsoft.com/office/drawing/2014/main" id="{C7D7207A-6402-DED8-F059-CE6D7D4141F8}"/>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 name="Group 28">
              <a:extLst>
                <a:ext uri="{FF2B5EF4-FFF2-40B4-BE49-F238E27FC236}">
                  <a16:creationId xmlns:a16="http://schemas.microsoft.com/office/drawing/2014/main" id="{A5F7ED1E-891B-0B89-11F9-C22FF3EAACBB}"/>
                </a:ext>
              </a:extLst>
            </p:cNvPr>
            <p:cNvGrpSpPr>
              <a:grpSpLocks/>
            </p:cNvGrpSpPr>
            <p:nvPr/>
          </p:nvGrpSpPr>
          <p:grpSpPr bwMode="auto">
            <a:xfrm>
              <a:off x="3072" y="2832"/>
              <a:ext cx="136" cy="632"/>
              <a:chOff x="3072" y="2832"/>
              <a:chExt cx="136" cy="632"/>
            </a:xfrm>
          </p:grpSpPr>
          <p:sp>
            <p:nvSpPr>
              <p:cNvPr id="11" name="Freeform 29">
                <a:extLst>
                  <a:ext uri="{FF2B5EF4-FFF2-40B4-BE49-F238E27FC236}">
                    <a16:creationId xmlns:a16="http://schemas.microsoft.com/office/drawing/2014/main" id="{88203B58-0D5B-9B00-C03D-5603C658FB83}"/>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30">
                <a:extLst>
                  <a:ext uri="{FF2B5EF4-FFF2-40B4-BE49-F238E27FC236}">
                    <a16:creationId xmlns:a16="http://schemas.microsoft.com/office/drawing/2014/main" id="{D579D2B5-24A1-2F0C-789B-AC7DB030AB74}"/>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31">
                <a:extLst>
                  <a:ext uri="{FF2B5EF4-FFF2-40B4-BE49-F238E27FC236}">
                    <a16:creationId xmlns:a16="http://schemas.microsoft.com/office/drawing/2014/main" id="{C88B2625-8760-4B35-6B17-3AA868FFC55A}"/>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32">
              <a:extLst>
                <a:ext uri="{FF2B5EF4-FFF2-40B4-BE49-F238E27FC236}">
                  <a16:creationId xmlns:a16="http://schemas.microsoft.com/office/drawing/2014/main" id="{A4269457-1A54-7C35-7A51-E61EA4582B10}"/>
                </a:ext>
              </a:extLst>
            </p:cNvPr>
            <p:cNvGrpSpPr>
              <a:grpSpLocks/>
            </p:cNvGrpSpPr>
            <p:nvPr/>
          </p:nvGrpSpPr>
          <p:grpSpPr bwMode="auto">
            <a:xfrm flipH="1">
              <a:off x="2496" y="2832"/>
              <a:ext cx="136" cy="632"/>
              <a:chOff x="3072" y="2832"/>
              <a:chExt cx="136" cy="632"/>
            </a:xfrm>
          </p:grpSpPr>
          <p:sp>
            <p:nvSpPr>
              <p:cNvPr id="8" name="Freeform 33">
                <a:extLst>
                  <a:ext uri="{FF2B5EF4-FFF2-40B4-BE49-F238E27FC236}">
                    <a16:creationId xmlns:a16="http://schemas.microsoft.com/office/drawing/2014/main" id="{63F587CC-3003-6E12-9144-A18C670B86A8}"/>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4">
                <a:extLst>
                  <a:ext uri="{FF2B5EF4-FFF2-40B4-BE49-F238E27FC236}">
                    <a16:creationId xmlns:a16="http://schemas.microsoft.com/office/drawing/2014/main" id="{AAD9B9DD-AF4F-1071-68AD-6FA240FE1640}"/>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35">
                <a:extLst>
                  <a:ext uri="{FF2B5EF4-FFF2-40B4-BE49-F238E27FC236}">
                    <a16:creationId xmlns:a16="http://schemas.microsoft.com/office/drawing/2014/main" id="{2B9CA475-C13F-C3B5-4DBE-5C716090F0EC}"/>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4" name="Group 16">
            <a:extLst>
              <a:ext uri="{FF2B5EF4-FFF2-40B4-BE49-F238E27FC236}">
                <a16:creationId xmlns:a16="http://schemas.microsoft.com/office/drawing/2014/main" id="{3882FD63-7AE1-5228-813E-E49E61F3B09B}"/>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15" name="Rectangle 17">
              <a:extLst>
                <a:ext uri="{FF2B5EF4-FFF2-40B4-BE49-F238E27FC236}">
                  <a16:creationId xmlns:a16="http://schemas.microsoft.com/office/drawing/2014/main" id="{E8155321-222A-C67C-F479-445E96570635}"/>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6" name="Freeform 18">
              <a:extLst>
                <a:ext uri="{FF2B5EF4-FFF2-40B4-BE49-F238E27FC236}">
                  <a16:creationId xmlns:a16="http://schemas.microsoft.com/office/drawing/2014/main" id="{84821AB7-280E-3892-2302-40DC4EAC5C58}"/>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19">
              <a:extLst>
                <a:ext uri="{FF2B5EF4-FFF2-40B4-BE49-F238E27FC236}">
                  <a16:creationId xmlns:a16="http://schemas.microsoft.com/office/drawing/2014/main" id="{AE356AE5-DD15-5F18-A16C-A2AFF6D03FB9}"/>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20">
              <a:extLst>
                <a:ext uri="{FF2B5EF4-FFF2-40B4-BE49-F238E27FC236}">
                  <a16:creationId xmlns:a16="http://schemas.microsoft.com/office/drawing/2014/main" id="{9A119E1D-8990-88EF-DDC8-FA2D920642A0}"/>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21">
              <a:extLst>
                <a:ext uri="{FF2B5EF4-FFF2-40B4-BE49-F238E27FC236}">
                  <a16:creationId xmlns:a16="http://schemas.microsoft.com/office/drawing/2014/main" id="{0BE82F2D-080E-CDA2-D214-2DC64B3CF123}"/>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22">
              <a:extLst>
                <a:ext uri="{FF2B5EF4-FFF2-40B4-BE49-F238E27FC236}">
                  <a16:creationId xmlns:a16="http://schemas.microsoft.com/office/drawing/2014/main" id="{C1F00D48-95E3-34B9-86B9-8F34CDA97502}"/>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23">
              <a:extLst>
                <a:ext uri="{FF2B5EF4-FFF2-40B4-BE49-F238E27FC236}">
                  <a16:creationId xmlns:a16="http://schemas.microsoft.com/office/drawing/2014/main" id="{D0C7DC38-C21A-EF38-3330-364028B7144B}"/>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24">
              <a:extLst>
                <a:ext uri="{FF2B5EF4-FFF2-40B4-BE49-F238E27FC236}">
                  <a16:creationId xmlns:a16="http://schemas.microsoft.com/office/drawing/2014/main" id="{C6A5472D-31C3-A521-148B-7CD6765EB9F7}"/>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25">
              <a:extLst>
                <a:ext uri="{FF2B5EF4-FFF2-40B4-BE49-F238E27FC236}">
                  <a16:creationId xmlns:a16="http://schemas.microsoft.com/office/drawing/2014/main" id="{7CCE3B89-50A4-F89F-DA87-DF8C465AB880}"/>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a:extLst>
              <a:ext uri="{FF2B5EF4-FFF2-40B4-BE49-F238E27FC236}">
                <a16:creationId xmlns:a16="http://schemas.microsoft.com/office/drawing/2014/main" id="{FE85A4BA-9FA7-9286-65DF-9042B422CE32}"/>
              </a:ext>
            </a:extLst>
          </p:cNvPr>
          <p:cNvGrpSpPr>
            <a:grpSpLocks/>
          </p:cNvGrpSpPr>
          <p:nvPr/>
        </p:nvGrpSpPr>
        <p:grpSpPr bwMode="auto">
          <a:xfrm>
            <a:off x="5105400" y="2317750"/>
            <a:ext cx="1130300" cy="1173163"/>
            <a:chOff x="2496" y="2725"/>
            <a:chExt cx="712" cy="739"/>
          </a:xfrm>
          <a:effectLst>
            <a:glow rad="101600">
              <a:schemeClr val="accent3">
                <a:satMod val="175000"/>
                <a:alpha val="40000"/>
              </a:schemeClr>
            </a:glow>
          </a:effectLst>
        </p:grpSpPr>
        <p:sp>
          <p:nvSpPr>
            <p:cNvPr id="3" name="Rectangle 26">
              <a:extLst>
                <a:ext uri="{FF2B5EF4-FFF2-40B4-BE49-F238E27FC236}">
                  <a16:creationId xmlns:a16="http://schemas.microsoft.com/office/drawing/2014/main" id="{C7C67372-88A7-4164-DEFC-6DE622642BE1}"/>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27">
              <a:extLst>
                <a:ext uri="{FF2B5EF4-FFF2-40B4-BE49-F238E27FC236}">
                  <a16:creationId xmlns:a16="http://schemas.microsoft.com/office/drawing/2014/main" id="{2C36AB1A-EDF6-FAAD-0C1A-B4A6812BECB2}"/>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8">
              <a:extLst>
                <a:ext uri="{FF2B5EF4-FFF2-40B4-BE49-F238E27FC236}">
                  <a16:creationId xmlns:a16="http://schemas.microsoft.com/office/drawing/2014/main" id="{9725AA8D-7007-BFC9-FE78-1F21389613DC}"/>
                </a:ext>
              </a:extLst>
            </p:cNvPr>
            <p:cNvGrpSpPr>
              <a:grpSpLocks/>
            </p:cNvGrpSpPr>
            <p:nvPr/>
          </p:nvGrpSpPr>
          <p:grpSpPr bwMode="auto">
            <a:xfrm>
              <a:off x="3072" y="2832"/>
              <a:ext cx="136" cy="632"/>
              <a:chOff x="3072" y="2832"/>
              <a:chExt cx="136" cy="632"/>
            </a:xfrm>
          </p:grpSpPr>
          <p:sp>
            <p:nvSpPr>
              <p:cNvPr id="10" name="Freeform 29">
                <a:extLst>
                  <a:ext uri="{FF2B5EF4-FFF2-40B4-BE49-F238E27FC236}">
                    <a16:creationId xmlns:a16="http://schemas.microsoft.com/office/drawing/2014/main" id="{5BF9F32C-4003-FEFC-0FAC-975B67A95D5A}"/>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30">
                <a:extLst>
                  <a:ext uri="{FF2B5EF4-FFF2-40B4-BE49-F238E27FC236}">
                    <a16:creationId xmlns:a16="http://schemas.microsoft.com/office/drawing/2014/main" id="{B0F20715-FB64-82F4-0E1D-B69CF1A63A2B}"/>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31">
                <a:extLst>
                  <a:ext uri="{FF2B5EF4-FFF2-40B4-BE49-F238E27FC236}">
                    <a16:creationId xmlns:a16="http://schemas.microsoft.com/office/drawing/2014/main" id="{BE3C0771-4B03-AAF0-709D-B9C4A8753FAE}"/>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32">
              <a:extLst>
                <a:ext uri="{FF2B5EF4-FFF2-40B4-BE49-F238E27FC236}">
                  <a16:creationId xmlns:a16="http://schemas.microsoft.com/office/drawing/2014/main" id="{07A63F84-D852-8527-3D76-79CCB3606E49}"/>
                </a:ext>
              </a:extLst>
            </p:cNvPr>
            <p:cNvGrpSpPr>
              <a:grpSpLocks/>
            </p:cNvGrpSpPr>
            <p:nvPr/>
          </p:nvGrpSpPr>
          <p:grpSpPr bwMode="auto">
            <a:xfrm flipH="1">
              <a:off x="2496" y="2832"/>
              <a:ext cx="136" cy="632"/>
              <a:chOff x="3072" y="2832"/>
              <a:chExt cx="136" cy="632"/>
            </a:xfrm>
          </p:grpSpPr>
          <p:sp>
            <p:nvSpPr>
              <p:cNvPr id="7" name="Freeform 33">
                <a:extLst>
                  <a:ext uri="{FF2B5EF4-FFF2-40B4-BE49-F238E27FC236}">
                    <a16:creationId xmlns:a16="http://schemas.microsoft.com/office/drawing/2014/main" id="{C83BF359-564A-815C-5F74-8321929E141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34">
                <a:extLst>
                  <a:ext uri="{FF2B5EF4-FFF2-40B4-BE49-F238E27FC236}">
                    <a16:creationId xmlns:a16="http://schemas.microsoft.com/office/drawing/2014/main" id="{D9F0A57B-0258-5DAA-1C89-7DFC01C3E99C}"/>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35">
                <a:extLst>
                  <a:ext uri="{FF2B5EF4-FFF2-40B4-BE49-F238E27FC236}">
                    <a16:creationId xmlns:a16="http://schemas.microsoft.com/office/drawing/2014/main" id="{FFF9E34B-BBCE-BDFA-44D6-06D51588AF69}"/>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66916" name="Rectangle 2"/>
          <p:cNvSpPr>
            <a:spLocks noGrp="1" noChangeArrowheads="1"/>
          </p:cNvSpPr>
          <p:nvPr>
            <p:ph type="title"/>
          </p:nvPr>
        </p:nvSpPr>
        <p:spPr/>
        <p:txBody>
          <a:bodyPr/>
          <a:lstStyle/>
          <a:p>
            <a:r>
              <a:rPr lang="en-US" dirty="0"/>
              <a:t>Acquiring</a:t>
            </a:r>
          </a:p>
        </p:txBody>
      </p:sp>
      <p:sp>
        <p:nvSpPr>
          <p:cNvPr id="166914" name="Footer Placeholder 3"/>
          <p:cNvSpPr>
            <a:spLocks noGrp="1"/>
          </p:cNvSpPr>
          <p:nvPr>
            <p:ph type="ftr" sz="quarter" idx="10"/>
          </p:nvPr>
        </p:nvSpPr>
        <p:spPr>
          <a:noFill/>
        </p:spPr>
        <p:txBody>
          <a:bodyPr/>
          <a:lstStyle/>
          <a:p>
            <a:r>
              <a:rPr lang="en-US" dirty="0"/>
              <a:t>Art of Multiprocessor Programming</a:t>
            </a:r>
          </a:p>
        </p:txBody>
      </p:sp>
      <p:sp>
        <p:nvSpPr>
          <p:cNvPr id="166915" name="Slide Number Placeholder 4"/>
          <p:cNvSpPr>
            <a:spLocks noGrp="1"/>
          </p:cNvSpPr>
          <p:nvPr>
            <p:ph type="sldNum" sz="quarter" idx="11"/>
          </p:nvPr>
        </p:nvSpPr>
        <p:spPr>
          <a:noFill/>
        </p:spPr>
        <p:txBody>
          <a:bodyPr/>
          <a:lstStyle/>
          <a:p>
            <a:fld id="{32CED212-A5F7-402D-851F-5F358AD09C8F}" type="slidenum">
              <a:rPr lang="x-none" smtClean="0">
                <a:cs typeface="Arial" pitchFamily="34" charset="0"/>
              </a:rPr>
              <a:pPr/>
              <a:t>156</a:t>
            </a:fld>
            <a:endParaRPr lang="en-US" dirty="0">
              <a:cs typeface="Arial" pitchFamily="34" charset="0"/>
            </a:endParaRPr>
          </a:p>
        </p:txBody>
      </p:sp>
      <p:sp>
        <p:nvSpPr>
          <p:cNvPr id="166917" name="Rectangle 3"/>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endParaRPr>
          </a:p>
        </p:txBody>
      </p:sp>
      <p:sp>
        <p:nvSpPr>
          <p:cNvPr id="166918" name="Text Box 4"/>
          <p:cNvSpPr txBox="1">
            <a:spLocks noChangeArrowheads="1"/>
          </p:cNvSpPr>
          <p:nvPr/>
        </p:nvSpPr>
        <p:spPr bwMode="auto">
          <a:xfrm>
            <a:off x="1074536" y="46275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rPr>
              <a:t>tail</a:t>
            </a:r>
          </a:p>
        </p:txBody>
      </p:sp>
      <p:sp>
        <p:nvSpPr>
          <p:cNvPr id="166948" name="Rectangle 16"/>
          <p:cNvSpPr>
            <a:spLocks noChangeArrowheads="1"/>
          </p:cNvSpPr>
          <p:nvPr/>
        </p:nvSpPr>
        <p:spPr bwMode="auto">
          <a:xfrm>
            <a:off x="2139950" y="1966913"/>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rPr>
              <a:t>acquired</a:t>
            </a:r>
          </a:p>
        </p:txBody>
      </p:sp>
      <p:sp>
        <p:nvSpPr>
          <p:cNvPr id="166936" name="Rectangle 29"/>
          <p:cNvSpPr>
            <a:spLocks noChangeArrowheads="1"/>
          </p:cNvSpPr>
          <p:nvPr/>
        </p:nvSpPr>
        <p:spPr bwMode="auto">
          <a:xfrm>
            <a:off x="4787900" y="1698625"/>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rPr>
              <a:t>acquiring</a:t>
            </a:r>
          </a:p>
        </p:txBody>
      </p:sp>
      <p:sp>
        <p:nvSpPr>
          <p:cNvPr id="166921" name="Rectangle 30"/>
          <p:cNvSpPr>
            <a:spLocks noChangeArrowheads="1"/>
          </p:cNvSpPr>
          <p:nvPr/>
        </p:nvSpPr>
        <p:spPr bwMode="auto">
          <a:xfrm>
            <a:off x="6232525" y="5095875"/>
            <a:ext cx="857250" cy="835025"/>
          </a:xfrm>
          <a:prstGeom prst="rect">
            <a:avLst/>
          </a:prstGeom>
          <a:solidFill>
            <a:srgbClr val="FF3300"/>
          </a:solidFill>
          <a:ln w="38100">
            <a:solidFill>
              <a:schemeClr val="tx1"/>
            </a:solidFill>
            <a:miter lim="800000"/>
            <a:headEnd/>
            <a:tailEnd/>
          </a:ln>
        </p:spPr>
        <p:txBody>
          <a:bodyPr wrap="none" anchor="ctr"/>
          <a:lstStyle/>
          <a:p>
            <a:pPr algn="ctr"/>
            <a:r>
              <a:rPr lang="en-US" sz="2400" b="0" dirty="0">
                <a:solidFill>
                  <a:schemeClr val="bg1"/>
                </a:solidFill>
                <a:latin typeface="Arial" pitchFamily="34" charset="0"/>
              </a:rPr>
              <a:t>true</a:t>
            </a:r>
          </a:p>
        </p:txBody>
      </p:sp>
      <p:sp>
        <p:nvSpPr>
          <p:cNvPr id="166922" name="Rectangle 31"/>
          <p:cNvSpPr>
            <a:spLocks noChangeArrowheads="1"/>
          </p:cNvSpPr>
          <p:nvPr/>
        </p:nvSpPr>
        <p:spPr bwMode="auto">
          <a:xfrm>
            <a:off x="7089775" y="508635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endParaRPr>
          </a:p>
        </p:txBody>
      </p:sp>
      <p:sp>
        <p:nvSpPr>
          <p:cNvPr id="166923" name="Line 32"/>
          <p:cNvSpPr>
            <a:spLocks noChangeShapeType="1"/>
          </p:cNvSpPr>
          <p:nvPr/>
        </p:nvSpPr>
        <p:spPr bwMode="auto">
          <a:xfrm>
            <a:off x="7615238" y="547687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endParaRPr>
          </a:p>
        </p:txBody>
      </p:sp>
      <p:grpSp>
        <p:nvGrpSpPr>
          <p:cNvPr id="166924" name="Group 33"/>
          <p:cNvGrpSpPr>
            <a:grpSpLocks/>
          </p:cNvGrpSpPr>
          <p:nvPr/>
        </p:nvGrpSpPr>
        <p:grpSpPr bwMode="auto">
          <a:xfrm>
            <a:off x="8545513" y="5273675"/>
            <a:ext cx="280987" cy="400050"/>
            <a:chOff x="3749" y="3267"/>
            <a:chExt cx="177" cy="252"/>
          </a:xfrm>
        </p:grpSpPr>
        <p:sp>
          <p:nvSpPr>
            <p:cNvPr id="166932" name="Line 34"/>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endParaRPr>
            </a:p>
          </p:txBody>
        </p:sp>
        <p:sp>
          <p:nvSpPr>
            <p:cNvPr id="166933" name="Line 35"/>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endParaRPr>
            </a:p>
          </p:txBody>
        </p:sp>
        <p:sp>
          <p:nvSpPr>
            <p:cNvPr id="166934" name="Line 36"/>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endParaRPr>
            </a:p>
          </p:txBody>
        </p:sp>
      </p:grpSp>
      <p:sp>
        <p:nvSpPr>
          <p:cNvPr id="166925" name="Freeform 37"/>
          <p:cNvSpPr>
            <a:spLocks/>
          </p:cNvSpPr>
          <p:nvPr/>
        </p:nvSpPr>
        <p:spPr bwMode="auto">
          <a:xfrm>
            <a:off x="1608138" y="5289550"/>
            <a:ext cx="4319587" cy="552450"/>
          </a:xfrm>
          <a:custGeom>
            <a:avLst/>
            <a:gdLst>
              <a:gd name="T0" fmla="*/ 0 w 2721"/>
              <a:gd name="T1" fmla="*/ 2147483647 h 348"/>
              <a:gd name="T2" fmla="*/ 2147483647 w 2721"/>
              <a:gd name="T3" fmla="*/ 2147483647 h 348"/>
              <a:gd name="T4" fmla="*/ 2147483647 w 2721"/>
              <a:gd name="T5" fmla="*/ 2147483647 h 348"/>
              <a:gd name="T6" fmla="*/ 2147483647 w 2721"/>
              <a:gd name="T7" fmla="*/ 2147483647 h 348"/>
              <a:gd name="T8" fmla="*/ 0 60000 65536"/>
              <a:gd name="T9" fmla="*/ 0 60000 65536"/>
              <a:gd name="T10" fmla="*/ 0 60000 65536"/>
              <a:gd name="T11" fmla="*/ 0 60000 65536"/>
              <a:gd name="T12" fmla="*/ 0 w 2721"/>
              <a:gd name="T13" fmla="*/ 0 h 348"/>
              <a:gd name="T14" fmla="*/ 2721 w 2721"/>
              <a:gd name="T15" fmla="*/ 348 h 348"/>
            </a:gdLst>
            <a:ahLst/>
            <a:cxnLst>
              <a:cxn ang="T8">
                <a:pos x="T0" y="T1"/>
              </a:cxn>
              <a:cxn ang="T9">
                <a:pos x="T2" y="T3"/>
              </a:cxn>
              <a:cxn ang="T10">
                <a:pos x="T4" y="T5"/>
              </a:cxn>
              <a:cxn ang="T11">
                <a:pos x="T6" y="T7"/>
              </a:cxn>
            </a:cxnLst>
            <a:rect l="T12" t="T13" r="T14" b="T15"/>
            <a:pathLst>
              <a:path w="2721" h="348">
                <a:moveTo>
                  <a:pt x="0" y="64"/>
                </a:moveTo>
                <a:cubicBezTo>
                  <a:pt x="137" y="110"/>
                  <a:pt x="577" y="348"/>
                  <a:pt x="824" y="342"/>
                </a:cubicBezTo>
                <a:cubicBezTo>
                  <a:pt x="1071" y="336"/>
                  <a:pt x="1164" y="50"/>
                  <a:pt x="1480" y="25"/>
                </a:cubicBezTo>
                <a:cubicBezTo>
                  <a:pt x="1796" y="0"/>
                  <a:pt x="2463" y="159"/>
                  <a:pt x="2721" y="194"/>
                </a:cubicBezTo>
              </a:path>
            </a:pathLst>
          </a:custGeom>
          <a:noFill/>
          <a:ln w="76200">
            <a:solidFill>
              <a:srgbClr val="FF0066"/>
            </a:solidFill>
            <a:round/>
            <a:headEnd/>
            <a:tailEnd type="triangle" w="med" len="med"/>
          </a:ln>
        </p:spPr>
        <p:txBody>
          <a:bodyPr wrap="none" anchor="ctr"/>
          <a:lstStyle/>
          <a:p>
            <a:endParaRPr lang="en-US" dirty="0">
              <a:latin typeface="Arial" pitchFamily="34" charset="0"/>
            </a:endParaRPr>
          </a:p>
        </p:txBody>
      </p:sp>
      <p:sp>
        <p:nvSpPr>
          <p:cNvPr id="166926" name="Rectangle 38"/>
          <p:cNvSpPr>
            <a:spLocks noChangeArrowheads="1"/>
          </p:cNvSpPr>
          <p:nvPr/>
        </p:nvSpPr>
        <p:spPr bwMode="auto">
          <a:xfrm>
            <a:off x="4694238"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rPr>
              <a:t>BUSY</a:t>
            </a:r>
          </a:p>
        </p:txBody>
      </p:sp>
      <p:sp>
        <p:nvSpPr>
          <p:cNvPr id="166927" name="Rectangle 39"/>
          <p:cNvSpPr>
            <a:spLocks noChangeArrowheads="1"/>
          </p:cNvSpPr>
          <p:nvPr/>
        </p:nvSpPr>
        <p:spPr bwMode="auto">
          <a:xfrm>
            <a:off x="5551488"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endParaRPr>
          </a:p>
        </p:txBody>
      </p:sp>
      <p:sp>
        <p:nvSpPr>
          <p:cNvPr id="166928" name="Freeform 40"/>
          <p:cNvSpPr>
            <a:spLocks/>
          </p:cNvSpPr>
          <p:nvPr/>
        </p:nvSpPr>
        <p:spPr bwMode="auto">
          <a:xfrm>
            <a:off x="6076950" y="4308475"/>
            <a:ext cx="1046163" cy="658813"/>
          </a:xfrm>
          <a:custGeom>
            <a:avLst/>
            <a:gdLst>
              <a:gd name="T0" fmla="*/ 0 w 659"/>
              <a:gd name="T1" fmla="*/ 2147483647 h 415"/>
              <a:gd name="T2" fmla="*/ 2147483647 w 659"/>
              <a:gd name="T3" fmla="*/ 2147483647 h 415"/>
              <a:gd name="T4" fmla="*/ 2147483647 w 659"/>
              <a:gd name="T5" fmla="*/ 2147483647 h 415"/>
              <a:gd name="T6" fmla="*/ 0 60000 65536"/>
              <a:gd name="T7" fmla="*/ 0 60000 65536"/>
              <a:gd name="T8" fmla="*/ 0 60000 65536"/>
              <a:gd name="T9" fmla="*/ 0 w 659"/>
              <a:gd name="T10" fmla="*/ 0 h 415"/>
              <a:gd name="T11" fmla="*/ 659 w 659"/>
              <a:gd name="T12" fmla="*/ 415 h 415"/>
            </a:gdLst>
            <a:ahLst/>
            <a:cxnLst>
              <a:cxn ang="T6">
                <a:pos x="T0" y="T1"/>
              </a:cxn>
              <a:cxn ang="T7">
                <a:pos x="T2" y="T3"/>
              </a:cxn>
              <a:cxn ang="T8">
                <a:pos x="T4" y="T5"/>
              </a:cxn>
            </a:cxnLst>
            <a:rect l="T9" t="T10" r="T11" b="T12"/>
            <a:pathLst>
              <a:path w="659" h="415">
                <a:moveTo>
                  <a:pt x="0" y="17"/>
                </a:moveTo>
                <a:cubicBezTo>
                  <a:pt x="104" y="25"/>
                  <a:pt x="514" y="0"/>
                  <a:pt x="624" y="66"/>
                </a:cubicBezTo>
                <a:lnTo>
                  <a:pt x="659" y="415"/>
                </a:lnTo>
              </a:path>
            </a:pathLst>
          </a:custGeom>
          <a:noFill/>
          <a:ln w="76200">
            <a:solidFill>
              <a:schemeClr val="bg1"/>
            </a:solidFill>
            <a:round/>
            <a:headEnd/>
            <a:tailEnd type="triangle" w="med" len="med"/>
          </a:ln>
        </p:spPr>
        <p:txBody>
          <a:bodyPr wrap="none" anchor="ctr"/>
          <a:lstStyle/>
          <a:p>
            <a:endParaRPr lang="en-US" dirty="0">
              <a:latin typeface="Arial" pitchFamily="34" charset="0"/>
            </a:endParaRPr>
          </a:p>
        </p:txBody>
      </p:sp>
      <p:sp>
        <p:nvSpPr>
          <p:cNvPr id="166929" name="AutoShape 64"/>
          <p:cNvSpPr>
            <a:spLocks noChangeArrowheads="1"/>
          </p:cNvSpPr>
          <p:nvPr/>
        </p:nvSpPr>
        <p:spPr bwMode="auto">
          <a:xfrm>
            <a:off x="6764338" y="3232150"/>
            <a:ext cx="2174875" cy="1592263"/>
          </a:xfrm>
          <a:prstGeom prst="cloudCallout">
            <a:avLst>
              <a:gd name="adj1" fmla="val -57884"/>
              <a:gd name="adj2" fmla="val -83500"/>
            </a:avLst>
          </a:prstGeom>
          <a:noFill/>
          <a:ln w="38100">
            <a:solidFill>
              <a:srgbClr val="FF3300"/>
            </a:solidFill>
            <a:round/>
            <a:headEnd/>
            <a:tailEnd/>
          </a:ln>
        </p:spPr>
        <p:txBody>
          <a:bodyPr anchor="ctr"/>
          <a:lstStyle/>
          <a:p>
            <a:pPr algn="ctr"/>
            <a:r>
              <a:rPr lang="en-US" sz="3200" b="0" dirty="0">
                <a:solidFill>
                  <a:srgbClr val="FFFF00"/>
                </a:solidFill>
                <a:latin typeface="Arial" pitchFamily="34" charset="0"/>
              </a:rPr>
              <a:t>Yes!</a:t>
            </a:r>
          </a:p>
        </p:txBody>
      </p:sp>
      <p:sp>
        <p:nvSpPr>
          <p:cNvPr id="166930" name="Rectangle 66"/>
          <p:cNvSpPr>
            <a:spLocks noChangeArrowheads="1"/>
          </p:cNvSpPr>
          <p:nvPr/>
        </p:nvSpPr>
        <p:spPr bwMode="auto">
          <a:xfrm>
            <a:off x="6235700" y="5073650"/>
            <a:ext cx="857250" cy="835025"/>
          </a:xfrm>
          <a:prstGeom prst="rect">
            <a:avLst/>
          </a:prstGeom>
          <a:solidFill>
            <a:schemeClr val="bg1"/>
          </a:solidFill>
          <a:ln w="38100">
            <a:solidFill>
              <a:schemeClr val="bg1"/>
            </a:solidFill>
            <a:miter lim="800000"/>
            <a:headEnd/>
            <a:tailEnd/>
          </a:ln>
        </p:spPr>
        <p:txBody>
          <a:bodyPr wrap="none" anchor="ctr"/>
          <a:lstStyle/>
          <a:p>
            <a:pPr algn="ctr"/>
            <a:r>
              <a:rPr lang="en-US" sz="2000" b="0" dirty="0">
                <a:solidFill>
                  <a:srgbClr val="FF0066"/>
                </a:solidFill>
                <a:latin typeface="Arial" pitchFamily="34" charset="0"/>
              </a:rPr>
              <a:t>FREE</a:t>
            </a:r>
          </a:p>
        </p:txBody>
      </p:sp>
      <p:sp>
        <p:nvSpPr>
          <p:cNvPr id="166931" name="AutoShape 63"/>
          <p:cNvSpPr>
            <a:spLocks noChangeArrowheads="1"/>
          </p:cNvSpPr>
          <p:nvPr/>
        </p:nvSpPr>
        <p:spPr bwMode="auto">
          <a:xfrm>
            <a:off x="6264275" y="5275263"/>
            <a:ext cx="768350" cy="423862"/>
          </a:xfrm>
          <a:prstGeom prst="wedgeRoundRectCallout">
            <a:avLst>
              <a:gd name="adj1" fmla="val -96074"/>
              <a:gd name="adj2" fmla="val -450000"/>
              <a:gd name="adj3" fmla="val 16667"/>
            </a:avLst>
          </a:prstGeom>
          <a:noFill/>
          <a:ln w="38100">
            <a:solidFill>
              <a:srgbClr val="FF0000"/>
            </a:solidFill>
            <a:miter lim="800000"/>
            <a:headEnd/>
            <a:tailEnd/>
          </a:ln>
        </p:spPr>
        <p:txBody>
          <a:bodyPr anchor="ctr"/>
          <a:lstStyle/>
          <a:p>
            <a:pPr algn="ctr"/>
            <a:endParaRPr lang="en-US" b="0" dirty="0">
              <a:latin typeface="Arial" pitchFamily="34" charset="0"/>
            </a:endParaRPr>
          </a:p>
        </p:txBody>
      </p:sp>
      <p:grpSp>
        <p:nvGrpSpPr>
          <p:cNvPr id="13" name="Group 16">
            <a:extLst>
              <a:ext uri="{FF2B5EF4-FFF2-40B4-BE49-F238E27FC236}">
                <a16:creationId xmlns:a16="http://schemas.microsoft.com/office/drawing/2014/main" id="{25E8B692-3AE9-4981-F126-83ABCAC2459C}"/>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14" name="Rectangle 17">
              <a:extLst>
                <a:ext uri="{FF2B5EF4-FFF2-40B4-BE49-F238E27FC236}">
                  <a16:creationId xmlns:a16="http://schemas.microsoft.com/office/drawing/2014/main" id="{6924CBD5-DB0D-5A83-8A38-6BCC7AA8F13E}"/>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18">
              <a:extLst>
                <a:ext uri="{FF2B5EF4-FFF2-40B4-BE49-F238E27FC236}">
                  <a16:creationId xmlns:a16="http://schemas.microsoft.com/office/drawing/2014/main" id="{53496BFE-F330-2943-D6C3-FAE05A0A29CB}"/>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19">
              <a:extLst>
                <a:ext uri="{FF2B5EF4-FFF2-40B4-BE49-F238E27FC236}">
                  <a16:creationId xmlns:a16="http://schemas.microsoft.com/office/drawing/2014/main" id="{0886281F-4A81-1A27-49A1-79A9E8FED898}"/>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20">
              <a:extLst>
                <a:ext uri="{FF2B5EF4-FFF2-40B4-BE49-F238E27FC236}">
                  <a16:creationId xmlns:a16="http://schemas.microsoft.com/office/drawing/2014/main" id="{6C8C352F-A711-AD36-B25A-D33ADEBEAA77}"/>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21">
              <a:extLst>
                <a:ext uri="{FF2B5EF4-FFF2-40B4-BE49-F238E27FC236}">
                  <a16:creationId xmlns:a16="http://schemas.microsoft.com/office/drawing/2014/main" id="{B400142C-BB5E-551A-EA47-799F58017C8F}"/>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22">
              <a:extLst>
                <a:ext uri="{FF2B5EF4-FFF2-40B4-BE49-F238E27FC236}">
                  <a16:creationId xmlns:a16="http://schemas.microsoft.com/office/drawing/2014/main" id="{F1FAC91D-5556-FF53-063A-9628B00AC171}"/>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23">
              <a:extLst>
                <a:ext uri="{FF2B5EF4-FFF2-40B4-BE49-F238E27FC236}">
                  <a16:creationId xmlns:a16="http://schemas.microsoft.com/office/drawing/2014/main" id="{9DC67511-69CF-72EE-3DA1-4441FDD6A1CF}"/>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24">
              <a:extLst>
                <a:ext uri="{FF2B5EF4-FFF2-40B4-BE49-F238E27FC236}">
                  <a16:creationId xmlns:a16="http://schemas.microsoft.com/office/drawing/2014/main" id="{71D63D8C-79D3-3ABD-A9EB-D49BD17E1F01}"/>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25">
              <a:extLst>
                <a:ext uri="{FF2B5EF4-FFF2-40B4-BE49-F238E27FC236}">
                  <a16:creationId xmlns:a16="http://schemas.microsoft.com/office/drawing/2014/main" id="{3AD524C7-6AA4-0AC4-1804-A6976D6174EC}"/>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pic>
        <p:nvPicPr>
          <p:cNvPr id="23" name="Picture 22" descr="Toy, Toys, Gift, Gifts, Present, Presents, Christmas, X-mas, Birthday, B-day, Spinning Top, Gif - Jitter.Bug.Girl">
            <a:extLst>
              <a:ext uri="{FF2B5EF4-FFF2-40B4-BE49-F238E27FC236}">
                <a16:creationId xmlns:a16="http://schemas.microsoft.com/office/drawing/2014/main" id="{0790A678-3BF7-69C0-C0C0-F316950F3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9552" y="2023868"/>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Rectangle 3"/>
          <p:cNvSpPr>
            <a:spLocks noGrp="1" noChangeArrowheads="1"/>
          </p:cNvSpPr>
          <p:nvPr>
            <p:ph type="title"/>
          </p:nvPr>
        </p:nvSpPr>
        <p:spPr/>
        <p:txBody>
          <a:bodyPr/>
          <a:lstStyle/>
          <a:p>
            <a:r>
              <a:rPr lang="en-US" dirty="0"/>
              <a:t>MCS Queue Lock</a:t>
            </a:r>
          </a:p>
        </p:txBody>
      </p:sp>
      <p:sp>
        <p:nvSpPr>
          <p:cNvPr id="167938" name="Footer Placeholder 3"/>
          <p:cNvSpPr>
            <a:spLocks noGrp="1"/>
          </p:cNvSpPr>
          <p:nvPr>
            <p:ph type="ftr" sz="quarter" idx="10"/>
          </p:nvPr>
        </p:nvSpPr>
        <p:spPr>
          <a:noFill/>
        </p:spPr>
        <p:txBody>
          <a:bodyPr/>
          <a:lstStyle/>
          <a:p>
            <a:r>
              <a:rPr lang="en-US" dirty="0"/>
              <a:t>Art of Multiprocessor Programming</a:t>
            </a:r>
          </a:p>
        </p:txBody>
      </p:sp>
      <p:sp>
        <p:nvSpPr>
          <p:cNvPr id="167939" name="Slide Number Placeholder 4"/>
          <p:cNvSpPr>
            <a:spLocks noGrp="1"/>
          </p:cNvSpPr>
          <p:nvPr>
            <p:ph type="sldNum" sz="quarter" idx="11"/>
          </p:nvPr>
        </p:nvSpPr>
        <p:spPr>
          <a:noFill/>
        </p:spPr>
        <p:txBody>
          <a:bodyPr/>
          <a:lstStyle/>
          <a:p>
            <a:fld id="{D71DBDB8-2406-4D93-B8AC-C099000A5EE6}" type="slidenum">
              <a:rPr lang="x-none" smtClean="0">
                <a:cs typeface="Arial" pitchFamily="34" charset="0"/>
              </a:rPr>
              <a:pPr/>
              <a:t>157</a:t>
            </a:fld>
            <a:endParaRPr lang="en-US" dirty="0">
              <a:cs typeface="Arial" pitchFamily="34" charset="0"/>
            </a:endParaRPr>
          </a:p>
        </p:txBody>
      </p:sp>
      <p:sp>
        <p:nvSpPr>
          <p:cNvPr id="167941" name="Rectangle 4"/>
          <p:cNvSpPr>
            <a:spLocks noChangeArrowheads="1"/>
          </p:cNvSpPr>
          <p:nvPr/>
        </p:nvSpPr>
        <p:spPr bwMode="auto">
          <a:xfrm>
            <a:off x="919163" y="1981200"/>
            <a:ext cx="7153275" cy="193899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volatile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volatile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3"/>
          <p:cNvSpPr>
            <a:spLocks noGrp="1" noChangeArrowheads="1"/>
          </p:cNvSpPr>
          <p:nvPr>
            <p:ph type="title"/>
          </p:nvPr>
        </p:nvSpPr>
        <p:spPr/>
        <p:txBody>
          <a:bodyPr/>
          <a:lstStyle/>
          <a:p>
            <a:r>
              <a:rPr lang="en-US" dirty="0"/>
              <a:t>MCS Queue Lock</a:t>
            </a:r>
          </a:p>
        </p:txBody>
      </p:sp>
      <p:sp>
        <p:nvSpPr>
          <p:cNvPr id="168962" name="Footer Placeholder 3"/>
          <p:cNvSpPr>
            <a:spLocks noGrp="1"/>
          </p:cNvSpPr>
          <p:nvPr>
            <p:ph type="ftr" sz="quarter" idx="10"/>
          </p:nvPr>
        </p:nvSpPr>
        <p:spPr>
          <a:noFill/>
        </p:spPr>
        <p:txBody>
          <a:bodyPr/>
          <a:lstStyle/>
          <a:p>
            <a:r>
              <a:rPr lang="en-US" dirty="0"/>
              <a:t>Art of Multiprocessor Programming</a:t>
            </a:r>
          </a:p>
        </p:txBody>
      </p:sp>
      <p:sp>
        <p:nvSpPr>
          <p:cNvPr id="168963" name="Slide Number Placeholder 4"/>
          <p:cNvSpPr>
            <a:spLocks noGrp="1"/>
          </p:cNvSpPr>
          <p:nvPr>
            <p:ph type="sldNum" sz="quarter" idx="11"/>
          </p:nvPr>
        </p:nvSpPr>
        <p:spPr>
          <a:noFill/>
        </p:spPr>
        <p:txBody>
          <a:bodyPr/>
          <a:lstStyle/>
          <a:p>
            <a:fld id="{CC3F6026-BF35-4C66-AC9B-B8AB479BA984}" type="slidenum">
              <a:rPr lang="x-none" smtClean="0">
                <a:cs typeface="Arial" pitchFamily="34" charset="0"/>
              </a:rPr>
              <a:pPr/>
              <a:t>158</a:t>
            </a:fld>
            <a:endParaRPr lang="en-US" dirty="0">
              <a:cs typeface="Arial" pitchFamily="34" charset="0"/>
            </a:endParaRPr>
          </a:p>
        </p:txBody>
      </p:sp>
      <p:sp>
        <p:nvSpPr>
          <p:cNvPr id="168965" name="Rectangle 4"/>
          <p:cNvSpPr>
            <a:spLocks noChangeArrowheads="1"/>
          </p:cNvSpPr>
          <p:nvPr/>
        </p:nvSpPr>
        <p:spPr bwMode="auto">
          <a:xfrm>
            <a:off x="919163" y="1758950"/>
            <a:ext cx="7153275"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MCSLock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D4A15806-CA7C-FF9B-06CC-A7C2B3C6376A}"/>
              </a:ext>
            </a:extLst>
          </p:cNvPr>
          <p:cNvSpPr>
            <a:spLocks noChangeArrowheads="1"/>
          </p:cNvSpPr>
          <p:nvPr/>
        </p:nvSpPr>
        <p:spPr bwMode="auto">
          <a:xfrm>
            <a:off x="919163" y="1758950"/>
            <a:ext cx="7153275"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MCSLock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69988" name="Rectangle 3"/>
          <p:cNvSpPr>
            <a:spLocks noGrp="1" noChangeArrowheads="1"/>
          </p:cNvSpPr>
          <p:nvPr>
            <p:ph type="title"/>
          </p:nvPr>
        </p:nvSpPr>
        <p:spPr/>
        <p:txBody>
          <a:bodyPr/>
          <a:lstStyle/>
          <a:p>
            <a:r>
              <a:rPr lang="en-US" dirty="0"/>
              <a:t>MCS Queue Lock</a:t>
            </a:r>
          </a:p>
        </p:txBody>
      </p:sp>
      <p:sp>
        <p:nvSpPr>
          <p:cNvPr id="169986" name="Footer Placeholder 3"/>
          <p:cNvSpPr>
            <a:spLocks noGrp="1"/>
          </p:cNvSpPr>
          <p:nvPr>
            <p:ph type="ftr" sz="quarter" idx="10"/>
          </p:nvPr>
        </p:nvSpPr>
        <p:spPr>
          <a:noFill/>
        </p:spPr>
        <p:txBody>
          <a:bodyPr/>
          <a:lstStyle/>
          <a:p>
            <a:r>
              <a:rPr lang="en-US" dirty="0"/>
              <a:t>Art of Multiprocessor Programming</a:t>
            </a:r>
          </a:p>
        </p:txBody>
      </p:sp>
      <p:sp>
        <p:nvSpPr>
          <p:cNvPr id="169987" name="Slide Number Placeholder 4"/>
          <p:cNvSpPr>
            <a:spLocks noGrp="1"/>
          </p:cNvSpPr>
          <p:nvPr>
            <p:ph type="sldNum" sz="quarter" idx="11"/>
          </p:nvPr>
        </p:nvSpPr>
        <p:spPr>
          <a:noFill/>
        </p:spPr>
        <p:txBody>
          <a:bodyPr/>
          <a:lstStyle/>
          <a:p>
            <a:fld id="{5B2E3D39-1458-4668-9D50-1E78C1AD44F7}" type="slidenum">
              <a:rPr lang="x-none" smtClean="0">
                <a:cs typeface="Arial" pitchFamily="34" charset="0"/>
              </a:rPr>
              <a:pPr/>
              <a:t>159</a:t>
            </a:fld>
            <a:endParaRPr lang="en-US" dirty="0">
              <a:cs typeface="Arial" pitchFamily="34" charset="0"/>
            </a:endParaRPr>
          </a:p>
        </p:txBody>
      </p:sp>
      <p:sp>
        <p:nvSpPr>
          <p:cNvPr id="169990" name="AutoShape 6"/>
          <p:cNvSpPr>
            <a:spLocks noChangeArrowheads="1"/>
          </p:cNvSpPr>
          <p:nvPr/>
        </p:nvSpPr>
        <p:spPr bwMode="auto">
          <a:xfrm>
            <a:off x="1181102" y="2755190"/>
            <a:ext cx="4042652" cy="465138"/>
          </a:xfrm>
          <a:prstGeom prst="wedgeRoundRectCallout">
            <a:avLst>
              <a:gd name="adj1" fmla="val 42389"/>
              <a:gd name="adj2" fmla="val 189648"/>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69991" name="Text Box 7"/>
          <p:cNvSpPr txBox="1">
            <a:spLocks noChangeArrowheads="1"/>
          </p:cNvSpPr>
          <p:nvPr/>
        </p:nvSpPr>
        <p:spPr bwMode="auto">
          <a:xfrm>
            <a:off x="5104319" y="3523446"/>
            <a:ext cx="1734226" cy="954107"/>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Make a QNode </a:t>
            </a:r>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DD40D87F-8A66-AC84-7180-33D0445F71F1}"/>
              </a:ext>
            </a:extLst>
          </p:cNvPr>
          <p:cNvSpPr>
            <a:spLocks noChangeArrowheads="1"/>
          </p:cNvSpPr>
          <p:nvPr/>
        </p:nvSpPr>
        <p:spPr bwMode="auto">
          <a:xfrm>
            <a:off x="919163" y="1758950"/>
            <a:ext cx="7153275"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MCSLock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71012" name="Rectangle 3"/>
          <p:cNvSpPr>
            <a:spLocks noGrp="1" noChangeArrowheads="1"/>
          </p:cNvSpPr>
          <p:nvPr>
            <p:ph type="title"/>
          </p:nvPr>
        </p:nvSpPr>
        <p:spPr/>
        <p:txBody>
          <a:bodyPr/>
          <a:lstStyle/>
          <a:p>
            <a:r>
              <a:rPr lang="en-US" dirty="0"/>
              <a:t>MCS Queue Lock</a:t>
            </a:r>
          </a:p>
        </p:txBody>
      </p:sp>
      <p:sp>
        <p:nvSpPr>
          <p:cNvPr id="171010" name="Footer Placeholder 3"/>
          <p:cNvSpPr>
            <a:spLocks noGrp="1"/>
          </p:cNvSpPr>
          <p:nvPr>
            <p:ph type="ftr" sz="quarter" idx="10"/>
          </p:nvPr>
        </p:nvSpPr>
        <p:spPr>
          <a:noFill/>
        </p:spPr>
        <p:txBody>
          <a:bodyPr/>
          <a:lstStyle/>
          <a:p>
            <a:r>
              <a:rPr lang="en-US" dirty="0"/>
              <a:t>Art of Multiprocessor Programming</a:t>
            </a:r>
          </a:p>
        </p:txBody>
      </p:sp>
      <p:sp>
        <p:nvSpPr>
          <p:cNvPr id="171011" name="Slide Number Placeholder 4"/>
          <p:cNvSpPr>
            <a:spLocks noGrp="1"/>
          </p:cNvSpPr>
          <p:nvPr>
            <p:ph type="sldNum" sz="quarter" idx="11"/>
          </p:nvPr>
        </p:nvSpPr>
        <p:spPr>
          <a:noFill/>
        </p:spPr>
        <p:txBody>
          <a:bodyPr/>
          <a:lstStyle/>
          <a:p>
            <a:fld id="{07266DEA-8B4F-447D-AA40-130D75B8F0A2}" type="slidenum">
              <a:rPr lang="x-none" smtClean="0">
                <a:cs typeface="Arial" pitchFamily="34" charset="0"/>
              </a:rPr>
              <a:pPr/>
              <a:t>160</a:t>
            </a:fld>
            <a:endParaRPr lang="en-US" dirty="0">
              <a:cs typeface="Arial" pitchFamily="34" charset="0"/>
            </a:endParaRPr>
          </a:p>
        </p:txBody>
      </p:sp>
      <p:sp>
        <p:nvSpPr>
          <p:cNvPr id="171014" name="AutoShape 6"/>
          <p:cNvSpPr>
            <a:spLocks noChangeArrowheads="1"/>
          </p:cNvSpPr>
          <p:nvPr/>
        </p:nvSpPr>
        <p:spPr bwMode="auto">
          <a:xfrm>
            <a:off x="1325563" y="3032750"/>
            <a:ext cx="5227637" cy="465137"/>
          </a:xfrm>
          <a:prstGeom prst="wedgeRoundRectCallout">
            <a:avLst>
              <a:gd name="adj1" fmla="val 30061"/>
              <a:gd name="adj2" fmla="val 216530"/>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71015" name="Text Box 7"/>
          <p:cNvSpPr txBox="1">
            <a:spLocks noChangeArrowheads="1"/>
          </p:cNvSpPr>
          <p:nvPr/>
        </p:nvSpPr>
        <p:spPr bwMode="auto">
          <a:xfrm>
            <a:off x="4572000" y="4400550"/>
            <a:ext cx="3775075" cy="954107"/>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add my Node to the tail of queue  </a:t>
            </a:r>
          </a:p>
        </p:txBody>
      </p:sp>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46897EA-A37F-5F98-5726-4CFB573318DC}"/>
              </a:ext>
            </a:extLst>
          </p:cNvPr>
          <p:cNvSpPr>
            <a:spLocks noChangeArrowheads="1"/>
          </p:cNvSpPr>
          <p:nvPr/>
        </p:nvSpPr>
        <p:spPr bwMode="auto">
          <a:xfrm>
            <a:off x="919163" y="1758950"/>
            <a:ext cx="7153275"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MCSLock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72036" name="Rectangle 3"/>
          <p:cNvSpPr>
            <a:spLocks noGrp="1" noChangeArrowheads="1"/>
          </p:cNvSpPr>
          <p:nvPr>
            <p:ph type="title"/>
          </p:nvPr>
        </p:nvSpPr>
        <p:spPr/>
        <p:txBody>
          <a:bodyPr/>
          <a:lstStyle/>
          <a:p>
            <a:r>
              <a:rPr lang="en-US" dirty="0"/>
              <a:t>MCS Queue Lock</a:t>
            </a:r>
          </a:p>
        </p:txBody>
      </p:sp>
      <p:sp>
        <p:nvSpPr>
          <p:cNvPr id="172034" name="Footer Placeholder 3"/>
          <p:cNvSpPr>
            <a:spLocks noGrp="1"/>
          </p:cNvSpPr>
          <p:nvPr>
            <p:ph type="ftr" sz="quarter" idx="10"/>
          </p:nvPr>
        </p:nvSpPr>
        <p:spPr>
          <a:noFill/>
        </p:spPr>
        <p:txBody>
          <a:bodyPr/>
          <a:lstStyle/>
          <a:p>
            <a:r>
              <a:rPr lang="en-US" dirty="0"/>
              <a:t>Art of Multiprocessor Programming</a:t>
            </a:r>
          </a:p>
        </p:txBody>
      </p:sp>
      <p:sp>
        <p:nvSpPr>
          <p:cNvPr id="172035" name="Slide Number Placeholder 4"/>
          <p:cNvSpPr>
            <a:spLocks noGrp="1"/>
          </p:cNvSpPr>
          <p:nvPr>
            <p:ph type="sldNum" sz="quarter" idx="11"/>
          </p:nvPr>
        </p:nvSpPr>
        <p:spPr>
          <a:noFill/>
        </p:spPr>
        <p:txBody>
          <a:bodyPr/>
          <a:lstStyle/>
          <a:p>
            <a:fld id="{CBEE9968-02C8-4830-AE80-EE419FC1EC15}" type="slidenum">
              <a:rPr lang="x-none" smtClean="0">
                <a:cs typeface="Arial" pitchFamily="34" charset="0"/>
              </a:rPr>
              <a:pPr/>
              <a:t>161</a:t>
            </a:fld>
            <a:endParaRPr lang="en-US" dirty="0">
              <a:cs typeface="Arial" pitchFamily="34" charset="0"/>
            </a:endParaRPr>
          </a:p>
        </p:txBody>
      </p:sp>
      <p:sp>
        <p:nvSpPr>
          <p:cNvPr id="172038" name="AutoShape 6"/>
          <p:cNvSpPr>
            <a:spLocks noChangeArrowheads="1"/>
          </p:cNvSpPr>
          <p:nvPr/>
        </p:nvSpPr>
        <p:spPr bwMode="auto">
          <a:xfrm>
            <a:off x="1231089" y="3342972"/>
            <a:ext cx="4168775" cy="1249362"/>
          </a:xfrm>
          <a:prstGeom prst="wedgeRoundRectCallout">
            <a:avLst>
              <a:gd name="adj1" fmla="val 48006"/>
              <a:gd name="adj2" fmla="val 91689"/>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72039" name="Text Box 7"/>
          <p:cNvSpPr txBox="1">
            <a:spLocks noChangeArrowheads="1"/>
          </p:cNvSpPr>
          <p:nvPr/>
        </p:nvSpPr>
        <p:spPr bwMode="auto">
          <a:xfrm>
            <a:off x="5399864" y="4665395"/>
            <a:ext cx="3058336" cy="954107"/>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Fix if queue was non-empty</a:t>
            </a: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E84BAAE-C830-6997-A951-6BE91166AC9C}"/>
              </a:ext>
            </a:extLst>
          </p:cNvPr>
          <p:cNvSpPr>
            <a:spLocks noChangeArrowheads="1"/>
          </p:cNvSpPr>
          <p:nvPr/>
        </p:nvSpPr>
        <p:spPr bwMode="auto">
          <a:xfrm>
            <a:off x="919163" y="1758950"/>
            <a:ext cx="7153275"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MCSLock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locked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73060" name="Rectangle 3"/>
          <p:cNvSpPr>
            <a:spLocks noGrp="1" noChangeArrowheads="1"/>
          </p:cNvSpPr>
          <p:nvPr>
            <p:ph type="title"/>
          </p:nvPr>
        </p:nvSpPr>
        <p:spPr/>
        <p:txBody>
          <a:bodyPr/>
          <a:lstStyle/>
          <a:p>
            <a:r>
              <a:rPr lang="en-US" dirty="0"/>
              <a:t>MCS Queue Lock</a:t>
            </a:r>
          </a:p>
        </p:txBody>
      </p:sp>
      <p:sp>
        <p:nvSpPr>
          <p:cNvPr id="173058" name="Footer Placeholder 3"/>
          <p:cNvSpPr>
            <a:spLocks noGrp="1"/>
          </p:cNvSpPr>
          <p:nvPr>
            <p:ph type="ftr" sz="quarter" idx="10"/>
          </p:nvPr>
        </p:nvSpPr>
        <p:spPr>
          <a:noFill/>
        </p:spPr>
        <p:txBody>
          <a:bodyPr/>
          <a:lstStyle/>
          <a:p>
            <a:r>
              <a:rPr lang="en-US" dirty="0"/>
              <a:t>Art of Multiprocessor Programming</a:t>
            </a:r>
          </a:p>
        </p:txBody>
      </p:sp>
      <p:sp>
        <p:nvSpPr>
          <p:cNvPr id="173059" name="Slide Number Placeholder 4"/>
          <p:cNvSpPr>
            <a:spLocks noGrp="1"/>
          </p:cNvSpPr>
          <p:nvPr>
            <p:ph type="sldNum" sz="quarter" idx="11"/>
          </p:nvPr>
        </p:nvSpPr>
        <p:spPr>
          <a:noFill/>
        </p:spPr>
        <p:txBody>
          <a:bodyPr/>
          <a:lstStyle/>
          <a:p>
            <a:fld id="{38A33BAA-F564-4A7B-B736-8C150ED03096}" type="slidenum">
              <a:rPr lang="x-none" smtClean="0">
                <a:cs typeface="Arial" pitchFamily="34" charset="0"/>
              </a:rPr>
              <a:pPr/>
              <a:t>162</a:t>
            </a:fld>
            <a:endParaRPr lang="en-US" dirty="0">
              <a:cs typeface="Arial" pitchFamily="34" charset="0"/>
            </a:endParaRPr>
          </a:p>
        </p:txBody>
      </p:sp>
      <p:sp>
        <p:nvSpPr>
          <p:cNvPr id="173062" name="AutoShape 6"/>
          <p:cNvSpPr>
            <a:spLocks noChangeArrowheads="1"/>
          </p:cNvSpPr>
          <p:nvPr/>
        </p:nvSpPr>
        <p:spPr bwMode="auto">
          <a:xfrm>
            <a:off x="1299183" y="4197688"/>
            <a:ext cx="3739745" cy="385762"/>
          </a:xfrm>
          <a:prstGeom prst="wedgeRoundRectCallout">
            <a:avLst>
              <a:gd name="adj1" fmla="val 8989"/>
              <a:gd name="adj2" fmla="val 155317"/>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73063" name="Text Box 7"/>
          <p:cNvSpPr txBox="1">
            <a:spLocks noChangeArrowheads="1"/>
          </p:cNvSpPr>
          <p:nvPr/>
        </p:nvSpPr>
        <p:spPr bwMode="auto">
          <a:xfrm>
            <a:off x="2641600" y="5086459"/>
            <a:ext cx="2189163" cy="954107"/>
          </a:xfrm>
          <a:prstGeom prst="rect">
            <a:avLst/>
          </a:prstGeom>
          <a:no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Wait until unlocked</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9" name="Rectangle 3"/>
          <p:cNvSpPr>
            <a:spLocks noGrp="1" noChangeArrowheads="1"/>
          </p:cNvSpPr>
          <p:nvPr>
            <p:ph type="title"/>
          </p:nvPr>
        </p:nvSpPr>
        <p:spPr/>
        <p:txBody>
          <a:bodyPr/>
          <a:lstStyle/>
          <a:p>
            <a:r>
              <a:rPr lang="en-US" dirty="0"/>
              <a:t>Purple Release</a:t>
            </a:r>
          </a:p>
        </p:txBody>
      </p:sp>
      <p:sp>
        <p:nvSpPr>
          <p:cNvPr id="180226" name="Footer Placeholder 3"/>
          <p:cNvSpPr>
            <a:spLocks noGrp="1"/>
          </p:cNvSpPr>
          <p:nvPr>
            <p:ph type="ftr" sz="quarter" idx="10"/>
          </p:nvPr>
        </p:nvSpPr>
        <p:spPr>
          <a:noFill/>
        </p:spPr>
        <p:txBody>
          <a:bodyPr/>
          <a:lstStyle/>
          <a:p>
            <a:r>
              <a:rPr lang="en-US" dirty="0"/>
              <a:t>Art of Multiprocessor Programming</a:t>
            </a:r>
          </a:p>
        </p:txBody>
      </p:sp>
      <p:sp>
        <p:nvSpPr>
          <p:cNvPr id="180227" name="Slide Number Placeholder 4"/>
          <p:cNvSpPr>
            <a:spLocks noGrp="1"/>
          </p:cNvSpPr>
          <p:nvPr>
            <p:ph type="sldNum" sz="quarter" idx="11"/>
          </p:nvPr>
        </p:nvSpPr>
        <p:spPr>
          <a:noFill/>
        </p:spPr>
        <p:txBody>
          <a:bodyPr/>
          <a:lstStyle/>
          <a:p>
            <a:fld id="{FFACE600-1F9D-47F3-9E3A-72AEA8746720}" type="slidenum">
              <a:rPr lang="x-none" smtClean="0">
                <a:latin typeface="Arial" pitchFamily="34" charset="0"/>
                <a:cs typeface="Arial" pitchFamily="34" charset="0"/>
              </a:rPr>
              <a:pPr/>
              <a:t>163</a:t>
            </a:fld>
            <a:endParaRPr lang="en-US" dirty="0">
              <a:latin typeface="Arial" pitchFamily="34" charset="0"/>
              <a:cs typeface="Arial" pitchFamily="34" charset="0"/>
            </a:endParaRPr>
          </a:p>
        </p:txBody>
      </p:sp>
      <p:sp>
        <p:nvSpPr>
          <p:cNvPr id="180230" name="Rectangle 4"/>
          <p:cNvSpPr>
            <a:spLocks noChangeArrowheads="1"/>
          </p:cNvSpPr>
          <p:nvPr/>
        </p:nvSpPr>
        <p:spPr bwMode="auto">
          <a:xfrm>
            <a:off x="2813050" y="4997450"/>
            <a:ext cx="857250" cy="835025"/>
          </a:xfrm>
          <a:prstGeom prst="rect">
            <a:avLst/>
          </a:prstGeom>
          <a:solidFill>
            <a:srgbClr val="FF00FF"/>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a:t>
            </a:r>
          </a:p>
        </p:txBody>
      </p:sp>
      <p:grpSp>
        <p:nvGrpSpPr>
          <p:cNvPr id="180262" name="Group 6"/>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180264" name="Rectangle 7"/>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80265" name="Freeform 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66" name="Freeform 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67" name="Freeform 1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68" name="Freeform 1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69" name="Freeform 1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70" name="Freeform 1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71" name="Freeform 1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72" name="Freeform 1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80263" name="Rectangle 16"/>
          <p:cNvSpPr>
            <a:spLocks noChangeArrowheads="1"/>
          </p:cNvSpPr>
          <p:nvPr/>
        </p:nvSpPr>
        <p:spPr bwMode="auto">
          <a:xfrm>
            <a:off x="2093913" y="1966913"/>
            <a:ext cx="1884362"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releasing</a:t>
            </a:r>
          </a:p>
        </p:txBody>
      </p:sp>
      <p:grpSp>
        <p:nvGrpSpPr>
          <p:cNvPr id="180250" name="Group 18"/>
          <p:cNvGrpSpPr>
            <a:grpSpLocks/>
          </p:cNvGrpSpPr>
          <p:nvPr/>
        </p:nvGrpSpPr>
        <p:grpSpPr bwMode="auto">
          <a:xfrm>
            <a:off x="5703886" y="2617788"/>
            <a:ext cx="1130299" cy="1173162"/>
            <a:chOff x="2496" y="2725"/>
            <a:chExt cx="712" cy="739"/>
          </a:xfrm>
          <a:effectLst>
            <a:glow rad="101600">
              <a:schemeClr val="accent3">
                <a:satMod val="175000"/>
                <a:alpha val="40000"/>
              </a:schemeClr>
            </a:glow>
          </a:effectLst>
        </p:grpSpPr>
        <p:sp>
          <p:nvSpPr>
            <p:cNvPr id="180252" name="Rectangle 19"/>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80253" name="Freeform 2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80254" name="Group 21"/>
            <p:cNvGrpSpPr>
              <a:grpSpLocks/>
            </p:cNvGrpSpPr>
            <p:nvPr/>
          </p:nvGrpSpPr>
          <p:grpSpPr bwMode="auto">
            <a:xfrm>
              <a:off x="3072" y="2832"/>
              <a:ext cx="136" cy="632"/>
              <a:chOff x="3072" y="2832"/>
              <a:chExt cx="136" cy="632"/>
            </a:xfrm>
          </p:grpSpPr>
          <p:sp>
            <p:nvSpPr>
              <p:cNvPr id="180259" name="Freeform 2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60" name="Freeform 2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61" name="Freeform 2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80255" name="Group 25"/>
            <p:cNvGrpSpPr>
              <a:grpSpLocks/>
            </p:cNvGrpSpPr>
            <p:nvPr/>
          </p:nvGrpSpPr>
          <p:grpSpPr bwMode="auto">
            <a:xfrm flipH="1">
              <a:off x="2496" y="2832"/>
              <a:ext cx="136" cy="632"/>
              <a:chOff x="3072" y="2832"/>
              <a:chExt cx="136" cy="632"/>
            </a:xfrm>
          </p:grpSpPr>
          <p:sp>
            <p:nvSpPr>
              <p:cNvPr id="180256" name="Freeform 2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57" name="Freeform 27"/>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58" name="Freeform 28"/>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80251" name="Rectangle 29"/>
          <p:cNvSpPr>
            <a:spLocks noChangeArrowheads="1"/>
          </p:cNvSpPr>
          <p:nvPr/>
        </p:nvSpPr>
        <p:spPr bwMode="auto">
          <a:xfrm>
            <a:off x="5746748" y="1998663"/>
            <a:ext cx="1141412" cy="584200"/>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swap</a:t>
            </a:r>
          </a:p>
        </p:txBody>
      </p:sp>
      <p:sp>
        <p:nvSpPr>
          <p:cNvPr id="180233" name="Rectangle 30"/>
          <p:cNvSpPr>
            <a:spLocks noChangeArrowheads="1"/>
          </p:cNvSpPr>
          <p:nvPr/>
        </p:nvSpPr>
        <p:spPr bwMode="auto">
          <a:xfrm>
            <a:off x="914400" y="5262563"/>
            <a:ext cx="930275" cy="400050"/>
          </a:xfrm>
          <a:prstGeom prst="rect">
            <a:avLst/>
          </a:prstGeom>
          <a:solidFill>
            <a:srgbClr val="FFFF00"/>
          </a:solidFill>
          <a:ln w="38100">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80234" name="Rectangle 31"/>
          <p:cNvSpPr>
            <a:spLocks noChangeArrowheads="1"/>
          </p:cNvSpPr>
          <p:nvPr/>
        </p:nvSpPr>
        <p:spPr bwMode="auto">
          <a:xfrm>
            <a:off x="3670300" y="4999038"/>
            <a:ext cx="857250" cy="835025"/>
          </a:xfrm>
          <a:prstGeom prst="rect">
            <a:avLst/>
          </a:prstGeom>
          <a:solidFill>
            <a:srgbClr val="FF00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0235" name="Line 32"/>
          <p:cNvSpPr>
            <a:spLocks noChangeShapeType="1"/>
          </p:cNvSpPr>
          <p:nvPr/>
        </p:nvSpPr>
        <p:spPr bwMode="auto">
          <a:xfrm>
            <a:off x="4195763" y="5389563"/>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0236" name="Freeform 33"/>
          <p:cNvSpPr>
            <a:spLocks/>
          </p:cNvSpPr>
          <p:nvPr/>
        </p:nvSpPr>
        <p:spPr bwMode="auto">
          <a:xfrm>
            <a:off x="1676400" y="4524375"/>
            <a:ext cx="3649663" cy="1044575"/>
          </a:xfrm>
          <a:custGeom>
            <a:avLst/>
            <a:gdLst>
              <a:gd name="T0" fmla="*/ 0 w 2299"/>
              <a:gd name="T1" fmla="*/ 2147483647 h 658"/>
              <a:gd name="T2" fmla="*/ 2147483647 w 2299"/>
              <a:gd name="T3" fmla="*/ 2147483647 h 658"/>
              <a:gd name="T4" fmla="*/ 2147483647 w 2299"/>
              <a:gd name="T5" fmla="*/ 2147483647 h 658"/>
              <a:gd name="T6" fmla="*/ 2147483647 w 2299"/>
              <a:gd name="T7" fmla="*/ 2147483647 h 658"/>
              <a:gd name="T8" fmla="*/ 0 60000 65536"/>
              <a:gd name="T9" fmla="*/ 0 60000 65536"/>
              <a:gd name="T10" fmla="*/ 0 60000 65536"/>
              <a:gd name="T11" fmla="*/ 0 60000 65536"/>
              <a:gd name="T12" fmla="*/ 0 w 2299"/>
              <a:gd name="T13" fmla="*/ 0 h 658"/>
              <a:gd name="T14" fmla="*/ 2299 w 2299"/>
              <a:gd name="T15" fmla="*/ 658 h 658"/>
            </a:gdLst>
            <a:ahLst/>
            <a:cxnLst>
              <a:cxn ang="T8">
                <a:pos x="T0" y="T1"/>
              </a:cxn>
              <a:cxn ang="T9">
                <a:pos x="T2" y="T3"/>
              </a:cxn>
              <a:cxn ang="T10">
                <a:pos x="T4" y="T5"/>
              </a:cxn>
              <a:cxn ang="T11">
                <a:pos x="T6" y="T7"/>
              </a:cxn>
            </a:cxnLst>
            <a:rect l="T12" t="T13" r="T14" b="T15"/>
            <a:pathLst>
              <a:path w="2299" h="658">
                <a:moveTo>
                  <a:pt x="0" y="581"/>
                </a:moveTo>
                <a:cubicBezTo>
                  <a:pt x="0" y="581"/>
                  <a:pt x="408" y="658"/>
                  <a:pt x="520" y="576"/>
                </a:cubicBezTo>
                <a:cubicBezTo>
                  <a:pt x="632" y="494"/>
                  <a:pt x="375" y="182"/>
                  <a:pt x="672" y="91"/>
                </a:cubicBezTo>
                <a:cubicBezTo>
                  <a:pt x="969" y="0"/>
                  <a:pt x="1960" y="43"/>
                  <a:pt x="2299" y="30"/>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80237" name="Group 34"/>
          <p:cNvGrpSpPr>
            <a:grpSpLocks/>
          </p:cNvGrpSpPr>
          <p:nvPr/>
        </p:nvGrpSpPr>
        <p:grpSpPr bwMode="auto">
          <a:xfrm>
            <a:off x="5126038" y="5186363"/>
            <a:ext cx="280987" cy="400050"/>
            <a:chOff x="3749" y="3267"/>
            <a:chExt cx="177" cy="252"/>
          </a:xfrm>
        </p:grpSpPr>
        <p:sp>
          <p:nvSpPr>
            <p:cNvPr id="180247" name="Line 35"/>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8" name="Line 36"/>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9" name="Line 37"/>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80238" name="Rectangle 38"/>
          <p:cNvSpPr>
            <a:spLocks noChangeArrowheads="1"/>
          </p:cNvSpPr>
          <p:nvPr/>
        </p:nvSpPr>
        <p:spPr bwMode="auto">
          <a:xfrm>
            <a:off x="5470525" y="4164013"/>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80239" name="Rectangle 39"/>
          <p:cNvSpPr>
            <a:spLocks noChangeArrowheads="1"/>
          </p:cNvSpPr>
          <p:nvPr/>
        </p:nvSpPr>
        <p:spPr bwMode="auto">
          <a:xfrm>
            <a:off x="6327775" y="416560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0240" name="Line 40"/>
          <p:cNvSpPr>
            <a:spLocks noChangeShapeType="1"/>
          </p:cNvSpPr>
          <p:nvPr/>
        </p:nvSpPr>
        <p:spPr bwMode="auto">
          <a:xfrm>
            <a:off x="6853238" y="45561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80241" name="Group 41"/>
          <p:cNvGrpSpPr>
            <a:grpSpLocks/>
          </p:cNvGrpSpPr>
          <p:nvPr/>
        </p:nvGrpSpPr>
        <p:grpSpPr bwMode="auto">
          <a:xfrm>
            <a:off x="7783513" y="4352925"/>
            <a:ext cx="280987" cy="400050"/>
            <a:chOff x="3749" y="3267"/>
            <a:chExt cx="177" cy="252"/>
          </a:xfrm>
        </p:grpSpPr>
        <p:sp>
          <p:nvSpPr>
            <p:cNvPr id="180244" name="Line 42"/>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5" name="Line 43"/>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6" name="Line 44"/>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80242" name="Freeform 45"/>
          <p:cNvSpPr>
            <a:spLocks/>
          </p:cNvSpPr>
          <p:nvPr/>
        </p:nvSpPr>
        <p:spPr bwMode="auto">
          <a:xfrm>
            <a:off x="3109913" y="3224213"/>
            <a:ext cx="2279650" cy="1716087"/>
          </a:xfrm>
          <a:custGeom>
            <a:avLst/>
            <a:gdLst>
              <a:gd name="T0" fmla="*/ 2147483647 w 1436"/>
              <a:gd name="T1" fmla="*/ 0 h 1081"/>
              <a:gd name="T2" fmla="*/ 2147483647 w 1436"/>
              <a:gd name="T3" fmla="*/ 2147483647 h 1081"/>
              <a:gd name="T4" fmla="*/ 2147483647 w 1436"/>
              <a:gd name="T5" fmla="*/ 2147483647 h 1081"/>
              <a:gd name="T6" fmla="*/ 0 60000 65536"/>
              <a:gd name="T7" fmla="*/ 0 60000 65536"/>
              <a:gd name="T8" fmla="*/ 0 60000 65536"/>
              <a:gd name="T9" fmla="*/ 0 w 1436"/>
              <a:gd name="T10" fmla="*/ 0 h 1081"/>
              <a:gd name="T11" fmla="*/ 1436 w 1436"/>
              <a:gd name="T12" fmla="*/ 1081 h 1081"/>
            </a:gdLst>
            <a:ahLst/>
            <a:cxnLst>
              <a:cxn ang="T6">
                <a:pos x="T0" y="T1"/>
              </a:cxn>
              <a:cxn ang="T7">
                <a:pos x="T2" y="T3"/>
              </a:cxn>
              <a:cxn ang="T8">
                <a:pos x="T4" y="T5"/>
              </a:cxn>
            </a:cxnLst>
            <a:rect l="T9" t="T10" r="T11" b="T12"/>
            <a:pathLst>
              <a:path w="1436" h="1081">
                <a:moveTo>
                  <a:pt x="1436" y="0"/>
                </a:moveTo>
                <a:cubicBezTo>
                  <a:pt x="1236" y="69"/>
                  <a:pt x="468" y="234"/>
                  <a:pt x="234" y="414"/>
                </a:cubicBezTo>
                <a:cubicBezTo>
                  <a:pt x="0" y="594"/>
                  <a:pt x="66" y="970"/>
                  <a:pt x="32" y="1081"/>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3" name="AutoShape 47">
            <a:extLst>
              <a:ext uri="{FF2B5EF4-FFF2-40B4-BE49-F238E27FC236}">
                <a16:creationId xmlns:a16="http://schemas.microsoft.com/office/drawing/2014/main" id="{B4A367D8-49CB-C411-CC74-C98CEE18695A}"/>
              </a:ext>
            </a:extLst>
          </p:cNvPr>
          <p:cNvSpPr>
            <a:spLocks noChangeArrowheads="1"/>
          </p:cNvSpPr>
          <p:nvPr/>
        </p:nvSpPr>
        <p:spPr bwMode="auto">
          <a:xfrm>
            <a:off x="5171545" y="5224992"/>
            <a:ext cx="3820054" cy="1412875"/>
          </a:xfrm>
          <a:prstGeom prst="wedgeRoundRectCallout">
            <a:avLst>
              <a:gd name="adj1" fmla="val -74885"/>
              <a:gd name="adj2" fmla="val -33680"/>
              <a:gd name="adj3" fmla="val 16667"/>
            </a:avLst>
          </a:prstGeom>
          <a:solidFill>
            <a:schemeClr val="tx1"/>
          </a:solidFill>
          <a:ln w="38100">
            <a:solidFill>
              <a:srgbClr val="FF00FF"/>
            </a:solidFill>
            <a:miter lim="800000"/>
            <a:headEnd/>
            <a:tailEnd/>
          </a:ln>
        </p:spPr>
        <p:txBody>
          <a:bodyPr anchor="ctr"/>
          <a:lstStyle/>
          <a:p>
            <a:pPr algn="ctr"/>
            <a:r>
              <a:rPr lang="en-US" sz="2400" b="0" dirty="0">
                <a:solidFill>
                  <a:srgbClr val="FFFF00"/>
                </a:solidFill>
                <a:latin typeface="Arial" pitchFamily="34" charset="0"/>
                <a:cs typeface="Arial" pitchFamily="34" charset="0"/>
              </a:rPr>
              <a:t>Cannot release until that thread identifies its node</a:t>
            </a:r>
          </a:p>
        </p:txBody>
      </p:sp>
    </p:spTree>
    <p:extLst>
      <p:ext uri="{BB962C8B-B14F-4D97-AF65-F5344CB8AC3E}">
        <p14:creationId xmlns:p14="http://schemas.microsoft.com/office/powerpoint/2010/main" val="16086550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7" name="Rectangle 3"/>
          <p:cNvSpPr>
            <a:spLocks noGrp="1" noChangeArrowheads="1"/>
          </p:cNvSpPr>
          <p:nvPr>
            <p:ph type="title"/>
          </p:nvPr>
        </p:nvSpPr>
        <p:spPr/>
        <p:txBody>
          <a:bodyPr/>
          <a:lstStyle/>
          <a:p>
            <a:r>
              <a:rPr lang="en-US" dirty="0"/>
              <a:t>Purple Release</a:t>
            </a:r>
          </a:p>
        </p:txBody>
      </p:sp>
      <p:sp>
        <p:nvSpPr>
          <p:cNvPr id="182274" name="Footer Placeholder 3"/>
          <p:cNvSpPr>
            <a:spLocks noGrp="1"/>
          </p:cNvSpPr>
          <p:nvPr>
            <p:ph type="ftr" sz="quarter" idx="10"/>
          </p:nvPr>
        </p:nvSpPr>
        <p:spPr>
          <a:noFill/>
        </p:spPr>
        <p:txBody>
          <a:bodyPr/>
          <a:lstStyle/>
          <a:p>
            <a:r>
              <a:rPr lang="en-US" dirty="0"/>
              <a:t>Art of Multiprocessor Programming</a:t>
            </a:r>
          </a:p>
        </p:txBody>
      </p:sp>
      <p:sp>
        <p:nvSpPr>
          <p:cNvPr id="182275" name="Slide Number Placeholder 4"/>
          <p:cNvSpPr>
            <a:spLocks noGrp="1"/>
          </p:cNvSpPr>
          <p:nvPr>
            <p:ph type="sldNum" sz="quarter" idx="11"/>
          </p:nvPr>
        </p:nvSpPr>
        <p:spPr>
          <a:noFill/>
        </p:spPr>
        <p:txBody>
          <a:bodyPr/>
          <a:lstStyle/>
          <a:p>
            <a:fld id="{85488F66-A471-45C6-B807-F03503ABB1E7}" type="slidenum">
              <a:rPr lang="x-none" smtClean="0">
                <a:latin typeface="Arial" pitchFamily="34" charset="0"/>
                <a:cs typeface="Arial" pitchFamily="34" charset="0"/>
              </a:rPr>
              <a:pPr/>
              <a:t>164</a:t>
            </a:fld>
            <a:endParaRPr lang="en-US" dirty="0">
              <a:latin typeface="Arial" pitchFamily="34" charset="0"/>
              <a:cs typeface="Arial" pitchFamily="34" charset="0"/>
            </a:endParaRPr>
          </a:p>
        </p:txBody>
      </p:sp>
      <p:sp>
        <p:nvSpPr>
          <p:cNvPr id="182278" name="Rectangle 4"/>
          <p:cNvSpPr>
            <a:spLocks noChangeArrowheads="1"/>
          </p:cNvSpPr>
          <p:nvPr/>
        </p:nvSpPr>
        <p:spPr bwMode="auto">
          <a:xfrm>
            <a:off x="2813050" y="4997450"/>
            <a:ext cx="857250" cy="835025"/>
          </a:xfrm>
          <a:prstGeom prst="rect">
            <a:avLst/>
          </a:prstGeom>
          <a:solidFill>
            <a:srgbClr val="FF00FF"/>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a:t>
            </a:r>
          </a:p>
        </p:txBody>
      </p:sp>
      <p:sp>
        <p:nvSpPr>
          <p:cNvPr id="182306" name="Rectangle 16"/>
          <p:cNvSpPr>
            <a:spLocks noChangeArrowheads="1"/>
          </p:cNvSpPr>
          <p:nvPr/>
        </p:nvSpPr>
        <p:spPr bwMode="auto">
          <a:xfrm>
            <a:off x="2093913" y="1966913"/>
            <a:ext cx="1884362"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releasing</a:t>
            </a:r>
          </a:p>
        </p:txBody>
      </p:sp>
      <p:sp>
        <p:nvSpPr>
          <p:cNvPr id="182281" name="Rectangle 28"/>
          <p:cNvSpPr>
            <a:spLocks noChangeArrowheads="1"/>
          </p:cNvSpPr>
          <p:nvPr/>
        </p:nvSpPr>
        <p:spPr bwMode="auto">
          <a:xfrm>
            <a:off x="4873652" y="1998663"/>
            <a:ext cx="2916183"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prepare to spin</a:t>
            </a:r>
          </a:p>
        </p:txBody>
      </p:sp>
      <p:sp>
        <p:nvSpPr>
          <p:cNvPr id="182282" name="Rectangle 29"/>
          <p:cNvSpPr>
            <a:spLocks noChangeArrowheads="1"/>
          </p:cNvSpPr>
          <p:nvPr/>
        </p:nvSpPr>
        <p:spPr bwMode="auto">
          <a:xfrm>
            <a:off x="914400" y="5262563"/>
            <a:ext cx="930275" cy="400050"/>
          </a:xfrm>
          <a:prstGeom prst="rect">
            <a:avLst/>
          </a:prstGeom>
          <a:solidFill>
            <a:srgbClr val="FFFF00"/>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82283" name="Rectangle 30"/>
          <p:cNvSpPr>
            <a:spLocks noChangeArrowheads="1"/>
          </p:cNvSpPr>
          <p:nvPr/>
        </p:nvSpPr>
        <p:spPr bwMode="auto">
          <a:xfrm>
            <a:off x="3670300" y="4999038"/>
            <a:ext cx="857250" cy="835025"/>
          </a:xfrm>
          <a:prstGeom prst="rect">
            <a:avLst/>
          </a:prstGeom>
          <a:solidFill>
            <a:srgbClr val="FF00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2284" name="Freeform 31"/>
          <p:cNvSpPr>
            <a:spLocks/>
          </p:cNvSpPr>
          <p:nvPr/>
        </p:nvSpPr>
        <p:spPr bwMode="auto">
          <a:xfrm>
            <a:off x="4195763" y="5037138"/>
            <a:ext cx="1739900" cy="427037"/>
          </a:xfrm>
          <a:custGeom>
            <a:avLst/>
            <a:gdLst>
              <a:gd name="T0" fmla="*/ 0 w 1096"/>
              <a:gd name="T1" fmla="*/ 2147483647 h 269"/>
              <a:gd name="T2" fmla="*/ 2147483647 w 1096"/>
              <a:gd name="T3" fmla="*/ 2147483647 h 269"/>
              <a:gd name="T4" fmla="*/ 2147483647 w 1096"/>
              <a:gd name="T5" fmla="*/ 0 h 269"/>
              <a:gd name="T6" fmla="*/ 0 60000 65536"/>
              <a:gd name="T7" fmla="*/ 0 60000 65536"/>
              <a:gd name="T8" fmla="*/ 0 60000 65536"/>
              <a:gd name="T9" fmla="*/ 0 w 1096"/>
              <a:gd name="T10" fmla="*/ 0 h 269"/>
              <a:gd name="T11" fmla="*/ 1096 w 1096"/>
              <a:gd name="T12" fmla="*/ 269 h 269"/>
            </a:gdLst>
            <a:ahLst/>
            <a:cxnLst>
              <a:cxn ang="T6">
                <a:pos x="T0" y="T1"/>
              </a:cxn>
              <a:cxn ang="T7">
                <a:pos x="T2" y="T3"/>
              </a:cxn>
              <a:cxn ang="T8">
                <a:pos x="T4" y="T5"/>
              </a:cxn>
            </a:cxnLst>
            <a:rect l="T9" t="T10" r="T11" b="T12"/>
            <a:pathLst>
              <a:path w="1096" h="269">
                <a:moveTo>
                  <a:pt x="0" y="222"/>
                </a:moveTo>
                <a:cubicBezTo>
                  <a:pt x="132" y="224"/>
                  <a:pt x="610" y="269"/>
                  <a:pt x="793" y="232"/>
                </a:cubicBezTo>
                <a:cubicBezTo>
                  <a:pt x="976" y="195"/>
                  <a:pt x="1033" y="48"/>
                  <a:pt x="1096" y="0"/>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2285" name="Freeform 32"/>
          <p:cNvSpPr>
            <a:spLocks/>
          </p:cNvSpPr>
          <p:nvPr/>
        </p:nvSpPr>
        <p:spPr bwMode="auto">
          <a:xfrm>
            <a:off x="1676400" y="4524375"/>
            <a:ext cx="3649663" cy="1044575"/>
          </a:xfrm>
          <a:custGeom>
            <a:avLst/>
            <a:gdLst>
              <a:gd name="T0" fmla="*/ 0 w 2299"/>
              <a:gd name="T1" fmla="*/ 2147483647 h 658"/>
              <a:gd name="T2" fmla="*/ 2147483647 w 2299"/>
              <a:gd name="T3" fmla="*/ 2147483647 h 658"/>
              <a:gd name="T4" fmla="*/ 2147483647 w 2299"/>
              <a:gd name="T5" fmla="*/ 2147483647 h 658"/>
              <a:gd name="T6" fmla="*/ 2147483647 w 2299"/>
              <a:gd name="T7" fmla="*/ 2147483647 h 658"/>
              <a:gd name="T8" fmla="*/ 0 60000 65536"/>
              <a:gd name="T9" fmla="*/ 0 60000 65536"/>
              <a:gd name="T10" fmla="*/ 0 60000 65536"/>
              <a:gd name="T11" fmla="*/ 0 60000 65536"/>
              <a:gd name="T12" fmla="*/ 0 w 2299"/>
              <a:gd name="T13" fmla="*/ 0 h 658"/>
              <a:gd name="T14" fmla="*/ 2299 w 2299"/>
              <a:gd name="T15" fmla="*/ 658 h 658"/>
            </a:gdLst>
            <a:ahLst/>
            <a:cxnLst>
              <a:cxn ang="T8">
                <a:pos x="T0" y="T1"/>
              </a:cxn>
              <a:cxn ang="T9">
                <a:pos x="T2" y="T3"/>
              </a:cxn>
              <a:cxn ang="T10">
                <a:pos x="T4" y="T5"/>
              </a:cxn>
              <a:cxn ang="T11">
                <a:pos x="T6" y="T7"/>
              </a:cxn>
            </a:cxnLst>
            <a:rect l="T12" t="T13" r="T14" b="T15"/>
            <a:pathLst>
              <a:path w="2299" h="658">
                <a:moveTo>
                  <a:pt x="0" y="581"/>
                </a:moveTo>
                <a:cubicBezTo>
                  <a:pt x="0" y="581"/>
                  <a:pt x="408" y="658"/>
                  <a:pt x="520" y="576"/>
                </a:cubicBezTo>
                <a:cubicBezTo>
                  <a:pt x="632" y="494"/>
                  <a:pt x="375" y="182"/>
                  <a:pt x="672" y="91"/>
                </a:cubicBezTo>
                <a:cubicBezTo>
                  <a:pt x="969" y="0"/>
                  <a:pt x="1960" y="43"/>
                  <a:pt x="2299" y="30"/>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2286" name="Rectangle 33"/>
          <p:cNvSpPr>
            <a:spLocks noChangeArrowheads="1"/>
          </p:cNvSpPr>
          <p:nvPr/>
        </p:nvSpPr>
        <p:spPr bwMode="auto">
          <a:xfrm>
            <a:off x="5470525" y="4164013"/>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82287" name="Rectangle 34"/>
          <p:cNvSpPr>
            <a:spLocks noChangeArrowheads="1"/>
          </p:cNvSpPr>
          <p:nvPr/>
        </p:nvSpPr>
        <p:spPr bwMode="auto">
          <a:xfrm>
            <a:off x="6327775" y="416560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2288" name="Line 35"/>
          <p:cNvSpPr>
            <a:spLocks noChangeShapeType="1"/>
          </p:cNvSpPr>
          <p:nvPr/>
        </p:nvSpPr>
        <p:spPr bwMode="auto">
          <a:xfrm>
            <a:off x="6853238" y="45561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82289" name="Group 36"/>
          <p:cNvGrpSpPr>
            <a:grpSpLocks/>
          </p:cNvGrpSpPr>
          <p:nvPr/>
        </p:nvGrpSpPr>
        <p:grpSpPr bwMode="auto">
          <a:xfrm>
            <a:off x="7783513" y="4352925"/>
            <a:ext cx="280987" cy="400050"/>
            <a:chOff x="3749" y="3267"/>
            <a:chExt cx="177" cy="252"/>
          </a:xfrm>
        </p:grpSpPr>
        <p:sp>
          <p:nvSpPr>
            <p:cNvPr id="182292" name="Line 37"/>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2293" name="Line 38"/>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2294" name="Line 39"/>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82290" name="Freeform 43"/>
          <p:cNvSpPr>
            <a:spLocks/>
          </p:cNvSpPr>
          <p:nvPr/>
        </p:nvSpPr>
        <p:spPr bwMode="auto">
          <a:xfrm flipH="1">
            <a:off x="5886450" y="3702050"/>
            <a:ext cx="661988" cy="774700"/>
          </a:xfrm>
          <a:custGeom>
            <a:avLst/>
            <a:gdLst>
              <a:gd name="T0" fmla="*/ 0 w 913"/>
              <a:gd name="T1" fmla="*/ 0 h 1291"/>
              <a:gd name="T2" fmla="*/ 2147483647 w 913"/>
              <a:gd name="T3" fmla="*/ 2147483647 h 1291"/>
              <a:gd name="T4" fmla="*/ 2147483647 w 913"/>
              <a:gd name="T5" fmla="*/ 2147483647 h 1291"/>
              <a:gd name="T6" fmla="*/ 2147483647 w 913"/>
              <a:gd name="T7" fmla="*/ 2147483647 h 1291"/>
              <a:gd name="T8" fmla="*/ 2147483647 w 913"/>
              <a:gd name="T9" fmla="*/ 2147483647 h 1291"/>
              <a:gd name="T10" fmla="*/ 2147483647 w 913"/>
              <a:gd name="T11" fmla="*/ 2147483647 h 1291"/>
              <a:gd name="T12" fmla="*/ 2147483647 w 913"/>
              <a:gd name="T13" fmla="*/ 2147483647 h 1291"/>
              <a:gd name="T14" fmla="*/ 0 60000 65536"/>
              <a:gd name="T15" fmla="*/ 0 60000 65536"/>
              <a:gd name="T16" fmla="*/ 0 60000 65536"/>
              <a:gd name="T17" fmla="*/ 0 60000 65536"/>
              <a:gd name="T18" fmla="*/ 0 60000 65536"/>
              <a:gd name="T19" fmla="*/ 0 60000 65536"/>
              <a:gd name="T20" fmla="*/ 0 60000 65536"/>
              <a:gd name="T21" fmla="*/ 0 w 913"/>
              <a:gd name="T22" fmla="*/ 0 h 1291"/>
              <a:gd name="T23" fmla="*/ 913 w 913"/>
              <a:gd name="T24" fmla="*/ 1291 h 12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3" h="1291">
                <a:moveTo>
                  <a:pt x="0" y="0"/>
                </a:moveTo>
                <a:lnTo>
                  <a:pt x="516" y="715"/>
                </a:lnTo>
                <a:lnTo>
                  <a:pt x="456" y="487"/>
                </a:lnTo>
                <a:lnTo>
                  <a:pt x="913" y="1291"/>
                </a:lnTo>
                <a:lnTo>
                  <a:pt x="387" y="189"/>
                </a:lnTo>
                <a:lnTo>
                  <a:pt x="397" y="407"/>
                </a:lnTo>
                <a:lnTo>
                  <a:pt x="10" y="20"/>
                </a:lnTo>
              </a:path>
            </a:pathLst>
          </a:custGeom>
          <a:solidFill>
            <a:srgbClr val="FFFF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2291" name="Freeform 44"/>
          <p:cNvSpPr>
            <a:spLocks/>
          </p:cNvSpPr>
          <p:nvPr/>
        </p:nvSpPr>
        <p:spPr bwMode="auto">
          <a:xfrm flipH="1">
            <a:off x="4654550" y="3676650"/>
            <a:ext cx="1347788" cy="1676400"/>
          </a:xfrm>
          <a:custGeom>
            <a:avLst/>
            <a:gdLst>
              <a:gd name="T0" fmla="*/ 0 w 913"/>
              <a:gd name="T1" fmla="*/ 0 h 1291"/>
              <a:gd name="T2" fmla="*/ 2147483647 w 913"/>
              <a:gd name="T3" fmla="*/ 2147483647 h 1291"/>
              <a:gd name="T4" fmla="*/ 2147483647 w 913"/>
              <a:gd name="T5" fmla="*/ 2147483647 h 1291"/>
              <a:gd name="T6" fmla="*/ 2147483647 w 913"/>
              <a:gd name="T7" fmla="*/ 2147483647 h 1291"/>
              <a:gd name="T8" fmla="*/ 2147483647 w 913"/>
              <a:gd name="T9" fmla="*/ 2147483647 h 1291"/>
              <a:gd name="T10" fmla="*/ 2147483647 w 913"/>
              <a:gd name="T11" fmla="*/ 2147483647 h 1291"/>
              <a:gd name="T12" fmla="*/ 2147483647 w 913"/>
              <a:gd name="T13" fmla="*/ 2147483647 h 1291"/>
              <a:gd name="T14" fmla="*/ 0 60000 65536"/>
              <a:gd name="T15" fmla="*/ 0 60000 65536"/>
              <a:gd name="T16" fmla="*/ 0 60000 65536"/>
              <a:gd name="T17" fmla="*/ 0 60000 65536"/>
              <a:gd name="T18" fmla="*/ 0 60000 65536"/>
              <a:gd name="T19" fmla="*/ 0 60000 65536"/>
              <a:gd name="T20" fmla="*/ 0 60000 65536"/>
              <a:gd name="T21" fmla="*/ 0 w 913"/>
              <a:gd name="T22" fmla="*/ 0 h 1291"/>
              <a:gd name="T23" fmla="*/ 913 w 913"/>
              <a:gd name="T24" fmla="*/ 1291 h 12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3" h="1291">
                <a:moveTo>
                  <a:pt x="0" y="0"/>
                </a:moveTo>
                <a:lnTo>
                  <a:pt x="516" y="715"/>
                </a:lnTo>
                <a:lnTo>
                  <a:pt x="456" y="487"/>
                </a:lnTo>
                <a:lnTo>
                  <a:pt x="913" y="1291"/>
                </a:lnTo>
                <a:lnTo>
                  <a:pt x="387" y="189"/>
                </a:lnTo>
                <a:lnTo>
                  <a:pt x="397" y="407"/>
                </a:lnTo>
                <a:lnTo>
                  <a:pt x="10" y="20"/>
                </a:lnTo>
              </a:path>
            </a:pathLst>
          </a:custGeom>
          <a:solidFill>
            <a:srgbClr val="FFFF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 name="Group 6">
            <a:extLst>
              <a:ext uri="{FF2B5EF4-FFF2-40B4-BE49-F238E27FC236}">
                <a16:creationId xmlns:a16="http://schemas.microsoft.com/office/drawing/2014/main" id="{1E6833D9-F69C-093E-61BB-67871D2D8BE7}"/>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3" name="Rectangle 7">
              <a:extLst>
                <a:ext uri="{FF2B5EF4-FFF2-40B4-BE49-F238E27FC236}">
                  <a16:creationId xmlns:a16="http://schemas.microsoft.com/office/drawing/2014/main" id="{F8EFE941-AE98-4D88-5E46-44EA3DAE54BC}"/>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8">
              <a:extLst>
                <a:ext uri="{FF2B5EF4-FFF2-40B4-BE49-F238E27FC236}">
                  <a16:creationId xmlns:a16="http://schemas.microsoft.com/office/drawing/2014/main" id="{5705B197-0F00-395B-0038-7C6A3160AB9E}"/>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9">
              <a:extLst>
                <a:ext uri="{FF2B5EF4-FFF2-40B4-BE49-F238E27FC236}">
                  <a16:creationId xmlns:a16="http://schemas.microsoft.com/office/drawing/2014/main" id="{CD0B86C6-9D83-6E38-33A4-12524755EC6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0">
              <a:extLst>
                <a:ext uri="{FF2B5EF4-FFF2-40B4-BE49-F238E27FC236}">
                  <a16:creationId xmlns:a16="http://schemas.microsoft.com/office/drawing/2014/main" id="{758492C5-22D6-DBE3-846A-057EE67D05A9}"/>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1">
              <a:extLst>
                <a:ext uri="{FF2B5EF4-FFF2-40B4-BE49-F238E27FC236}">
                  <a16:creationId xmlns:a16="http://schemas.microsoft.com/office/drawing/2014/main" id="{938B4BF7-9482-44EB-E2A7-3220F15DDACA}"/>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2">
              <a:extLst>
                <a:ext uri="{FF2B5EF4-FFF2-40B4-BE49-F238E27FC236}">
                  <a16:creationId xmlns:a16="http://schemas.microsoft.com/office/drawing/2014/main" id="{4C028537-33DF-BEA3-EDA3-B38430B0587B}"/>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3">
              <a:extLst>
                <a:ext uri="{FF2B5EF4-FFF2-40B4-BE49-F238E27FC236}">
                  <a16:creationId xmlns:a16="http://schemas.microsoft.com/office/drawing/2014/main" id="{D702B435-C043-DED7-71B0-6559B4DD5856}"/>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4">
              <a:extLst>
                <a:ext uri="{FF2B5EF4-FFF2-40B4-BE49-F238E27FC236}">
                  <a16:creationId xmlns:a16="http://schemas.microsoft.com/office/drawing/2014/main" id="{82426399-044F-215A-D733-1AF251E66643}"/>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5">
              <a:extLst>
                <a:ext uri="{FF2B5EF4-FFF2-40B4-BE49-F238E27FC236}">
                  <a16:creationId xmlns:a16="http://schemas.microsoft.com/office/drawing/2014/main" id="{FCC4D8FC-89A3-E0F7-967E-1B1746DC56E4}"/>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2" name="Group 18">
            <a:extLst>
              <a:ext uri="{FF2B5EF4-FFF2-40B4-BE49-F238E27FC236}">
                <a16:creationId xmlns:a16="http://schemas.microsoft.com/office/drawing/2014/main" id="{CF3E3F1F-7561-89EF-6696-D98C2E950642}"/>
              </a:ext>
            </a:extLst>
          </p:cNvPr>
          <p:cNvGrpSpPr>
            <a:grpSpLocks/>
          </p:cNvGrpSpPr>
          <p:nvPr/>
        </p:nvGrpSpPr>
        <p:grpSpPr bwMode="auto">
          <a:xfrm>
            <a:off x="5703886" y="2617788"/>
            <a:ext cx="1130299" cy="1173162"/>
            <a:chOff x="2496" y="2725"/>
            <a:chExt cx="712" cy="739"/>
          </a:xfrm>
          <a:effectLst>
            <a:glow rad="101600">
              <a:schemeClr val="accent3">
                <a:satMod val="175000"/>
                <a:alpha val="40000"/>
              </a:schemeClr>
            </a:glow>
          </a:effectLst>
        </p:grpSpPr>
        <p:sp>
          <p:nvSpPr>
            <p:cNvPr id="13" name="Rectangle 19">
              <a:extLst>
                <a:ext uri="{FF2B5EF4-FFF2-40B4-BE49-F238E27FC236}">
                  <a16:creationId xmlns:a16="http://schemas.microsoft.com/office/drawing/2014/main" id="{E26C4DC9-3AF7-25AA-8F3F-DEDEF83CBD22}"/>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4" name="Freeform 20">
              <a:extLst>
                <a:ext uri="{FF2B5EF4-FFF2-40B4-BE49-F238E27FC236}">
                  <a16:creationId xmlns:a16="http://schemas.microsoft.com/office/drawing/2014/main" id="{8E9A0953-2756-8896-842E-EC337094B15D}"/>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5" name="Group 21">
              <a:extLst>
                <a:ext uri="{FF2B5EF4-FFF2-40B4-BE49-F238E27FC236}">
                  <a16:creationId xmlns:a16="http://schemas.microsoft.com/office/drawing/2014/main" id="{949A734A-2B75-135E-FC82-F03D3D7A7BC2}"/>
                </a:ext>
              </a:extLst>
            </p:cNvPr>
            <p:cNvGrpSpPr>
              <a:grpSpLocks/>
            </p:cNvGrpSpPr>
            <p:nvPr/>
          </p:nvGrpSpPr>
          <p:grpSpPr bwMode="auto">
            <a:xfrm>
              <a:off x="3072" y="2832"/>
              <a:ext cx="136" cy="632"/>
              <a:chOff x="3072" y="2832"/>
              <a:chExt cx="136" cy="632"/>
            </a:xfrm>
          </p:grpSpPr>
          <p:sp>
            <p:nvSpPr>
              <p:cNvPr id="20" name="Freeform 22">
                <a:extLst>
                  <a:ext uri="{FF2B5EF4-FFF2-40B4-BE49-F238E27FC236}">
                    <a16:creationId xmlns:a16="http://schemas.microsoft.com/office/drawing/2014/main" id="{10C6F07B-A250-93B7-EE41-AFA4923A60DC}"/>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23">
                <a:extLst>
                  <a:ext uri="{FF2B5EF4-FFF2-40B4-BE49-F238E27FC236}">
                    <a16:creationId xmlns:a16="http://schemas.microsoft.com/office/drawing/2014/main" id="{575DB4A6-3449-4243-32F0-40373E99D31B}"/>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24">
                <a:extLst>
                  <a:ext uri="{FF2B5EF4-FFF2-40B4-BE49-F238E27FC236}">
                    <a16:creationId xmlns:a16="http://schemas.microsoft.com/office/drawing/2014/main" id="{656377F1-60A0-CD0D-2AD5-DC43FAC65E68}"/>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6" name="Group 25">
              <a:extLst>
                <a:ext uri="{FF2B5EF4-FFF2-40B4-BE49-F238E27FC236}">
                  <a16:creationId xmlns:a16="http://schemas.microsoft.com/office/drawing/2014/main" id="{11EF48A7-9232-0837-5F64-66888A2A01C1}"/>
                </a:ext>
              </a:extLst>
            </p:cNvPr>
            <p:cNvGrpSpPr>
              <a:grpSpLocks/>
            </p:cNvGrpSpPr>
            <p:nvPr/>
          </p:nvGrpSpPr>
          <p:grpSpPr bwMode="auto">
            <a:xfrm flipH="1">
              <a:off x="2496" y="2832"/>
              <a:ext cx="136" cy="632"/>
              <a:chOff x="3072" y="2832"/>
              <a:chExt cx="136" cy="632"/>
            </a:xfrm>
          </p:grpSpPr>
          <p:sp>
            <p:nvSpPr>
              <p:cNvPr id="17" name="Freeform 26">
                <a:extLst>
                  <a:ext uri="{FF2B5EF4-FFF2-40B4-BE49-F238E27FC236}">
                    <a16:creationId xmlns:a16="http://schemas.microsoft.com/office/drawing/2014/main" id="{3B80ECE0-64F5-BF91-1AE2-008FD787A81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27">
                <a:extLst>
                  <a:ext uri="{FF2B5EF4-FFF2-40B4-BE49-F238E27FC236}">
                    <a16:creationId xmlns:a16="http://schemas.microsoft.com/office/drawing/2014/main" id="{B526CA8A-C111-2721-E597-4EE4F89E7944}"/>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28">
                <a:extLst>
                  <a:ext uri="{FF2B5EF4-FFF2-40B4-BE49-F238E27FC236}">
                    <a16:creationId xmlns:a16="http://schemas.microsoft.com/office/drawing/2014/main" id="{56E7BA4D-35B0-61B6-BE79-C34AEDD0065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Tree>
    <p:extLst>
      <p:ext uri="{BB962C8B-B14F-4D97-AF65-F5344CB8AC3E}">
        <p14:creationId xmlns:p14="http://schemas.microsoft.com/office/powerpoint/2010/main" val="338184216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7" name="Rectangle 30"/>
          <p:cNvSpPr>
            <a:spLocks noChangeArrowheads="1"/>
          </p:cNvSpPr>
          <p:nvPr/>
        </p:nvSpPr>
        <p:spPr bwMode="auto">
          <a:xfrm>
            <a:off x="3670300" y="4999038"/>
            <a:ext cx="857250" cy="835025"/>
          </a:xfrm>
          <a:prstGeom prst="rect">
            <a:avLst/>
          </a:prstGeom>
          <a:solidFill>
            <a:srgbClr val="FF00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3311" name="Rectangle 34"/>
          <p:cNvSpPr>
            <a:spLocks noChangeArrowheads="1"/>
          </p:cNvSpPr>
          <p:nvPr/>
        </p:nvSpPr>
        <p:spPr bwMode="auto">
          <a:xfrm>
            <a:off x="6327775" y="416560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3301" name="Rectangle 3"/>
          <p:cNvSpPr>
            <a:spLocks noGrp="1" noChangeArrowheads="1"/>
          </p:cNvSpPr>
          <p:nvPr>
            <p:ph type="title"/>
          </p:nvPr>
        </p:nvSpPr>
        <p:spPr/>
        <p:txBody>
          <a:bodyPr/>
          <a:lstStyle/>
          <a:p>
            <a:r>
              <a:rPr lang="en-US" dirty="0"/>
              <a:t>Purple Release</a:t>
            </a:r>
          </a:p>
        </p:txBody>
      </p:sp>
      <p:sp>
        <p:nvSpPr>
          <p:cNvPr id="183298" name="Footer Placeholder 3"/>
          <p:cNvSpPr>
            <a:spLocks noGrp="1"/>
          </p:cNvSpPr>
          <p:nvPr>
            <p:ph type="ftr" sz="quarter" idx="10"/>
          </p:nvPr>
        </p:nvSpPr>
        <p:spPr>
          <a:noFill/>
        </p:spPr>
        <p:txBody>
          <a:bodyPr/>
          <a:lstStyle/>
          <a:p>
            <a:r>
              <a:rPr lang="en-US" dirty="0"/>
              <a:t>Art of Multiprocessor Programming</a:t>
            </a:r>
          </a:p>
        </p:txBody>
      </p:sp>
      <p:sp>
        <p:nvSpPr>
          <p:cNvPr id="183299" name="Slide Number Placeholder 4"/>
          <p:cNvSpPr>
            <a:spLocks noGrp="1"/>
          </p:cNvSpPr>
          <p:nvPr>
            <p:ph type="sldNum" sz="quarter" idx="11"/>
          </p:nvPr>
        </p:nvSpPr>
        <p:spPr>
          <a:noFill/>
        </p:spPr>
        <p:txBody>
          <a:bodyPr/>
          <a:lstStyle/>
          <a:p>
            <a:fld id="{A545B15A-0220-499F-A59A-929468033343}" type="slidenum">
              <a:rPr lang="x-none" smtClean="0">
                <a:latin typeface="Arial" pitchFamily="34" charset="0"/>
                <a:cs typeface="Arial" pitchFamily="34" charset="0"/>
              </a:rPr>
              <a:pPr/>
              <a:t>165</a:t>
            </a:fld>
            <a:endParaRPr lang="en-US" dirty="0">
              <a:latin typeface="Arial" pitchFamily="34" charset="0"/>
              <a:cs typeface="Arial" pitchFamily="34" charset="0"/>
            </a:endParaRPr>
          </a:p>
        </p:txBody>
      </p:sp>
      <p:sp>
        <p:nvSpPr>
          <p:cNvPr id="183302" name="Rectangle 4"/>
          <p:cNvSpPr>
            <a:spLocks noChangeArrowheads="1"/>
          </p:cNvSpPr>
          <p:nvPr/>
        </p:nvSpPr>
        <p:spPr bwMode="auto">
          <a:xfrm>
            <a:off x="2813050" y="4997450"/>
            <a:ext cx="857250" cy="835025"/>
          </a:xfrm>
          <a:prstGeom prst="rect">
            <a:avLst/>
          </a:prstGeom>
          <a:solidFill>
            <a:srgbClr val="FF00FF"/>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a:t>
            </a:r>
          </a:p>
        </p:txBody>
      </p:sp>
      <p:sp>
        <p:nvSpPr>
          <p:cNvPr id="183305" name="Rectangle 28"/>
          <p:cNvSpPr>
            <a:spLocks noChangeArrowheads="1"/>
          </p:cNvSpPr>
          <p:nvPr/>
        </p:nvSpPr>
        <p:spPr bwMode="auto">
          <a:xfrm>
            <a:off x="5467651" y="1998663"/>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183306" name="Rectangle 29"/>
          <p:cNvSpPr>
            <a:spLocks noChangeArrowheads="1"/>
          </p:cNvSpPr>
          <p:nvPr/>
        </p:nvSpPr>
        <p:spPr bwMode="auto">
          <a:xfrm>
            <a:off x="914400" y="5262563"/>
            <a:ext cx="930275" cy="400050"/>
          </a:xfrm>
          <a:prstGeom prst="rect">
            <a:avLst/>
          </a:prstGeom>
          <a:solidFill>
            <a:srgbClr val="FFFF00"/>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83308" name="Freeform 31"/>
          <p:cNvSpPr>
            <a:spLocks/>
          </p:cNvSpPr>
          <p:nvPr/>
        </p:nvSpPr>
        <p:spPr bwMode="auto">
          <a:xfrm>
            <a:off x="4195763" y="5037138"/>
            <a:ext cx="1739900" cy="427037"/>
          </a:xfrm>
          <a:custGeom>
            <a:avLst/>
            <a:gdLst>
              <a:gd name="T0" fmla="*/ 0 w 1096"/>
              <a:gd name="T1" fmla="*/ 2147483647 h 269"/>
              <a:gd name="T2" fmla="*/ 2147483647 w 1096"/>
              <a:gd name="T3" fmla="*/ 2147483647 h 269"/>
              <a:gd name="T4" fmla="*/ 2147483647 w 1096"/>
              <a:gd name="T5" fmla="*/ 0 h 269"/>
              <a:gd name="T6" fmla="*/ 0 60000 65536"/>
              <a:gd name="T7" fmla="*/ 0 60000 65536"/>
              <a:gd name="T8" fmla="*/ 0 60000 65536"/>
              <a:gd name="T9" fmla="*/ 0 w 1096"/>
              <a:gd name="T10" fmla="*/ 0 h 269"/>
              <a:gd name="T11" fmla="*/ 1096 w 1096"/>
              <a:gd name="T12" fmla="*/ 269 h 269"/>
            </a:gdLst>
            <a:ahLst/>
            <a:cxnLst>
              <a:cxn ang="T6">
                <a:pos x="T0" y="T1"/>
              </a:cxn>
              <a:cxn ang="T7">
                <a:pos x="T2" y="T3"/>
              </a:cxn>
              <a:cxn ang="T8">
                <a:pos x="T4" y="T5"/>
              </a:cxn>
            </a:cxnLst>
            <a:rect l="T9" t="T10" r="T11" b="T12"/>
            <a:pathLst>
              <a:path w="1096" h="269">
                <a:moveTo>
                  <a:pt x="0" y="222"/>
                </a:moveTo>
                <a:cubicBezTo>
                  <a:pt x="132" y="224"/>
                  <a:pt x="610" y="269"/>
                  <a:pt x="793" y="232"/>
                </a:cubicBezTo>
                <a:cubicBezTo>
                  <a:pt x="976" y="195"/>
                  <a:pt x="1033" y="48"/>
                  <a:pt x="1096" y="0"/>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3309" name="Freeform 32"/>
          <p:cNvSpPr>
            <a:spLocks/>
          </p:cNvSpPr>
          <p:nvPr/>
        </p:nvSpPr>
        <p:spPr bwMode="auto">
          <a:xfrm>
            <a:off x="1676400" y="4524375"/>
            <a:ext cx="3649663" cy="1044575"/>
          </a:xfrm>
          <a:custGeom>
            <a:avLst/>
            <a:gdLst>
              <a:gd name="T0" fmla="*/ 0 w 2299"/>
              <a:gd name="T1" fmla="*/ 2147483647 h 658"/>
              <a:gd name="T2" fmla="*/ 2147483647 w 2299"/>
              <a:gd name="T3" fmla="*/ 2147483647 h 658"/>
              <a:gd name="T4" fmla="*/ 2147483647 w 2299"/>
              <a:gd name="T5" fmla="*/ 2147483647 h 658"/>
              <a:gd name="T6" fmla="*/ 2147483647 w 2299"/>
              <a:gd name="T7" fmla="*/ 2147483647 h 658"/>
              <a:gd name="T8" fmla="*/ 0 60000 65536"/>
              <a:gd name="T9" fmla="*/ 0 60000 65536"/>
              <a:gd name="T10" fmla="*/ 0 60000 65536"/>
              <a:gd name="T11" fmla="*/ 0 60000 65536"/>
              <a:gd name="T12" fmla="*/ 0 w 2299"/>
              <a:gd name="T13" fmla="*/ 0 h 658"/>
              <a:gd name="T14" fmla="*/ 2299 w 2299"/>
              <a:gd name="T15" fmla="*/ 658 h 658"/>
            </a:gdLst>
            <a:ahLst/>
            <a:cxnLst>
              <a:cxn ang="T8">
                <a:pos x="T0" y="T1"/>
              </a:cxn>
              <a:cxn ang="T9">
                <a:pos x="T2" y="T3"/>
              </a:cxn>
              <a:cxn ang="T10">
                <a:pos x="T4" y="T5"/>
              </a:cxn>
              <a:cxn ang="T11">
                <a:pos x="T6" y="T7"/>
              </a:cxn>
            </a:cxnLst>
            <a:rect l="T12" t="T13" r="T14" b="T15"/>
            <a:pathLst>
              <a:path w="2299" h="658">
                <a:moveTo>
                  <a:pt x="0" y="581"/>
                </a:moveTo>
                <a:cubicBezTo>
                  <a:pt x="0" y="581"/>
                  <a:pt x="408" y="658"/>
                  <a:pt x="520" y="576"/>
                </a:cubicBezTo>
                <a:cubicBezTo>
                  <a:pt x="632" y="494"/>
                  <a:pt x="375" y="182"/>
                  <a:pt x="672" y="91"/>
                </a:cubicBezTo>
                <a:cubicBezTo>
                  <a:pt x="969" y="0"/>
                  <a:pt x="1960" y="43"/>
                  <a:pt x="2299" y="30"/>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3310" name="Rectangle 33"/>
          <p:cNvSpPr>
            <a:spLocks noChangeArrowheads="1"/>
          </p:cNvSpPr>
          <p:nvPr/>
        </p:nvSpPr>
        <p:spPr bwMode="auto">
          <a:xfrm>
            <a:off x="5470525" y="4164013"/>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83312" name="Line 35"/>
          <p:cNvSpPr>
            <a:spLocks noChangeShapeType="1"/>
          </p:cNvSpPr>
          <p:nvPr/>
        </p:nvSpPr>
        <p:spPr bwMode="auto">
          <a:xfrm>
            <a:off x="6853238" y="45561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83313" name="Group 36"/>
          <p:cNvGrpSpPr>
            <a:grpSpLocks/>
          </p:cNvGrpSpPr>
          <p:nvPr/>
        </p:nvGrpSpPr>
        <p:grpSpPr bwMode="auto">
          <a:xfrm>
            <a:off x="7783513" y="4352925"/>
            <a:ext cx="280987" cy="400050"/>
            <a:chOff x="3749" y="3267"/>
            <a:chExt cx="177" cy="252"/>
          </a:xfrm>
        </p:grpSpPr>
        <p:sp>
          <p:nvSpPr>
            <p:cNvPr id="183315" name="Line 37"/>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3316" name="Line 38"/>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3317" name="Line 39"/>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83314" name="AutoShape 40"/>
          <p:cNvSpPr>
            <a:spLocks noChangeArrowheads="1"/>
          </p:cNvSpPr>
          <p:nvPr/>
        </p:nvSpPr>
        <p:spPr bwMode="auto">
          <a:xfrm>
            <a:off x="5021263" y="3898900"/>
            <a:ext cx="1571625" cy="1427163"/>
          </a:xfrm>
          <a:prstGeom prst="wedgeRoundRectCallout">
            <a:avLst>
              <a:gd name="adj1" fmla="val -12120"/>
              <a:gd name="adj2" fmla="val -66019"/>
              <a:gd name="adj3" fmla="val 16667"/>
            </a:avLst>
          </a:prstGeom>
          <a:noFill/>
          <a:ln w="38100">
            <a:solidFill>
              <a:srgbClr val="FF0000"/>
            </a:solidFill>
            <a:miter lim="800000"/>
            <a:headEnd/>
            <a:tailEnd/>
          </a:ln>
        </p:spPr>
        <p:txBody>
          <a:bodyPr anchor="ctr"/>
          <a:lstStyle/>
          <a:p>
            <a:pPr algn="ctr"/>
            <a:endParaRPr lang="en-US" b="0" dirty="0">
              <a:latin typeface="Arial" pitchFamily="34" charset="0"/>
              <a:cs typeface="Arial" pitchFamily="34" charset="0"/>
            </a:endParaRPr>
          </a:p>
        </p:txBody>
      </p:sp>
      <p:pic>
        <p:nvPicPr>
          <p:cNvPr id="3" name="Picture 2" descr="Toy, Toys, Gift, Gifts, Present, Presents, Christmas, X-mas, Birthday, B-day, Spinning Top, Gif - Jitter.Bug.Girl">
            <a:extLst>
              <a:ext uri="{FF2B5EF4-FFF2-40B4-BE49-F238E27FC236}">
                <a16:creationId xmlns:a16="http://schemas.microsoft.com/office/drawing/2014/main" id="{21A1075D-CD8F-E7E2-C568-8B63BC729D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7226" y="2345743"/>
            <a:ext cx="1005987" cy="112433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6">
            <a:extLst>
              <a:ext uri="{FF2B5EF4-FFF2-40B4-BE49-F238E27FC236}">
                <a16:creationId xmlns:a16="http://schemas.microsoft.com/office/drawing/2014/main" id="{777CA96A-3F6C-7A8B-4EC6-410B2085DDEA}"/>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4" name="Rectangle 7">
              <a:extLst>
                <a:ext uri="{FF2B5EF4-FFF2-40B4-BE49-F238E27FC236}">
                  <a16:creationId xmlns:a16="http://schemas.microsoft.com/office/drawing/2014/main" id="{CC054DCE-C5C4-ABFB-B977-76DD976BDC9D}"/>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5" name="Freeform 8">
              <a:extLst>
                <a:ext uri="{FF2B5EF4-FFF2-40B4-BE49-F238E27FC236}">
                  <a16:creationId xmlns:a16="http://schemas.microsoft.com/office/drawing/2014/main" id="{5AE3E91A-5CF4-E799-DA4D-4978F212FFE6}"/>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9">
              <a:extLst>
                <a:ext uri="{FF2B5EF4-FFF2-40B4-BE49-F238E27FC236}">
                  <a16:creationId xmlns:a16="http://schemas.microsoft.com/office/drawing/2014/main" id="{800C5497-2809-41AA-A240-2BAFADE2E928}"/>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0">
              <a:extLst>
                <a:ext uri="{FF2B5EF4-FFF2-40B4-BE49-F238E27FC236}">
                  <a16:creationId xmlns:a16="http://schemas.microsoft.com/office/drawing/2014/main" id="{4C7A75F8-EEBD-788D-FDD4-04277817F02E}"/>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1">
              <a:extLst>
                <a:ext uri="{FF2B5EF4-FFF2-40B4-BE49-F238E27FC236}">
                  <a16:creationId xmlns:a16="http://schemas.microsoft.com/office/drawing/2014/main" id="{2A46307D-0469-87FA-D21C-E1261646C58B}"/>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2">
              <a:extLst>
                <a:ext uri="{FF2B5EF4-FFF2-40B4-BE49-F238E27FC236}">
                  <a16:creationId xmlns:a16="http://schemas.microsoft.com/office/drawing/2014/main" id="{1259B36D-3560-DE8F-B301-306DC9D9303D}"/>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3">
              <a:extLst>
                <a:ext uri="{FF2B5EF4-FFF2-40B4-BE49-F238E27FC236}">
                  <a16:creationId xmlns:a16="http://schemas.microsoft.com/office/drawing/2014/main" id="{6FA01FD8-9D02-6D0D-83C3-2F7DBC69DC3E}"/>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4">
              <a:extLst>
                <a:ext uri="{FF2B5EF4-FFF2-40B4-BE49-F238E27FC236}">
                  <a16:creationId xmlns:a16="http://schemas.microsoft.com/office/drawing/2014/main" id="{9A8056A2-4E3D-7C3A-7F70-9AE52029766D}"/>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15">
              <a:extLst>
                <a:ext uri="{FF2B5EF4-FFF2-40B4-BE49-F238E27FC236}">
                  <a16:creationId xmlns:a16="http://schemas.microsoft.com/office/drawing/2014/main" id="{642AE0DD-7F6A-117F-5305-C2287934DEB0}"/>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3" name="Group 18">
            <a:extLst>
              <a:ext uri="{FF2B5EF4-FFF2-40B4-BE49-F238E27FC236}">
                <a16:creationId xmlns:a16="http://schemas.microsoft.com/office/drawing/2014/main" id="{35E1E0B5-B9C3-9BA2-09FF-D77882FFB61C}"/>
              </a:ext>
            </a:extLst>
          </p:cNvPr>
          <p:cNvGrpSpPr>
            <a:grpSpLocks/>
          </p:cNvGrpSpPr>
          <p:nvPr/>
        </p:nvGrpSpPr>
        <p:grpSpPr bwMode="auto">
          <a:xfrm>
            <a:off x="5703886" y="2617788"/>
            <a:ext cx="1130299" cy="1173162"/>
            <a:chOff x="2496" y="2725"/>
            <a:chExt cx="712" cy="739"/>
          </a:xfrm>
          <a:effectLst>
            <a:glow rad="101600">
              <a:schemeClr val="accent3">
                <a:satMod val="175000"/>
                <a:alpha val="40000"/>
              </a:schemeClr>
            </a:glow>
          </a:effectLst>
        </p:grpSpPr>
        <p:sp>
          <p:nvSpPr>
            <p:cNvPr id="14" name="Rectangle 19">
              <a:extLst>
                <a:ext uri="{FF2B5EF4-FFF2-40B4-BE49-F238E27FC236}">
                  <a16:creationId xmlns:a16="http://schemas.microsoft.com/office/drawing/2014/main" id="{F470872C-B91A-D6C8-5EC5-F663A801B30B}"/>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 name="Freeform 20">
              <a:extLst>
                <a:ext uri="{FF2B5EF4-FFF2-40B4-BE49-F238E27FC236}">
                  <a16:creationId xmlns:a16="http://schemas.microsoft.com/office/drawing/2014/main" id="{BC8327A0-161E-5624-6E51-18DED71D1487}"/>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6" name="Group 21">
              <a:extLst>
                <a:ext uri="{FF2B5EF4-FFF2-40B4-BE49-F238E27FC236}">
                  <a16:creationId xmlns:a16="http://schemas.microsoft.com/office/drawing/2014/main" id="{A10BD039-8969-9CF0-2B51-7837372667CF}"/>
                </a:ext>
              </a:extLst>
            </p:cNvPr>
            <p:cNvGrpSpPr>
              <a:grpSpLocks/>
            </p:cNvGrpSpPr>
            <p:nvPr/>
          </p:nvGrpSpPr>
          <p:grpSpPr bwMode="auto">
            <a:xfrm>
              <a:off x="3072" y="2832"/>
              <a:ext cx="136" cy="632"/>
              <a:chOff x="3072" y="2832"/>
              <a:chExt cx="136" cy="632"/>
            </a:xfrm>
          </p:grpSpPr>
          <p:sp>
            <p:nvSpPr>
              <p:cNvPr id="21" name="Freeform 22">
                <a:extLst>
                  <a:ext uri="{FF2B5EF4-FFF2-40B4-BE49-F238E27FC236}">
                    <a16:creationId xmlns:a16="http://schemas.microsoft.com/office/drawing/2014/main" id="{ED5D506C-CE09-1374-AED5-40FF0AB193E5}"/>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23">
                <a:extLst>
                  <a:ext uri="{FF2B5EF4-FFF2-40B4-BE49-F238E27FC236}">
                    <a16:creationId xmlns:a16="http://schemas.microsoft.com/office/drawing/2014/main" id="{F243E119-FF6B-8FDB-F422-31B7E518027B}"/>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24">
                <a:extLst>
                  <a:ext uri="{FF2B5EF4-FFF2-40B4-BE49-F238E27FC236}">
                    <a16:creationId xmlns:a16="http://schemas.microsoft.com/office/drawing/2014/main" id="{04C1F6BE-BFA3-97BD-E6C7-13A02B306495}"/>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7" name="Group 25">
              <a:extLst>
                <a:ext uri="{FF2B5EF4-FFF2-40B4-BE49-F238E27FC236}">
                  <a16:creationId xmlns:a16="http://schemas.microsoft.com/office/drawing/2014/main" id="{26F22C50-61F0-C086-9702-D044A0802632}"/>
                </a:ext>
              </a:extLst>
            </p:cNvPr>
            <p:cNvGrpSpPr>
              <a:grpSpLocks/>
            </p:cNvGrpSpPr>
            <p:nvPr/>
          </p:nvGrpSpPr>
          <p:grpSpPr bwMode="auto">
            <a:xfrm flipH="1">
              <a:off x="2496" y="2832"/>
              <a:ext cx="136" cy="632"/>
              <a:chOff x="3072" y="2832"/>
              <a:chExt cx="136" cy="632"/>
            </a:xfrm>
          </p:grpSpPr>
          <p:sp>
            <p:nvSpPr>
              <p:cNvPr id="18" name="Freeform 26">
                <a:extLst>
                  <a:ext uri="{FF2B5EF4-FFF2-40B4-BE49-F238E27FC236}">
                    <a16:creationId xmlns:a16="http://schemas.microsoft.com/office/drawing/2014/main" id="{3C273676-63FC-B0EE-E7EA-B8274CC7821F}"/>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27">
                <a:extLst>
                  <a:ext uri="{FF2B5EF4-FFF2-40B4-BE49-F238E27FC236}">
                    <a16:creationId xmlns:a16="http://schemas.microsoft.com/office/drawing/2014/main" id="{A6C57011-8C4D-CEA4-16BF-FB26CE8A052A}"/>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28">
                <a:extLst>
                  <a:ext uri="{FF2B5EF4-FFF2-40B4-BE49-F238E27FC236}">
                    <a16:creationId xmlns:a16="http://schemas.microsoft.com/office/drawing/2014/main" id="{E15AB71C-2A41-9B9C-9A14-25DEEC75737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Tree>
    <p:extLst>
      <p:ext uri="{BB962C8B-B14F-4D97-AF65-F5344CB8AC3E}">
        <p14:creationId xmlns:p14="http://schemas.microsoft.com/office/powerpoint/2010/main" val="974049299"/>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8">
            <a:extLst>
              <a:ext uri="{FF2B5EF4-FFF2-40B4-BE49-F238E27FC236}">
                <a16:creationId xmlns:a16="http://schemas.microsoft.com/office/drawing/2014/main" id="{4434F17D-B7FE-22BF-0757-6487DAE4EE9B}"/>
              </a:ext>
            </a:extLst>
          </p:cNvPr>
          <p:cNvGrpSpPr>
            <a:grpSpLocks/>
          </p:cNvGrpSpPr>
          <p:nvPr/>
        </p:nvGrpSpPr>
        <p:grpSpPr bwMode="auto">
          <a:xfrm>
            <a:off x="5703886" y="2617788"/>
            <a:ext cx="1130299" cy="1173162"/>
            <a:chOff x="2496" y="2725"/>
            <a:chExt cx="712" cy="739"/>
          </a:xfrm>
          <a:effectLst>
            <a:glow rad="101600">
              <a:schemeClr val="accent3">
                <a:satMod val="175000"/>
                <a:alpha val="40000"/>
              </a:schemeClr>
            </a:glow>
          </a:effectLst>
        </p:grpSpPr>
        <p:sp>
          <p:nvSpPr>
            <p:cNvPr id="13" name="Rectangle 19">
              <a:extLst>
                <a:ext uri="{FF2B5EF4-FFF2-40B4-BE49-F238E27FC236}">
                  <a16:creationId xmlns:a16="http://schemas.microsoft.com/office/drawing/2014/main" id="{D0D2BBFB-7FA7-EE4E-8477-CA93556B1BB6}"/>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4" name="Freeform 20">
              <a:extLst>
                <a:ext uri="{FF2B5EF4-FFF2-40B4-BE49-F238E27FC236}">
                  <a16:creationId xmlns:a16="http://schemas.microsoft.com/office/drawing/2014/main" id="{63CD8008-1976-55C4-B5E8-0FC1059B690E}"/>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5" name="Group 21">
              <a:extLst>
                <a:ext uri="{FF2B5EF4-FFF2-40B4-BE49-F238E27FC236}">
                  <a16:creationId xmlns:a16="http://schemas.microsoft.com/office/drawing/2014/main" id="{97238512-5F86-7C90-776C-4D6472FDB80C}"/>
                </a:ext>
              </a:extLst>
            </p:cNvPr>
            <p:cNvGrpSpPr>
              <a:grpSpLocks/>
            </p:cNvGrpSpPr>
            <p:nvPr/>
          </p:nvGrpSpPr>
          <p:grpSpPr bwMode="auto">
            <a:xfrm>
              <a:off x="3072" y="2832"/>
              <a:ext cx="136" cy="632"/>
              <a:chOff x="3072" y="2832"/>
              <a:chExt cx="136" cy="632"/>
            </a:xfrm>
          </p:grpSpPr>
          <p:sp>
            <p:nvSpPr>
              <p:cNvPr id="20" name="Freeform 22">
                <a:extLst>
                  <a:ext uri="{FF2B5EF4-FFF2-40B4-BE49-F238E27FC236}">
                    <a16:creationId xmlns:a16="http://schemas.microsoft.com/office/drawing/2014/main" id="{0B020D4D-63FF-2A18-4F7D-B3FBB9BDFB2D}"/>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23">
                <a:extLst>
                  <a:ext uri="{FF2B5EF4-FFF2-40B4-BE49-F238E27FC236}">
                    <a16:creationId xmlns:a16="http://schemas.microsoft.com/office/drawing/2014/main" id="{CB60D94A-A37F-7235-AB9E-8BE6AC7C35EC}"/>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24">
                <a:extLst>
                  <a:ext uri="{FF2B5EF4-FFF2-40B4-BE49-F238E27FC236}">
                    <a16:creationId xmlns:a16="http://schemas.microsoft.com/office/drawing/2014/main" id="{00EB149A-330C-73FB-859F-C38BCD9425F0}"/>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6" name="Group 25">
              <a:extLst>
                <a:ext uri="{FF2B5EF4-FFF2-40B4-BE49-F238E27FC236}">
                  <a16:creationId xmlns:a16="http://schemas.microsoft.com/office/drawing/2014/main" id="{F3E2306F-80CB-7E9B-C3F3-3A997B70CA5F}"/>
                </a:ext>
              </a:extLst>
            </p:cNvPr>
            <p:cNvGrpSpPr>
              <a:grpSpLocks/>
            </p:cNvGrpSpPr>
            <p:nvPr/>
          </p:nvGrpSpPr>
          <p:grpSpPr bwMode="auto">
            <a:xfrm flipH="1">
              <a:off x="2496" y="2832"/>
              <a:ext cx="136" cy="632"/>
              <a:chOff x="3072" y="2832"/>
              <a:chExt cx="136" cy="632"/>
            </a:xfrm>
          </p:grpSpPr>
          <p:sp>
            <p:nvSpPr>
              <p:cNvPr id="17" name="Freeform 26">
                <a:extLst>
                  <a:ext uri="{FF2B5EF4-FFF2-40B4-BE49-F238E27FC236}">
                    <a16:creationId xmlns:a16="http://schemas.microsoft.com/office/drawing/2014/main" id="{43C5C299-C450-548E-0AF4-A890B1DFBEF2}"/>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27">
                <a:extLst>
                  <a:ext uri="{FF2B5EF4-FFF2-40B4-BE49-F238E27FC236}">
                    <a16:creationId xmlns:a16="http://schemas.microsoft.com/office/drawing/2014/main" id="{06389ED8-A5DF-CC4B-9358-2BAED67B82F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28">
                <a:extLst>
                  <a:ext uri="{FF2B5EF4-FFF2-40B4-BE49-F238E27FC236}">
                    <a16:creationId xmlns:a16="http://schemas.microsoft.com/office/drawing/2014/main" id="{A737CA7E-0EA3-46B2-EA12-1761EFDCF07E}"/>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84325" name="Rectangle 3"/>
          <p:cNvSpPr>
            <a:spLocks noGrp="1" noChangeArrowheads="1"/>
          </p:cNvSpPr>
          <p:nvPr>
            <p:ph type="title"/>
          </p:nvPr>
        </p:nvSpPr>
        <p:spPr/>
        <p:txBody>
          <a:bodyPr/>
          <a:lstStyle/>
          <a:p>
            <a:r>
              <a:rPr lang="en-US" dirty="0"/>
              <a:t>Purple Release</a:t>
            </a:r>
          </a:p>
        </p:txBody>
      </p:sp>
      <p:sp>
        <p:nvSpPr>
          <p:cNvPr id="184322" name="Footer Placeholder 3"/>
          <p:cNvSpPr>
            <a:spLocks noGrp="1"/>
          </p:cNvSpPr>
          <p:nvPr>
            <p:ph type="ftr" sz="quarter" idx="10"/>
          </p:nvPr>
        </p:nvSpPr>
        <p:spPr>
          <a:noFill/>
        </p:spPr>
        <p:txBody>
          <a:bodyPr/>
          <a:lstStyle/>
          <a:p>
            <a:r>
              <a:rPr lang="en-US" dirty="0"/>
              <a:t>Art of Multiprocessor Programming</a:t>
            </a:r>
          </a:p>
        </p:txBody>
      </p:sp>
      <p:sp>
        <p:nvSpPr>
          <p:cNvPr id="184323" name="Slide Number Placeholder 4"/>
          <p:cNvSpPr>
            <a:spLocks noGrp="1"/>
          </p:cNvSpPr>
          <p:nvPr>
            <p:ph type="sldNum" sz="quarter" idx="11"/>
          </p:nvPr>
        </p:nvSpPr>
        <p:spPr>
          <a:noFill/>
        </p:spPr>
        <p:txBody>
          <a:bodyPr/>
          <a:lstStyle/>
          <a:p>
            <a:fld id="{143F88D1-3861-4311-B81A-C9DF5B9BB458}" type="slidenum">
              <a:rPr lang="x-none" smtClean="0">
                <a:latin typeface="Arial" pitchFamily="34" charset="0"/>
                <a:cs typeface="Arial" pitchFamily="34" charset="0"/>
              </a:rPr>
              <a:pPr/>
              <a:t>166</a:t>
            </a:fld>
            <a:endParaRPr lang="en-US" dirty="0">
              <a:latin typeface="Arial" pitchFamily="34" charset="0"/>
              <a:cs typeface="Arial" pitchFamily="34" charset="0"/>
            </a:endParaRPr>
          </a:p>
        </p:txBody>
      </p:sp>
      <p:sp>
        <p:nvSpPr>
          <p:cNvPr id="184326" name="Rectangle 4"/>
          <p:cNvSpPr>
            <a:spLocks noChangeArrowheads="1"/>
          </p:cNvSpPr>
          <p:nvPr/>
        </p:nvSpPr>
        <p:spPr bwMode="auto">
          <a:xfrm>
            <a:off x="2813050" y="4997450"/>
            <a:ext cx="857250" cy="835025"/>
          </a:xfrm>
          <a:prstGeom prst="rect">
            <a:avLst/>
          </a:prstGeom>
          <a:solidFill>
            <a:srgbClr val="FF00FF"/>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a:t>
            </a:r>
          </a:p>
        </p:txBody>
      </p:sp>
      <p:sp>
        <p:nvSpPr>
          <p:cNvPr id="184355" name="Rectangle 16"/>
          <p:cNvSpPr>
            <a:spLocks noChangeArrowheads="1"/>
          </p:cNvSpPr>
          <p:nvPr/>
        </p:nvSpPr>
        <p:spPr bwMode="auto">
          <a:xfrm>
            <a:off x="2093913" y="1966913"/>
            <a:ext cx="1884362"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releasing</a:t>
            </a:r>
          </a:p>
        </p:txBody>
      </p:sp>
      <p:sp>
        <p:nvSpPr>
          <p:cNvPr id="184329" name="Rectangle 28"/>
          <p:cNvSpPr>
            <a:spLocks noChangeArrowheads="1"/>
          </p:cNvSpPr>
          <p:nvPr/>
        </p:nvSpPr>
        <p:spPr bwMode="auto">
          <a:xfrm>
            <a:off x="5467651" y="1998663"/>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184330" name="Rectangle 29"/>
          <p:cNvSpPr>
            <a:spLocks noChangeArrowheads="1"/>
          </p:cNvSpPr>
          <p:nvPr/>
        </p:nvSpPr>
        <p:spPr bwMode="auto">
          <a:xfrm>
            <a:off x="914400" y="5262563"/>
            <a:ext cx="930275" cy="400050"/>
          </a:xfrm>
          <a:prstGeom prst="rect">
            <a:avLst/>
          </a:prstGeom>
          <a:solidFill>
            <a:srgbClr val="FFFF00"/>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84331" name="Rectangle 30"/>
          <p:cNvSpPr>
            <a:spLocks noChangeArrowheads="1"/>
          </p:cNvSpPr>
          <p:nvPr/>
        </p:nvSpPr>
        <p:spPr bwMode="auto">
          <a:xfrm>
            <a:off x="3670300" y="4999038"/>
            <a:ext cx="857250" cy="835025"/>
          </a:xfrm>
          <a:prstGeom prst="rect">
            <a:avLst/>
          </a:prstGeom>
          <a:solidFill>
            <a:srgbClr val="FF00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4332" name="Freeform 31"/>
          <p:cNvSpPr>
            <a:spLocks/>
          </p:cNvSpPr>
          <p:nvPr/>
        </p:nvSpPr>
        <p:spPr bwMode="auto">
          <a:xfrm>
            <a:off x="4195763" y="5037138"/>
            <a:ext cx="1739900" cy="427037"/>
          </a:xfrm>
          <a:custGeom>
            <a:avLst/>
            <a:gdLst>
              <a:gd name="T0" fmla="*/ 0 w 1096"/>
              <a:gd name="T1" fmla="*/ 2147483647 h 269"/>
              <a:gd name="T2" fmla="*/ 2147483647 w 1096"/>
              <a:gd name="T3" fmla="*/ 2147483647 h 269"/>
              <a:gd name="T4" fmla="*/ 2147483647 w 1096"/>
              <a:gd name="T5" fmla="*/ 0 h 269"/>
              <a:gd name="T6" fmla="*/ 0 60000 65536"/>
              <a:gd name="T7" fmla="*/ 0 60000 65536"/>
              <a:gd name="T8" fmla="*/ 0 60000 65536"/>
              <a:gd name="T9" fmla="*/ 0 w 1096"/>
              <a:gd name="T10" fmla="*/ 0 h 269"/>
              <a:gd name="T11" fmla="*/ 1096 w 1096"/>
              <a:gd name="T12" fmla="*/ 269 h 269"/>
            </a:gdLst>
            <a:ahLst/>
            <a:cxnLst>
              <a:cxn ang="T6">
                <a:pos x="T0" y="T1"/>
              </a:cxn>
              <a:cxn ang="T7">
                <a:pos x="T2" y="T3"/>
              </a:cxn>
              <a:cxn ang="T8">
                <a:pos x="T4" y="T5"/>
              </a:cxn>
            </a:cxnLst>
            <a:rect l="T9" t="T10" r="T11" b="T12"/>
            <a:pathLst>
              <a:path w="1096" h="269">
                <a:moveTo>
                  <a:pt x="0" y="222"/>
                </a:moveTo>
                <a:cubicBezTo>
                  <a:pt x="132" y="224"/>
                  <a:pt x="610" y="269"/>
                  <a:pt x="793" y="232"/>
                </a:cubicBezTo>
                <a:cubicBezTo>
                  <a:pt x="976" y="195"/>
                  <a:pt x="1033" y="48"/>
                  <a:pt x="1096" y="0"/>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4333" name="Freeform 32"/>
          <p:cNvSpPr>
            <a:spLocks/>
          </p:cNvSpPr>
          <p:nvPr/>
        </p:nvSpPr>
        <p:spPr bwMode="auto">
          <a:xfrm>
            <a:off x="1676400" y="4524375"/>
            <a:ext cx="3649663" cy="1044575"/>
          </a:xfrm>
          <a:custGeom>
            <a:avLst/>
            <a:gdLst>
              <a:gd name="T0" fmla="*/ 0 w 2299"/>
              <a:gd name="T1" fmla="*/ 2147483647 h 658"/>
              <a:gd name="T2" fmla="*/ 2147483647 w 2299"/>
              <a:gd name="T3" fmla="*/ 2147483647 h 658"/>
              <a:gd name="T4" fmla="*/ 2147483647 w 2299"/>
              <a:gd name="T5" fmla="*/ 2147483647 h 658"/>
              <a:gd name="T6" fmla="*/ 2147483647 w 2299"/>
              <a:gd name="T7" fmla="*/ 2147483647 h 658"/>
              <a:gd name="T8" fmla="*/ 0 60000 65536"/>
              <a:gd name="T9" fmla="*/ 0 60000 65536"/>
              <a:gd name="T10" fmla="*/ 0 60000 65536"/>
              <a:gd name="T11" fmla="*/ 0 60000 65536"/>
              <a:gd name="T12" fmla="*/ 0 w 2299"/>
              <a:gd name="T13" fmla="*/ 0 h 658"/>
              <a:gd name="T14" fmla="*/ 2299 w 2299"/>
              <a:gd name="T15" fmla="*/ 658 h 658"/>
            </a:gdLst>
            <a:ahLst/>
            <a:cxnLst>
              <a:cxn ang="T8">
                <a:pos x="T0" y="T1"/>
              </a:cxn>
              <a:cxn ang="T9">
                <a:pos x="T2" y="T3"/>
              </a:cxn>
              <a:cxn ang="T10">
                <a:pos x="T4" y="T5"/>
              </a:cxn>
              <a:cxn ang="T11">
                <a:pos x="T6" y="T7"/>
              </a:cxn>
            </a:cxnLst>
            <a:rect l="T12" t="T13" r="T14" b="T15"/>
            <a:pathLst>
              <a:path w="2299" h="658">
                <a:moveTo>
                  <a:pt x="0" y="581"/>
                </a:moveTo>
                <a:cubicBezTo>
                  <a:pt x="0" y="581"/>
                  <a:pt x="408" y="658"/>
                  <a:pt x="520" y="576"/>
                </a:cubicBezTo>
                <a:cubicBezTo>
                  <a:pt x="632" y="494"/>
                  <a:pt x="375" y="182"/>
                  <a:pt x="672" y="91"/>
                </a:cubicBezTo>
                <a:cubicBezTo>
                  <a:pt x="969" y="0"/>
                  <a:pt x="1960" y="43"/>
                  <a:pt x="2299" y="30"/>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4334" name="Rectangle 33"/>
          <p:cNvSpPr>
            <a:spLocks noChangeArrowheads="1"/>
          </p:cNvSpPr>
          <p:nvPr/>
        </p:nvSpPr>
        <p:spPr bwMode="auto">
          <a:xfrm>
            <a:off x="5470525" y="4164013"/>
            <a:ext cx="857250" cy="835025"/>
          </a:xfrm>
          <a:prstGeom prst="rect">
            <a:avLst/>
          </a:prstGeom>
          <a:solidFill>
            <a:srgbClr val="FF3300"/>
          </a:solidFill>
          <a:ln w="38100">
            <a:solidFill>
              <a:schemeClr val="tx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true</a:t>
            </a:r>
          </a:p>
        </p:txBody>
      </p:sp>
      <p:sp>
        <p:nvSpPr>
          <p:cNvPr id="184335" name="Rectangle 34"/>
          <p:cNvSpPr>
            <a:spLocks noChangeArrowheads="1"/>
          </p:cNvSpPr>
          <p:nvPr/>
        </p:nvSpPr>
        <p:spPr bwMode="auto">
          <a:xfrm>
            <a:off x="6327775" y="416560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4336" name="Line 35"/>
          <p:cNvSpPr>
            <a:spLocks noChangeShapeType="1"/>
          </p:cNvSpPr>
          <p:nvPr/>
        </p:nvSpPr>
        <p:spPr bwMode="auto">
          <a:xfrm>
            <a:off x="6853238" y="45561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84337" name="Group 36"/>
          <p:cNvGrpSpPr>
            <a:grpSpLocks/>
          </p:cNvGrpSpPr>
          <p:nvPr/>
        </p:nvGrpSpPr>
        <p:grpSpPr bwMode="auto">
          <a:xfrm>
            <a:off x="7783513" y="4352925"/>
            <a:ext cx="280987" cy="400050"/>
            <a:chOff x="3749" y="3267"/>
            <a:chExt cx="177" cy="252"/>
          </a:xfrm>
        </p:grpSpPr>
        <p:sp>
          <p:nvSpPr>
            <p:cNvPr id="184341" name="Line 37"/>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4342" name="Line 38"/>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4343" name="Line 39"/>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84338" name="AutoShape 40"/>
          <p:cNvSpPr>
            <a:spLocks noChangeArrowheads="1"/>
          </p:cNvSpPr>
          <p:nvPr/>
        </p:nvSpPr>
        <p:spPr bwMode="auto">
          <a:xfrm>
            <a:off x="5021263" y="3898900"/>
            <a:ext cx="1571625" cy="1427163"/>
          </a:xfrm>
          <a:prstGeom prst="wedgeRoundRectCallout">
            <a:avLst>
              <a:gd name="adj1" fmla="val -12120"/>
              <a:gd name="adj2" fmla="val -66019"/>
              <a:gd name="adj3" fmla="val 16667"/>
            </a:avLst>
          </a:prstGeom>
          <a:noFill/>
          <a:ln w="38100">
            <a:solidFill>
              <a:schemeClr val="accent2"/>
            </a:solidFill>
            <a:miter lim="800000"/>
            <a:headEnd/>
            <a:tailEnd/>
          </a:ln>
        </p:spPr>
        <p:txBody>
          <a:bodyPr anchor="ctr"/>
          <a:lstStyle/>
          <a:p>
            <a:pPr algn="ctr"/>
            <a:endParaRPr lang="en-US" b="0" dirty="0">
              <a:latin typeface="Arial" pitchFamily="34" charset="0"/>
              <a:cs typeface="Arial" pitchFamily="34" charset="0"/>
            </a:endParaRPr>
          </a:p>
        </p:txBody>
      </p:sp>
      <p:sp>
        <p:nvSpPr>
          <p:cNvPr id="184339" name="Rectangle 42"/>
          <p:cNvSpPr>
            <a:spLocks noChangeArrowheads="1"/>
          </p:cNvSpPr>
          <p:nvPr/>
        </p:nvSpPr>
        <p:spPr bwMode="auto">
          <a:xfrm>
            <a:off x="5495925" y="415607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sp>
        <p:nvSpPr>
          <p:cNvPr id="184340" name="Freeform 43"/>
          <p:cNvSpPr>
            <a:spLocks/>
          </p:cNvSpPr>
          <p:nvPr/>
        </p:nvSpPr>
        <p:spPr bwMode="auto">
          <a:xfrm flipH="1" flipV="1">
            <a:off x="3244850" y="3397250"/>
            <a:ext cx="2401888" cy="1054100"/>
          </a:xfrm>
          <a:custGeom>
            <a:avLst/>
            <a:gdLst>
              <a:gd name="T0" fmla="*/ 0 w 913"/>
              <a:gd name="T1" fmla="*/ 0 h 1291"/>
              <a:gd name="T2" fmla="*/ 2147483647 w 913"/>
              <a:gd name="T3" fmla="*/ 2147483647 h 1291"/>
              <a:gd name="T4" fmla="*/ 2147483647 w 913"/>
              <a:gd name="T5" fmla="*/ 2147483647 h 1291"/>
              <a:gd name="T6" fmla="*/ 2147483647 w 913"/>
              <a:gd name="T7" fmla="*/ 2147483647 h 1291"/>
              <a:gd name="T8" fmla="*/ 2147483647 w 913"/>
              <a:gd name="T9" fmla="*/ 2147483647 h 1291"/>
              <a:gd name="T10" fmla="*/ 2147483647 w 913"/>
              <a:gd name="T11" fmla="*/ 2147483647 h 1291"/>
              <a:gd name="T12" fmla="*/ 2147483647 w 913"/>
              <a:gd name="T13" fmla="*/ 2147483647 h 1291"/>
              <a:gd name="T14" fmla="*/ 0 60000 65536"/>
              <a:gd name="T15" fmla="*/ 0 60000 65536"/>
              <a:gd name="T16" fmla="*/ 0 60000 65536"/>
              <a:gd name="T17" fmla="*/ 0 60000 65536"/>
              <a:gd name="T18" fmla="*/ 0 60000 65536"/>
              <a:gd name="T19" fmla="*/ 0 60000 65536"/>
              <a:gd name="T20" fmla="*/ 0 60000 65536"/>
              <a:gd name="T21" fmla="*/ 0 w 913"/>
              <a:gd name="T22" fmla="*/ 0 h 1291"/>
              <a:gd name="T23" fmla="*/ 913 w 913"/>
              <a:gd name="T24" fmla="*/ 1291 h 12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3" h="1291">
                <a:moveTo>
                  <a:pt x="0" y="0"/>
                </a:moveTo>
                <a:lnTo>
                  <a:pt x="516" y="715"/>
                </a:lnTo>
                <a:lnTo>
                  <a:pt x="456" y="487"/>
                </a:lnTo>
                <a:lnTo>
                  <a:pt x="913" y="1291"/>
                </a:lnTo>
                <a:lnTo>
                  <a:pt x="387" y="189"/>
                </a:lnTo>
                <a:lnTo>
                  <a:pt x="397" y="407"/>
                </a:lnTo>
                <a:lnTo>
                  <a:pt x="10" y="20"/>
                </a:lnTo>
              </a:path>
            </a:pathLst>
          </a:custGeom>
          <a:solidFill>
            <a:srgbClr val="FFFF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 name="Group 6">
            <a:extLst>
              <a:ext uri="{FF2B5EF4-FFF2-40B4-BE49-F238E27FC236}">
                <a16:creationId xmlns:a16="http://schemas.microsoft.com/office/drawing/2014/main" id="{F9FCB07D-BF54-CAE1-B4DE-D5EDCC7FC1C2}"/>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3" name="Rectangle 7">
              <a:extLst>
                <a:ext uri="{FF2B5EF4-FFF2-40B4-BE49-F238E27FC236}">
                  <a16:creationId xmlns:a16="http://schemas.microsoft.com/office/drawing/2014/main" id="{B290DA7F-2E43-8AB6-C233-EADFDEDE0617}"/>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8">
              <a:extLst>
                <a:ext uri="{FF2B5EF4-FFF2-40B4-BE49-F238E27FC236}">
                  <a16:creationId xmlns:a16="http://schemas.microsoft.com/office/drawing/2014/main" id="{D14D812F-8DB4-5141-F6A9-C6F265D7CAA6}"/>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9">
              <a:extLst>
                <a:ext uri="{FF2B5EF4-FFF2-40B4-BE49-F238E27FC236}">
                  <a16:creationId xmlns:a16="http://schemas.microsoft.com/office/drawing/2014/main" id="{0451F2CE-9590-5BAC-8FFA-01085EB6A7EA}"/>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0">
              <a:extLst>
                <a:ext uri="{FF2B5EF4-FFF2-40B4-BE49-F238E27FC236}">
                  <a16:creationId xmlns:a16="http://schemas.microsoft.com/office/drawing/2014/main" id="{B14148E3-369E-D170-6A36-AEC4CAB250BC}"/>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1">
              <a:extLst>
                <a:ext uri="{FF2B5EF4-FFF2-40B4-BE49-F238E27FC236}">
                  <a16:creationId xmlns:a16="http://schemas.microsoft.com/office/drawing/2014/main" id="{3065AD5E-4101-5AAA-12AC-13009CA48111}"/>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2">
              <a:extLst>
                <a:ext uri="{FF2B5EF4-FFF2-40B4-BE49-F238E27FC236}">
                  <a16:creationId xmlns:a16="http://schemas.microsoft.com/office/drawing/2014/main" id="{A4510ABD-649E-A0A5-A7D7-2DB0B41E1F8F}"/>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3">
              <a:extLst>
                <a:ext uri="{FF2B5EF4-FFF2-40B4-BE49-F238E27FC236}">
                  <a16:creationId xmlns:a16="http://schemas.microsoft.com/office/drawing/2014/main" id="{993BAB3A-E9B1-628D-4E51-E5C5CE030147}"/>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4">
              <a:extLst>
                <a:ext uri="{FF2B5EF4-FFF2-40B4-BE49-F238E27FC236}">
                  <a16:creationId xmlns:a16="http://schemas.microsoft.com/office/drawing/2014/main" id="{564E7EB8-63B3-ABDA-314C-B7329D936E5C}"/>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5">
              <a:extLst>
                <a:ext uri="{FF2B5EF4-FFF2-40B4-BE49-F238E27FC236}">
                  <a16:creationId xmlns:a16="http://schemas.microsoft.com/office/drawing/2014/main" id="{533EDA15-C8AB-52D7-91F3-5607B222ABF2}"/>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pic>
        <p:nvPicPr>
          <p:cNvPr id="23" name="Picture 22" descr="Toy, Toys, Gift, Gifts, Present, Presents, Christmas, X-mas, Birthday, B-day, Spinning Top, Gif - Jitter.Bug.Girl">
            <a:extLst>
              <a:ext uri="{FF2B5EF4-FFF2-40B4-BE49-F238E27FC236}">
                <a16:creationId xmlns:a16="http://schemas.microsoft.com/office/drawing/2014/main" id="{82B4103E-3D95-84B5-D140-1110187FE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7226" y="2345743"/>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473281"/>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9" name="Rectangle 3"/>
          <p:cNvSpPr>
            <a:spLocks noGrp="1" noChangeArrowheads="1"/>
          </p:cNvSpPr>
          <p:nvPr>
            <p:ph type="title"/>
          </p:nvPr>
        </p:nvSpPr>
        <p:spPr/>
        <p:txBody>
          <a:bodyPr/>
          <a:lstStyle/>
          <a:p>
            <a:r>
              <a:rPr lang="en-US" dirty="0"/>
              <a:t>Purple Release</a:t>
            </a:r>
          </a:p>
        </p:txBody>
      </p:sp>
      <p:sp>
        <p:nvSpPr>
          <p:cNvPr id="185346" name="Footer Placeholder 3"/>
          <p:cNvSpPr>
            <a:spLocks noGrp="1"/>
          </p:cNvSpPr>
          <p:nvPr>
            <p:ph type="ftr" sz="quarter" idx="10"/>
          </p:nvPr>
        </p:nvSpPr>
        <p:spPr>
          <a:noFill/>
        </p:spPr>
        <p:txBody>
          <a:bodyPr/>
          <a:lstStyle/>
          <a:p>
            <a:r>
              <a:rPr lang="en-US" dirty="0"/>
              <a:t>Art of Multiprocessor Programming</a:t>
            </a:r>
          </a:p>
        </p:txBody>
      </p:sp>
      <p:sp>
        <p:nvSpPr>
          <p:cNvPr id="185347" name="Slide Number Placeholder 4"/>
          <p:cNvSpPr>
            <a:spLocks noGrp="1"/>
          </p:cNvSpPr>
          <p:nvPr>
            <p:ph type="sldNum" sz="quarter" idx="11"/>
          </p:nvPr>
        </p:nvSpPr>
        <p:spPr>
          <a:noFill/>
        </p:spPr>
        <p:txBody>
          <a:bodyPr/>
          <a:lstStyle/>
          <a:p>
            <a:fld id="{86391C96-CDB4-4C04-A99F-6F3BE8F61598}" type="slidenum">
              <a:rPr lang="x-none" smtClean="0">
                <a:latin typeface="Arial" pitchFamily="34" charset="0"/>
                <a:cs typeface="Arial" pitchFamily="34" charset="0"/>
              </a:rPr>
              <a:pPr/>
              <a:t>167</a:t>
            </a:fld>
            <a:endParaRPr lang="en-US" dirty="0">
              <a:latin typeface="Arial" pitchFamily="34" charset="0"/>
              <a:cs typeface="Arial" pitchFamily="34" charset="0"/>
            </a:endParaRPr>
          </a:p>
        </p:txBody>
      </p:sp>
      <p:sp>
        <p:nvSpPr>
          <p:cNvPr id="185350" name="Rectangle 4"/>
          <p:cNvSpPr>
            <a:spLocks noChangeArrowheads="1"/>
          </p:cNvSpPr>
          <p:nvPr/>
        </p:nvSpPr>
        <p:spPr bwMode="auto">
          <a:xfrm>
            <a:off x="2813050" y="4997450"/>
            <a:ext cx="857250" cy="835025"/>
          </a:xfrm>
          <a:prstGeom prst="rect">
            <a:avLst/>
          </a:prstGeom>
          <a:solidFill>
            <a:srgbClr val="FF00FF"/>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a:t>
            </a:r>
          </a:p>
        </p:txBody>
      </p:sp>
      <p:sp>
        <p:nvSpPr>
          <p:cNvPr id="185377" name="Rectangle 16"/>
          <p:cNvSpPr>
            <a:spLocks noChangeArrowheads="1"/>
          </p:cNvSpPr>
          <p:nvPr/>
        </p:nvSpPr>
        <p:spPr bwMode="auto">
          <a:xfrm>
            <a:off x="2093913" y="1966913"/>
            <a:ext cx="1884362" cy="579438"/>
          </a:xfrm>
          <a:prstGeom prst="rect">
            <a:avLst/>
          </a:prstGeom>
          <a:solidFill>
            <a:schemeClr val="tx1"/>
          </a:solid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releasing</a:t>
            </a:r>
          </a:p>
        </p:txBody>
      </p:sp>
      <p:sp>
        <p:nvSpPr>
          <p:cNvPr id="185353" name="Rectangle 29"/>
          <p:cNvSpPr>
            <a:spLocks noChangeArrowheads="1"/>
          </p:cNvSpPr>
          <p:nvPr/>
        </p:nvSpPr>
        <p:spPr bwMode="auto">
          <a:xfrm>
            <a:off x="914400" y="5262563"/>
            <a:ext cx="930275" cy="400050"/>
          </a:xfrm>
          <a:prstGeom prst="rect">
            <a:avLst/>
          </a:prstGeom>
          <a:solidFill>
            <a:srgbClr val="FFFF00"/>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85354" name="Rectangle 30"/>
          <p:cNvSpPr>
            <a:spLocks noChangeArrowheads="1"/>
          </p:cNvSpPr>
          <p:nvPr/>
        </p:nvSpPr>
        <p:spPr bwMode="auto">
          <a:xfrm>
            <a:off x="3670300" y="4999038"/>
            <a:ext cx="857250" cy="835025"/>
          </a:xfrm>
          <a:prstGeom prst="rect">
            <a:avLst/>
          </a:prstGeom>
          <a:solidFill>
            <a:srgbClr val="FF00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5355" name="Freeform 31"/>
          <p:cNvSpPr>
            <a:spLocks/>
          </p:cNvSpPr>
          <p:nvPr/>
        </p:nvSpPr>
        <p:spPr bwMode="auto">
          <a:xfrm>
            <a:off x="4195763" y="5037138"/>
            <a:ext cx="1739900" cy="427037"/>
          </a:xfrm>
          <a:custGeom>
            <a:avLst/>
            <a:gdLst>
              <a:gd name="T0" fmla="*/ 0 w 1096"/>
              <a:gd name="T1" fmla="*/ 2147483647 h 269"/>
              <a:gd name="T2" fmla="*/ 2147483647 w 1096"/>
              <a:gd name="T3" fmla="*/ 2147483647 h 269"/>
              <a:gd name="T4" fmla="*/ 2147483647 w 1096"/>
              <a:gd name="T5" fmla="*/ 0 h 269"/>
              <a:gd name="T6" fmla="*/ 0 60000 65536"/>
              <a:gd name="T7" fmla="*/ 0 60000 65536"/>
              <a:gd name="T8" fmla="*/ 0 60000 65536"/>
              <a:gd name="T9" fmla="*/ 0 w 1096"/>
              <a:gd name="T10" fmla="*/ 0 h 269"/>
              <a:gd name="T11" fmla="*/ 1096 w 1096"/>
              <a:gd name="T12" fmla="*/ 269 h 269"/>
            </a:gdLst>
            <a:ahLst/>
            <a:cxnLst>
              <a:cxn ang="T6">
                <a:pos x="T0" y="T1"/>
              </a:cxn>
              <a:cxn ang="T7">
                <a:pos x="T2" y="T3"/>
              </a:cxn>
              <a:cxn ang="T8">
                <a:pos x="T4" y="T5"/>
              </a:cxn>
            </a:cxnLst>
            <a:rect l="T9" t="T10" r="T11" b="T12"/>
            <a:pathLst>
              <a:path w="1096" h="269">
                <a:moveTo>
                  <a:pt x="0" y="222"/>
                </a:moveTo>
                <a:cubicBezTo>
                  <a:pt x="132" y="224"/>
                  <a:pt x="610" y="269"/>
                  <a:pt x="793" y="232"/>
                </a:cubicBezTo>
                <a:cubicBezTo>
                  <a:pt x="976" y="195"/>
                  <a:pt x="1033" y="48"/>
                  <a:pt x="1096" y="0"/>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5356" name="Freeform 32"/>
          <p:cNvSpPr>
            <a:spLocks/>
          </p:cNvSpPr>
          <p:nvPr/>
        </p:nvSpPr>
        <p:spPr bwMode="auto">
          <a:xfrm>
            <a:off x="1676400" y="4524375"/>
            <a:ext cx="3649663" cy="1044575"/>
          </a:xfrm>
          <a:custGeom>
            <a:avLst/>
            <a:gdLst>
              <a:gd name="T0" fmla="*/ 0 w 2299"/>
              <a:gd name="T1" fmla="*/ 2147483647 h 658"/>
              <a:gd name="T2" fmla="*/ 2147483647 w 2299"/>
              <a:gd name="T3" fmla="*/ 2147483647 h 658"/>
              <a:gd name="T4" fmla="*/ 2147483647 w 2299"/>
              <a:gd name="T5" fmla="*/ 2147483647 h 658"/>
              <a:gd name="T6" fmla="*/ 2147483647 w 2299"/>
              <a:gd name="T7" fmla="*/ 2147483647 h 658"/>
              <a:gd name="T8" fmla="*/ 0 60000 65536"/>
              <a:gd name="T9" fmla="*/ 0 60000 65536"/>
              <a:gd name="T10" fmla="*/ 0 60000 65536"/>
              <a:gd name="T11" fmla="*/ 0 60000 65536"/>
              <a:gd name="T12" fmla="*/ 0 w 2299"/>
              <a:gd name="T13" fmla="*/ 0 h 658"/>
              <a:gd name="T14" fmla="*/ 2299 w 2299"/>
              <a:gd name="T15" fmla="*/ 658 h 658"/>
            </a:gdLst>
            <a:ahLst/>
            <a:cxnLst>
              <a:cxn ang="T8">
                <a:pos x="T0" y="T1"/>
              </a:cxn>
              <a:cxn ang="T9">
                <a:pos x="T2" y="T3"/>
              </a:cxn>
              <a:cxn ang="T10">
                <a:pos x="T4" y="T5"/>
              </a:cxn>
              <a:cxn ang="T11">
                <a:pos x="T6" y="T7"/>
              </a:cxn>
            </a:cxnLst>
            <a:rect l="T12" t="T13" r="T14" b="T15"/>
            <a:pathLst>
              <a:path w="2299" h="658">
                <a:moveTo>
                  <a:pt x="0" y="581"/>
                </a:moveTo>
                <a:cubicBezTo>
                  <a:pt x="0" y="581"/>
                  <a:pt x="408" y="658"/>
                  <a:pt x="520" y="576"/>
                </a:cubicBezTo>
                <a:cubicBezTo>
                  <a:pt x="632" y="494"/>
                  <a:pt x="375" y="182"/>
                  <a:pt x="672" y="91"/>
                </a:cubicBezTo>
                <a:cubicBezTo>
                  <a:pt x="969" y="0"/>
                  <a:pt x="1960" y="43"/>
                  <a:pt x="2299" y="30"/>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5357" name="Rectangle 33"/>
          <p:cNvSpPr>
            <a:spLocks noChangeArrowheads="1"/>
          </p:cNvSpPr>
          <p:nvPr/>
        </p:nvSpPr>
        <p:spPr bwMode="auto">
          <a:xfrm>
            <a:off x="5470525" y="4164013"/>
            <a:ext cx="857250" cy="835025"/>
          </a:xfrm>
          <a:prstGeom prst="rect">
            <a:avLst/>
          </a:prstGeom>
          <a:solidFill>
            <a:srgbClr val="FF3300"/>
          </a:solidFill>
          <a:ln w="38100">
            <a:solidFill>
              <a:schemeClr val="tx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true</a:t>
            </a:r>
          </a:p>
        </p:txBody>
      </p:sp>
      <p:sp>
        <p:nvSpPr>
          <p:cNvPr id="185358" name="Rectangle 34"/>
          <p:cNvSpPr>
            <a:spLocks noChangeArrowheads="1"/>
          </p:cNvSpPr>
          <p:nvPr/>
        </p:nvSpPr>
        <p:spPr bwMode="auto">
          <a:xfrm>
            <a:off x="6327775" y="4165600"/>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5359" name="Line 35"/>
          <p:cNvSpPr>
            <a:spLocks noChangeShapeType="1"/>
          </p:cNvSpPr>
          <p:nvPr/>
        </p:nvSpPr>
        <p:spPr bwMode="auto">
          <a:xfrm>
            <a:off x="6853238" y="45561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85360" name="Group 36"/>
          <p:cNvGrpSpPr>
            <a:grpSpLocks/>
          </p:cNvGrpSpPr>
          <p:nvPr/>
        </p:nvGrpSpPr>
        <p:grpSpPr bwMode="auto">
          <a:xfrm>
            <a:off x="7783513" y="4352925"/>
            <a:ext cx="280987" cy="400050"/>
            <a:chOff x="3749" y="3267"/>
            <a:chExt cx="177" cy="252"/>
          </a:xfrm>
        </p:grpSpPr>
        <p:sp>
          <p:nvSpPr>
            <p:cNvPr id="185363" name="Line 37"/>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5364" name="Line 38"/>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5365" name="Line 39"/>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85361" name="Rectangle 41"/>
          <p:cNvSpPr>
            <a:spLocks noChangeArrowheads="1"/>
          </p:cNvSpPr>
          <p:nvPr/>
        </p:nvSpPr>
        <p:spPr bwMode="auto">
          <a:xfrm>
            <a:off x="4621213" y="1978025"/>
            <a:ext cx="2954337" cy="523220"/>
          </a:xfrm>
          <a:prstGeom prst="rect">
            <a:avLst/>
          </a:prstGeom>
          <a:solidFill>
            <a:schemeClr val="tx1"/>
          </a:solidFill>
          <a:ln w="9525">
            <a:noFill/>
            <a:miter lim="800000"/>
            <a:headEnd/>
            <a:tailEnd/>
          </a:ln>
        </p:spPr>
        <p:txBody>
          <a:bodyPr>
            <a:spAutoFit/>
          </a:bodyPr>
          <a:lstStyle/>
          <a:p>
            <a:pPr algn="ctr"/>
            <a:r>
              <a:rPr lang="en-US" sz="2800" b="0" dirty="0">
                <a:solidFill>
                  <a:srgbClr val="FFFF00"/>
                </a:solidFill>
                <a:latin typeface="Arial" pitchFamily="34" charset="0"/>
                <a:cs typeface="Arial" pitchFamily="34" charset="0"/>
              </a:rPr>
              <a:t>Acquired lock</a:t>
            </a:r>
          </a:p>
        </p:txBody>
      </p:sp>
      <p:sp>
        <p:nvSpPr>
          <p:cNvPr id="185362" name="Rectangle 42"/>
          <p:cNvSpPr>
            <a:spLocks noChangeArrowheads="1"/>
          </p:cNvSpPr>
          <p:nvPr/>
        </p:nvSpPr>
        <p:spPr bwMode="auto">
          <a:xfrm>
            <a:off x="5495925" y="415607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FREE</a:t>
            </a:r>
          </a:p>
        </p:txBody>
      </p:sp>
      <p:grpSp>
        <p:nvGrpSpPr>
          <p:cNvPr id="3" name="Group 18">
            <a:extLst>
              <a:ext uri="{FF2B5EF4-FFF2-40B4-BE49-F238E27FC236}">
                <a16:creationId xmlns:a16="http://schemas.microsoft.com/office/drawing/2014/main" id="{76EE9B12-F6A5-9879-921C-FA3ECE8F6017}"/>
              </a:ext>
            </a:extLst>
          </p:cNvPr>
          <p:cNvGrpSpPr>
            <a:grpSpLocks/>
          </p:cNvGrpSpPr>
          <p:nvPr/>
        </p:nvGrpSpPr>
        <p:grpSpPr bwMode="auto">
          <a:xfrm>
            <a:off x="5703886" y="2617788"/>
            <a:ext cx="1130299" cy="1173162"/>
            <a:chOff x="2496" y="2725"/>
            <a:chExt cx="712" cy="739"/>
          </a:xfrm>
          <a:effectLst>
            <a:glow rad="101600">
              <a:schemeClr val="accent3">
                <a:satMod val="175000"/>
                <a:alpha val="40000"/>
              </a:schemeClr>
            </a:glow>
          </a:effectLst>
        </p:grpSpPr>
        <p:sp>
          <p:nvSpPr>
            <p:cNvPr id="4" name="Rectangle 19">
              <a:extLst>
                <a:ext uri="{FF2B5EF4-FFF2-40B4-BE49-F238E27FC236}">
                  <a16:creationId xmlns:a16="http://schemas.microsoft.com/office/drawing/2014/main" id="{F8DD883B-4145-318B-D565-797EBF6524EA}"/>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5" name="Freeform 20">
              <a:extLst>
                <a:ext uri="{FF2B5EF4-FFF2-40B4-BE49-F238E27FC236}">
                  <a16:creationId xmlns:a16="http://schemas.microsoft.com/office/drawing/2014/main" id="{D763E3A0-9131-2314-2C09-DDB42D3B1DCB}"/>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 name="Group 21">
              <a:extLst>
                <a:ext uri="{FF2B5EF4-FFF2-40B4-BE49-F238E27FC236}">
                  <a16:creationId xmlns:a16="http://schemas.microsoft.com/office/drawing/2014/main" id="{DF5F4CDF-53C4-61AB-B8C3-C870F7C9693A}"/>
                </a:ext>
              </a:extLst>
            </p:cNvPr>
            <p:cNvGrpSpPr>
              <a:grpSpLocks/>
            </p:cNvGrpSpPr>
            <p:nvPr/>
          </p:nvGrpSpPr>
          <p:grpSpPr bwMode="auto">
            <a:xfrm>
              <a:off x="3072" y="2832"/>
              <a:ext cx="136" cy="632"/>
              <a:chOff x="3072" y="2832"/>
              <a:chExt cx="136" cy="632"/>
            </a:xfrm>
          </p:grpSpPr>
          <p:sp>
            <p:nvSpPr>
              <p:cNvPr id="11" name="Freeform 22">
                <a:extLst>
                  <a:ext uri="{FF2B5EF4-FFF2-40B4-BE49-F238E27FC236}">
                    <a16:creationId xmlns:a16="http://schemas.microsoft.com/office/drawing/2014/main" id="{90A78583-1260-AFA4-E9FB-04701BA7BF12}"/>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3">
                <a:extLst>
                  <a:ext uri="{FF2B5EF4-FFF2-40B4-BE49-F238E27FC236}">
                    <a16:creationId xmlns:a16="http://schemas.microsoft.com/office/drawing/2014/main" id="{A37DD016-297F-BB54-2A72-2ACCD64C2280}"/>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24">
                <a:extLst>
                  <a:ext uri="{FF2B5EF4-FFF2-40B4-BE49-F238E27FC236}">
                    <a16:creationId xmlns:a16="http://schemas.microsoft.com/office/drawing/2014/main" id="{441D4F91-0875-7D4F-94CD-EFC68DD15401}"/>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25">
              <a:extLst>
                <a:ext uri="{FF2B5EF4-FFF2-40B4-BE49-F238E27FC236}">
                  <a16:creationId xmlns:a16="http://schemas.microsoft.com/office/drawing/2014/main" id="{A8FF0C1D-8EC7-63EB-EF37-FCF518AD3804}"/>
                </a:ext>
              </a:extLst>
            </p:cNvPr>
            <p:cNvGrpSpPr>
              <a:grpSpLocks/>
            </p:cNvGrpSpPr>
            <p:nvPr/>
          </p:nvGrpSpPr>
          <p:grpSpPr bwMode="auto">
            <a:xfrm flipH="1">
              <a:off x="2496" y="2832"/>
              <a:ext cx="136" cy="632"/>
              <a:chOff x="3072" y="2832"/>
              <a:chExt cx="136" cy="632"/>
            </a:xfrm>
          </p:grpSpPr>
          <p:sp>
            <p:nvSpPr>
              <p:cNvPr id="8" name="Freeform 26">
                <a:extLst>
                  <a:ext uri="{FF2B5EF4-FFF2-40B4-BE49-F238E27FC236}">
                    <a16:creationId xmlns:a16="http://schemas.microsoft.com/office/drawing/2014/main" id="{C24858B4-E045-7CCD-1303-1009E379315A}"/>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27">
                <a:extLst>
                  <a:ext uri="{FF2B5EF4-FFF2-40B4-BE49-F238E27FC236}">
                    <a16:creationId xmlns:a16="http://schemas.microsoft.com/office/drawing/2014/main" id="{7DCA616E-5D3B-D159-3516-F9CDD890498B}"/>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28">
                <a:extLst>
                  <a:ext uri="{FF2B5EF4-FFF2-40B4-BE49-F238E27FC236}">
                    <a16:creationId xmlns:a16="http://schemas.microsoft.com/office/drawing/2014/main" id="{98EEEFDC-947A-096F-53CA-6B139A92A979}"/>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4" name="Group 6">
            <a:extLst>
              <a:ext uri="{FF2B5EF4-FFF2-40B4-BE49-F238E27FC236}">
                <a16:creationId xmlns:a16="http://schemas.microsoft.com/office/drawing/2014/main" id="{7AB1379B-F6FD-D93C-3447-6553EE70A13E}"/>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15" name="Rectangle 7">
              <a:extLst>
                <a:ext uri="{FF2B5EF4-FFF2-40B4-BE49-F238E27FC236}">
                  <a16:creationId xmlns:a16="http://schemas.microsoft.com/office/drawing/2014/main" id="{F363744C-6512-D3A6-61D5-C18C6B71CEEB}"/>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6" name="Freeform 8">
              <a:extLst>
                <a:ext uri="{FF2B5EF4-FFF2-40B4-BE49-F238E27FC236}">
                  <a16:creationId xmlns:a16="http://schemas.microsoft.com/office/drawing/2014/main" id="{C3AC345C-33AE-C76C-8EAC-23DEA3DC6F3F}"/>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9">
              <a:extLst>
                <a:ext uri="{FF2B5EF4-FFF2-40B4-BE49-F238E27FC236}">
                  <a16:creationId xmlns:a16="http://schemas.microsoft.com/office/drawing/2014/main" id="{FCB13AB0-6D85-ED75-5F02-AB9A73D3C1FF}"/>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10">
              <a:extLst>
                <a:ext uri="{FF2B5EF4-FFF2-40B4-BE49-F238E27FC236}">
                  <a16:creationId xmlns:a16="http://schemas.microsoft.com/office/drawing/2014/main" id="{0CF66096-0C65-8C68-1C06-ECD60C47124C}"/>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11">
              <a:extLst>
                <a:ext uri="{FF2B5EF4-FFF2-40B4-BE49-F238E27FC236}">
                  <a16:creationId xmlns:a16="http://schemas.microsoft.com/office/drawing/2014/main" id="{463188DB-FAD0-80D9-6B88-B2DD97CC33FD}"/>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12">
              <a:extLst>
                <a:ext uri="{FF2B5EF4-FFF2-40B4-BE49-F238E27FC236}">
                  <a16:creationId xmlns:a16="http://schemas.microsoft.com/office/drawing/2014/main" id="{C6EC4CCD-8E70-55B5-92A4-013BE65679F5}"/>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3">
              <a:extLst>
                <a:ext uri="{FF2B5EF4-FFF2-40B4-BE49-F238E27FC236}">
                  <a16:creationId xmlns:a16="http://schemas.microsoft.com/office/drawing/2014/main" id="{904DD007-CF46-6FD0-F562-90F7269E8226}"/>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4">
              <a:extLst>
                <a:ext uri="{FF2B5EF4-FFF2-40B4-BE49-F238E27FC236}">
                  <a16:creationId xmlns:a16="http://schemas.microsoft.com/office/drawing/2014/main" id="{8A273D1F-496C-E160-26E9-3212A9C7BE13}"/>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15">
              <a:extLst>
                <a:ext uri="{FF2B5EF4-FFF2-40B4-BE49-F238E27FC236}">
                  <a16:creationId xmlns:a16="http://schemas.microsoft.com/office/drawing/2014/main" id="{70CD3093-B314-EC71-B48E-023AC4F88652}"/>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extLst>
      <p:ext uri="{BB962C8B-B14F-4D97-AF65-F5344CB8AC3E}">
        <p14:creationId xmlns:p14="http://schemas.microsoft.com/office/powerpoint/2010/main" val="103302698"/>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3"/>
          <p:cNvSpPr>
            <a:spLocks noGrp="1" noChangeArrowheads="1"/>
          </p:cNvSpPr>
          <p:nvPr>
            <p:ph type="title"/>
          </p:nvPr>
        </p:nvSpPr>
        <p:spPr/>
        <p:txBody>
          <a:bodyPr/>
          <a:lstStyle/>
          <a:p>
            <a:r>
              <a:rPr lang="en-US" dirty="0"/>
              <a:t>MCS Queue Unlock</a:t>
            </a:r>
          </a:p>
        </p:txBody>
      </p:sp>
      <p:sp>
        <p:nvSpPr>
          <p:cNvPr id="174082" name="Footer Placeholder 3"/>
          <p:cNvSpPr>
            <a:spLocks noGrp="1"/>
          </p:cNvSpPr>
          <p:nvPr>
            <p:ph type="ftr" sz="quarter" idx="10"/>
          </p:nvPr>
        </p:nvSpPr>
        <p:spPr>
          <a:noFill/>
        </p:spPr>
        <p:txBody>
          <a:bodyPr/>
          <a:lstStyle/>
          <a:p>
            <a:r>
              <a:rPr lang="en-US" dirty="0"/>
              <a:t>Art of Multiprocessor Programming</a:t>
            </a:r>
          </a:p>
        </p:txBody>
      </p:sp>
      <p:sp>
        <p:nvSpPr>
          <p:cNvPr id="174083" name="Slide Number Placeholder 4"/>
          <p:cNvSpPr>
            <a:spLocks noGrp="1"/>
          </p:cNvSpPr>
          <p:nvPr>
            <p:ph type="sldNum" sz="quarter" idx="11"/>
          </p:nvPr>
        </p:nvSpPr>
        <p:spPr>
          <a:noFill/>
        </p:spPr>
        <p:txBody>
          <a:bodyPr/>
          <a:lstStyle/>
          <a:p>
            <a:fld id="{8E5F6452-65BE-4154-9632-D4C58CD48DB8}" type="slidenum">
              <a:rPr lang="x-none" smtClean="0">
                <a:cs typeface="Arial" pitchFamily="34" charset="0"/>
              </a:rPr>
              <a:pPr/>
              <a:t>168</a:t>
            </a:fld>
            <a:endParaRPr lang="en-US" dirty="0">
              <a:cs typeface="Arial" pitchFamily="34" charset="0"/>
            </a:endParaRPr>
          </a:p>
        </p:txBody>
      </p:sp>
      <p:sp>
        <p:nvSpPr>
          <p:cNvPr id="174085" name="Rectangle 4"/>
          <p:cNvSpPr>
            <a:spLocks noChangeArrowheads="1"/>
          </p:cNvSpPr>
          <p:nvPr/>
        </p:nvSpPr>
        <p:spPr bwMode="auto">
          <a:xfrm>
            <a:off x="919163" y="1758950"/>
            <a:ext cx="7153275" cy="4832092"/>
          </a:xfrm>
          <a:prstGeom prst="rect">
            <a:avLst/>
          </a:prstGeom>
          <a:solidFill>
            <a:schemeClr val="tx1"/>
          </a:solidFill>
          <a:ln w="9525">
            <a:noFill/>
            <a:miter lim="800000"/>
            <a:headEnd/>
            <a:tailEnd/>
          </a:ln>
        </p:spPr>
        <p:txBody>
          <a:bodyPr>
            <a:spAutoFit/>
          </a:body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MCSLock</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implements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AtomicReference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unlock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CAS</a:t>
            </a:r>
            <a:r>
              <a:rPr lang="en-US" sz="2800" b="0" dirty="0">
                <a:solidFill>
                  <a:srgbClr val="D4D4D4"/>
                </a:solidFill>
                <a:effectLst/>
                <a:latin typeface="Consolas" panose="020B0609020204030204" pitchFamily="49" charset="0"/>
              </a:rPr>
              <a:t>(qnode,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locked</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false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8597BFF8-9C30-4EC8-3119-63D5051E0023}"/>
              </a:ext>
            </a:extLst>
          </p:cNvPr>
          <p:cNvSpPr>
            <a:spLocks noChangeArrowheads="1"/>
          </p:cNvSpPr>
          <p:nvPr/>
        </p:nvSpPr>
        <p:spPr bwMode="auto">
          <a:xfrm>
            <a:off x="919163" y="1758950"/>
            <a:ext cx="7153275" cy="4832092"/>
          </a:xfrm>
          <a:prstGeom prst="rect">
            <a:avLst/>
          </a:prstGeom>
          <a:solidFill>
            <a:schemeClr val="tx1"/>
          </a:solidFill>
          <a:ln w="9525">
            <a:noFill/>
            <a:miter lim="800000"/>
            <a:headEnd/>
            <a:tailEnd/>
          </a:ln>
        </p:spPr>
        <p:txBody>
          <a:bodyPr>
            <a:spAutoFit/>
          </a:body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MCSLock</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implements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AtomicReference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unlock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CAS</a:t>
            </a:r>
            <a:r>
              <a:rPr lang="en-US" sz="2800" b="0" dirty="0">
                <a:solidFill>
                  <a:srgbClr val="D4D4D4"/>
                </a:solidFill>
                <a:effectLst/>
                <a:latin typeface="Consolas" panose="020B0609020204030204" pitchFamily="49" charset="0"/>
              </a:rPr>
              <a:t>(qnode,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locked</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false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175108" name="Rectangle 3"/>
          <p:cNvSpPr>
            <a:spLocks noGrp="1" noChangeArrowheads="1"/>
          </p:cNvSpPr>
          <p:nvPr>
            <p:ph type="title"/>
          </p:nvPr>
        </p:nvSpPr>
        <p:spPr/>
        <p:txBody>
          <a:bodyPr/>
          <a:lstStyle/>
          <a:p>
            <a:r>
              <a:rPr lang="en-US" dirty="0"/>
              <a:t>MCS Queue Lock</a:t>
            </a:r>
          </a:p>
        </p:txBody>
      </p:sp>
      <p:sp>
        <p:nvSpPr>
          <p:cNvPr id="175106" name="Footer Placeholder 3"/>
          <p:cNvSpPr>
            <a:spLocks noGrp="1"/>
          </p:cNvSpPr>
          <p:nvPr>
            <p:ph type="ftr" sz="quarter" idx="10"/>
          </p:nvPr>
        </p:nvSpPr>
        <p:spPr>
          <a:noFill/>
        </p:spPr>
        <p:txBody>
          <a:bodyPr/>
          <a:lstStyle/>
          <a:p>
            <a:r>
              <a:rPr lang="en-US" dirty="0"/>
              <a:t>Art of Multiprocessor Programming</a:t>
            </a:r>
          </a:p>
        </p:txBody>
      </p:sp>
      <p:sp>
        <p:nvSpPr>
          <p:cNvPr id="175107" name="Slide Number Placeholder 4"/>
          <p:cNvSpPr>
            <a:spLocks noGrp="1"/>
          </p:cNvSpPr>
          <p:nvPr>
            <p:ph type="sldNum" sz="quarter" idx="11"/>
          </p:nvPr>
        </p:nvSpPr>
        <p:spPr>
          <a:noFill/>
        </p:spPr>
        <p:txBody>
          <a:bodyPr/>
          <a:lstStyle/>
          <a:p>
            <a:fld id="{737A73B1-98E2-405D-A31C-0BA6B209AC05}" type="slidenum">
              <a:rPr lang="x-none" smtClean="0">
                <a:cs typeface="Arial" pitchFamily="34" charset="0"/>
              </a:rPr>
              <a:pPr/>
              <a:t>169</a:t>
            </a:fld>
            <a:endParaRPr lang="en-US" dirty="0">
              <a:cs typeface="Arial" pitchFamily="34" charset="0"/>
            </a:endParaRPr>
          </a:p>
        </p:txBody>
      </p:sp>
      <p:sp>
        <p:nvSpPr>
          <p:cNvPr id="175110" name="AutoShape 6"/>
          <p:cNvSpPr>
            <a:spLocks noChangeArrowheads="1"/>
          </p:cNvSpPr>
          <p:nvPr/>
        </p:nvSpPr>
        <p:spPr bwMode="auto">
          <a:xfrm>
            <a:off x="1498169" y="3130550"/>
            <a:ext cx="4964544" cy="458788"/>
          </a:xfrm>
          <a:prstGeom prst="wedgeRoundRectCallout">
            <a:avLst>
              <a:gd name="adj1" fmla="val 50292"/>
              <a:gd name="adj2" fmla="val 355537"/>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
        <p:nvSpPr>
          <p:cNvPr id="175111" name="Text Box 7"/>
          <p:cNvSpPr txBox="1">
            <a:spLocks noChangeArrowheads="1"/>
          </p:cNvSpPr>
          <p:nvPr/>
        </p:nvSpPr>
        <p:spPr bwMode="auto">
          <a:xfrm>
            <a:off x="5837238" y="5032375"/>
            <a:ext cx="2565400" cy="954107"/>
          </a:xfrm>
          <a:prstGeom prst="rect">
            <a:avLst/>
          </a:prstGeom>
          <a:solidFill>
            <a:schemeClr val="tx1"/>
          </a:solid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Missing</a:t>
            </a:r>
          </a:p>
          <a:p>
            <a:pPr algn="ctr"/>
            <a:r>
              <a:rPr lang="en-US" sz="2800" b="0" dirty="0">
                <a:solidFill>
                  <a:srgbClr val="FFFF00"/>
                </a:solidFill>
                <a:latin typeface="Arial" pitchFamily="34" charset="0"/>
                <a:cs typeface="Arial" pitchFamily="34" charset="0"/>
              </a:rPr>
              <a:t>successor?</a:t>
            </a:r>
          </a:p>
        </p:txBody>
      </p:sp>
    </p:spTree>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910F454A-337C-572C-0CC5-05FFB27C4B22}"/>
              </a:ext>
            </a:extLst>
          </p:cNvPr>
          <p:cNvSpPr>
            <a:spLocks noChangeArrowheads="1"/>
          </p:cNvSpPr>
          <p:nvPr/>
        </p:nvSpPr>
        <p:spPr bwMode="auto">
          <a:xfrm>
            <a:off x="919163" y="1758950"/>
            <a:ext cx="7153275" cy="4832092"/>
          </a:xfrm>
          <a:prstGeom prst="rect">
            <a:avLst/>
          </a:prstGeom>
          <a:solidFill>
            <a:schemeClr val="tx1"/>
          </a:solidFill>
          <a:ln w="9525">
            <a:noFill/>
            <a:miter lim="800000"/>
            <a:headEnd/>
            <a:tailEnd/>
          </a:ln>
        </p:spPr>
        <p:txBody>
          <a:bodyPr>
            <a:spAutoFit/>
          </a:body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MCSLock</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implements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AtomicReference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unlock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CAS</a:t>
            </a:r>
            <a:r>
              <a:rPr lang="en-US" sz="2800" b="0" dirty="0">
                <a:solidFill>
                  <a:srgbClr val="D4D4D4"/>
                </a:solidFill>
                <a:effectLst/>
                <a:latin typeface="Consolas" panose="020B0609020204030204" pitchFamily="49" charset="0"/>
              </a:rPr>
              <a:t>(qnode,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locked</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false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176132" name="Rectangle 3"/>
          <p:cNvSpPr>
            <a:spLocks noGrp="1" noChangeArrowheads="1"/>
          </p:cNvSpPr>
          <p:nvPr>
            <p:ph type="title"/>
          </p:nvPr>
        </p:nvSpPr>
        <p:spPr/>
        <p:txBody>
          <a:bodyPr/>
          <a:lstStyle/>
          <a:p>
            <a:r>
              <a:rPr lang="en-US" dirty="0"/>
              <a:t>MCS Queue Lock</a:t>
            </a:r>
          </a:p>
        </p:txBody>
      </p:sp>
      <p:sp>
        <p:nvSpPr>
          <p:cNvPr id="176130" name="Footer Placeholder 3"/>
          <p:cNvSpPr>
            <a:spLocks noGrp="1"/>
          </p:cNvSpPr>
          <p:nvPr>
            <p:ph type="ftr" sz="quarter" idx="10"/>
          </p:nvPr>
        </p:nvSpPr>
        <p:spPr>
          <a:noFill/>
        </p:spPr>
        <p:txBody>
          <a:bodyPr/>
          <a:lstStyle/>
          <a:p>
            <a:r>
              <a:rPr lang="en-US" dirty="0"/>
              <a:t>Art of Multiprocessor Programming</a:t>
            </a:r>
          </a:p>
        </p:txBody>
      </p:sp>
      <p:sp>
        <p:nvSpPr>
          <p:cNvPr id="176131" name="Slide Number Placeholder 4"/>
          <p:cNvSpPr>
            <a:spLocks noGrp="1"/>
          </p:cNvSpPr>
          <p:nvPr>
            <p:ph type="sldNum" sz="quarter" idx="11"/>
          </p:nvPr>
        </p:nvSpPr>
        <p:spPr>
          <a:noFill/>
        </p:spPr>
        <p:txBody>
          <a:bodyPr/>
          <a:lstStyle/>
          <a:p>
            <a:fld id="{443E462A-91B1-4680-962F-0B3130E2CE71}" type="slidenum">
              <a:rPr lang="x-none" smtClean="0">
                <a:cs typeface="Arial" pitchFamily="34" charset="0"/>
              </a:rPr>
              <a:pPr/>
              <a:t>170</a:t>
            </a:fld>
            <a:endParaRPr lang="en-US" dirty="0">
              <a:cs typeface="Arial" pitchFamily="34" charset="0"/>
            </a:endParaRPr>
          </a:p>
        </p:txBody>
      </p:sp>
      <p:sp>
        <p:nvSpPr>
          <p:cNvPr id="176134" name="Text Box 6"/>
          <p:cNvSpPr txBox="1">
            <a:spLocks noChangeArrowheads="1"/>
          </p:cNvSpPr>
          <p:nvPr/>
        </p:nvSpPr>
        <p:spPr bwMode="auto">
          <a:xfrm>
            <a:off x="1352888" y="2058253"/>
            <a:ext cx="5046663" cy="523220"/>
          </a:xfrm>
          <a:prstGeom prst="rect">
            <a:avLst/>
          </a:prstGeom>
          <a:solidFill>
            <a:schemeClr val="tx1"/>
          </a:solid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If really no successor, return</a:t>
            </a:r>
          </a:p>
        </p:txBody>
      </p:sp>
      <p:sp>
        <p:nvSpPr>
          <p:cNvPr id="176135" name="AutoShape 7"/>
          <p:cNvSpPr>
            <a:spLocks noChangeArrowheads="1"/>
          </p:cNvSpPr>
          <p:nvPr/>
        </p:nvSpPr>
        <p:spPr bwMode="auto">
          <a:xfrm>
            <a:off x="1589087" y="3571875"/>
            <a:ext cx="5046663" cy="838200"/>
          </a:xfrm>
          <a:prstGeom prst="wedgeRoundRectCallout">
            <a:avLst>
              <a:gd name="adj1" fmla="val 9287"/>
              <a:gd name="adj2" fmla="val -160986"/>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6454FBF1-45A2-1864-C373-EC589A0FD57E}"/>
              </a:ext>
            </a:extLst>
          </p:cNvPr>
          <p:cNvSpPr>
            <a:spLocks noChangeArrowheads="1"/>
          </p:cNvSpPr>
          <p:nvPr/>
        </p:nvSpPr>
        <p:spPr bwMode="auto">
          <a:xfrm>
            <a:off x="919163" y="1758950"/>
            <a:ext cx="7153275" cy="4832092"/>
          </a:xfrm>
          <a:prstGeom prst="rect">
            <a:avLst/>
          </a:prstGeom>
          <a:solidFill>
            <a:schemeClr val="tx1"/>
          </a:solidFill>
          <a:ln w="9525">
            <a:noFill/>
            <a:miter lim="800000"/>
            <a:headEnd/>
            <a:tailEnd/>
          </a:ln>
        </p:spPr>
        <p:txBody>
          <a:bodyPr>
            <a:spAutoFit/>
          </a:body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MCSLock</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implements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AtomicReference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unlock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CAS</a:t>
            </a:r>
            <a:r>
              <a:rPr lang="en-US" sz="2800" b="0" dirty="0">
                <a:solidFill>
                  <a:srgbClr val="D4D4D4"/>
                </a:solidFill>
                <a:effectLst/>
                <a:latin typeface="Consolas" panose="020B0609020204030204" pitchFamily="49" charset="0"/>
              </a:rPr>
              <a:t>(qnode,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locked</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false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177156" name="Rectangle 3"/>
          <p:cNvSpPr>
            <a:spLocks noGrp="1" noChangeArrowheads="1"/>
          </p:cNvSpPr>
          <p:nvPr>
            <p:ph type="title"/>
          </p:nvPr>
        </p:nvSpPr>
        <p:spPr/>
        <p:txBody>
          <a:bodyPr/>
          <a:lstStyle/>
          <a:p>
            <a:r>
              <a:rPr lang="en-US" dirty="0"/>
              <a:t>MCS Queue Lock</a:t>
            </a:r>
          </a:p>
        </p:txBody>
      </p:sp>
      <p:sp>
        <p:nvSpPr>
          <p:cNvPr id="177154" name="Footer Placeholder 3"/>
          <p:cNvSpPr>
            <a:spLocks noGrp="1"/>
          </p:cNvSpPr>
          <p:nvPr>
            <p:ph type="ftr" sz="quarter" idx="10"/>
          </p:nvPr>
        </p:nvSpPr>
        <p:spPr>
          <a:noFill/>
        </p:spPr>
        <p:txBody>
          <a:bodyPr/>
          <a:lstStyle/>
          <a:p>
            <a:r>
              <a:rPr lang="en-US" dirty="0"/>
              <a:t>Art of Multiprocessor Programming</a:t>
            </a:r>
          </a:p>
        </p:txBody>
      </p:sp>
      <p:sp>
        <p:nvSpPr>
          <p:cNvPr id="177155" name="Slide Number Placeholder 4"/>
          <p:cNvSpPr>
            <a:spLocks noGrp="1"/>
          </p:cNvSpPr>
          <p:nvPr>
            <p:ph type="sldNum" sz="quarter" idx="11"/>
          </p:nvPr>
        </p:nvSpPr>
        <p:spPr>
          <a:noFill/>
        </p:spPr>
        <p:txBody>
          <a:bodyPr/>
          <a:lstStyle/>
          <a:p>
            <a:fld id="{2ACF0FFC-48C3-4C51-AB5B-9AF59E3AE27C}" type="slidenum">
              <a:rPr lang="x-none" smtClean="0">
                <a:cs typeface="Arial" pitchFamily="34" charset="0"/>
              </a:rPr>
              <a:pPr/>
              <a:t>171</a:t>
            </a:fld>
            <a:endParaRPr lang="en-US" dirty="0">
              <a:cs typeface="Arial" pitchFamily="34" charset="0"/>
            </a:endParaRPr>
          </a:p>
        </p:txBody>
      </p:sp>
      <p:sp>
        <p:nvSpPr>
          <p:cNvPr id="177158" name="Text Box 6"/>
          <p:cNvSpPr txBox="1">
            <a:spLocks noChangeArrowheads="1"/>
          </p:cNvSpPr>
          <p:nvPr/>
        </p:nvSpPr>
        <p:spPr bwMode="auto">
          <a:xfrm>
            <a:off x="1176337" y="2063890"/>
            <a:ext cx="5046663" cy="954107"/>
          </a:xfrm>
          <a:prstGeom prst="rect">
            <a:avLst/>
          </a:prstGeom>
          <a:solidFill>
            <a:schemeClr val="tx1"/>
          </a:solid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Otherwise wait for successor to catch up</a:t>
            </a:r>
          </a:p>
        </p:txBody>
      </p:sp>
      <p:sp>
        <p:nvSpPr>
          <p:cNvPr id="177159" name="AutoShape 7"/>
          <p:cNvSpPr>
            <a:spLocks noChangeArrowheads="1"/>
          </p:cNvSpPr>
          <p:nvPr/>
        </p:nvSpPr>
        <p:spPr bwMode="auto">
          <a:xfrm>
            <a:off x="1849438" y="4277045"/>
            <a:ext cx="5656262" cy="633413"/>
          </a:xfrm>
          <a:prstGeom prst="wedgeRoundRectCallout">
            <a:avLst>
              <a:gd name="adj1" fmla="val 6806"/>
              <a:gd name="adj2" fmla="val -229199"/>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D4F9BAA7-4AE2-025E-C3D7-6E483600AA56}"/>
              </a:ext>
            </a:extLst>
          </p:cNvPr>
          <p:cNvSpPr>
            <a:spLocks noChangeArrowheads="1"/>
          </p:cNvSpPr>
          <p:nvPr/>
        </p:nvSpPr>
        <p:spPr bwMode="auto">
          <a:xfrm>
            <a:off x="919163" y="1758950"/>
            <a:ext cx="7153275" cy="4832092"/>
          </a:xfrm>
          <a:prstGeom prst="rect">
            <a:avLst/>
          </a:prstGeom>
          <a:solidFill>
            <a:schemeClr val="tx1"/>
          </a:solidFill>
          <a:ln w="9525">
            <a:noFill/>
            <a:miter lim="800000"/>
            <a:headEnd/>
            <a:tailEnd/>
          </a:ln>
        </p:spPr>
        <p:txBody>
          <a:bodyPr>
            <a:spAutoFit/>
          </a:body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MCSLock</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implements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AtomicReference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unlock</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if</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tail</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CAS</a:t>
            </a:r>
            <a:r>
              <a:rPr lang="en-US" sz="2800" b="0" dirty="0">
                <a:solidFill>
                  <a:srgbClr val="D4D4D4"/>
                </a:solidFill>
                <a:effectLst/>
                <a:latin typeface="Consolas" panose="020B0609020204030204" pitchFamily="49" charset="0"/>
              </a:rPr>
              <a:t>(qnode,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qnode</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next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locked</a:t>
            </a:r>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false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178180" name="Rectangle 3"/>
          <p:cNvSpPr>
            <a:spLocks noGrp="1" noChangeArrowheads="1"/>
          </p:cNvSpPr>
          <p:nvPr>
            <p:ph type="title"/>
          </p:nvPr>
        </p:nvSpPr>
        <p:spPr/>
        <p:txBody>
          <a:bodyPr/>
          <a:lstStyle/>
          <a:p>
            <a:r>
              <a:rPr lang="en-US" dirty="0"/>
              <a:t>MCS Queue Lock</a:t>
            </a:r>
          </a:p>
        </p:txBody>
      </p:sp>
      <p:sp>
        <p:nvSpPr>
          <p:cNvPr id="178178" name="Footer Placeholder 3"/>
          <p:cNvSpPr>
            <a:spLocks noGrp="1"/>
          </p:cNvSpPr>
          <p:nvPr>
            <p:ph type="ftr" sz="quarter" idx="10"/>
          </p:nvPr>
        </p:nvSpPr>
        <p:spPr>
          <a:noFill/>
        </p:spPr>
        <p:txBody>
          <a:bodyPr/>
          <a:lstStyle/>
          <a:p>
            <a:r>
              <a:rPr lang="en-US" dirty="0"/>
              <a:t>Art of Multiprocessor Programming</a:t>
            </a:r>
          </a:p>
        </p:txBody>
      </p:sp>
      <p:sp>
        <p:nvSpPr>
          <p:cNvPr id="178179" name="Slide Number Placeholder 4"/>
          <p:cNvSpPr>
            <a:spLocks noGrp="1"/>
          </p:cNvSpPr>
          <p:nvPr>
            <p:ph type="sldNum" sz="quarter" idx="11"/>
          </p:nvPr>
        </p:nvSpPr>
        <p:spPr>
          <a:noFill/>
        </p:spPr>
        <p:txBody>
          <a:bodyPr/>
          <a:lstStyle/>
          <a:p>
            <a:fld id="{C51A0DD4-545B-47A1-8C4A-8A96ADAB4177}" type="slidenum">
              <a:rPr lang="x-none" smtClean="0">
                <a:cs typeface="Arial" pitchFamily="34" charset="0"/>
              </a:rPr>
              <a:pPr/>
              <a:t>172</a:t>
            </a:fld>
            <a:endParaRPr lang="en-US" dirty="0">
              <a:cs typeface="Arial" pitchFamily="34" charset="0"/>
            </a:endParaRPr>
          </a:p>
        </p:txBody>
      </p:sp>
      <p:sp>
        <p:nvSpPr>
          <p:cNvPr id="178182" name="Text Box 6"/>
          <p:cNvSpPr txBox="1">
            <a:spLocks noChangeArrowheads="1"/>
          </p:cNvSpPr>
          <p:nvPr/>
        </p:nvSpPr>
        <p:spPr bwMode="auto">
          <a:xfrm>
            <a:off x="2908300" y="2362200"/>
            <a:ext cx="4387445" cy="523220"/>
          </a:xfrm>
          <a:prstGeom prst="rect">
            <a:avLst/>
          </a:prstGeom>
          <a:solidFill>
            <a:schemeClr val="tx1"/>
          </a:solid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Pass lock to successor</a:t>
            </a:r>
          </a:p>
        </p:txBody>
      </p:sp>
      <p:sp>
        <p:nvSpPr>
          <p:cNvPr id="178183" name="AutoShape 7"/>
          <p:cNvSpPr>
            <a:spLocks noChangeArrowheads="1"/>
          </p:cNvSpPr>
          <p:nvPr/>
        </p:nvSpPr>
        <p:spPr bwMode="auto">
          <a:xfrm>
            <a:off x="1120775" y="5162550"/>
            <a:ext cx="5432425" cy="633413"/>
          </a:xfrm>
          <a:prstGeom prst="wedgeRoundRectCallout">
            <a:avLst>
              <a:gd name="adj1" fmla="val 30935"/>
              <a:gd name="adj2" fmla="val -408398"/>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2" name="Rectangle 2"/>
          <p:cNvSpPr>
            <a:spLocks noGrp="1" noChangeArrowheads="1"/>
          </p:cNvSpPr>
          <p:nvPr>
            <p:ph type="title"/>
          </p:nvPr>
        </p:nvSpPr>
        <p:spPr/>
        <p:txBody>
          <a:bodyPr/>
          <a:lstStyle/>
          <a:p>
            <a:r>
              <a:rPr lang="en-US" dirty="0"/>
              <a:t>Abortable Locks</a:t>
            </a:r>
          </a:p>
        </p:txBody>
      </p:sp>
      <p:sp>
        <p:nvSpPr>
          <p:cNvPr id="186370" name="Footer Placeholder 3"/>
          <p:cNvSpPr>
            <a:spLocks noGrp="1"/>
          </p:cNvSpPr>
          <p:nvPr>
            <p:ph type="ftr" sz="quarter" idx="10"/>
          </p:nvPr>
        </p:nvSpPr>
        <p:spPr>
          <a:noFill/>
        </p:spPr>
        <p:txBody>
          <a:bodyPr/>
          <a:lstStyle/>
          <a:p>
            <a:r>
              <a:rPr lang="en-US" dirty="0"/>
              <a:t>Art of Multiprocessor Programming</a:t>
            </a:r>
          </a:p>
        </p:txBody>
      </p:sp>
      <p:sp>
        <p:nvSpPr>
          <p:cNvPr id="186371" name="Slide Number Placeholder 4"/>
          <p:cNvSpPr>
            <a:spLocks noGrp="1"/>
          </p:cNvSpPr>
          <p:nvPr>
            <p:ph type="sldNum" sz="quarter" idx="11"/>
          </p:nvPr>
        </p:nvSpPr>
        <p:spPr>
          <a:noFill/>
        </p:spPr>
        <p:txBody>
          <a:bodyPr/>
          <a:lstStyle/>
          <a:p>
            <a:fld id="{5ED04E3D-704A-43C6-8314-5C769F25D63C}" type="slidenum">
              <a:rPr lang="x-none" smtClean="0">
                <a:cs typeface="Arial" pitchFamily="34" charset="0"/>
              </a:rPr>
              <a:pPr/>
              <a:t>173</a:t>
            </a:fld>
            <a:endParaRPr lang="en-US" dirty="0">
              <a:cs typeface="Arial" pitchFamily="34" charset="0"/>
            </a:endParaRPr>
          </a:p>
        </p:txBody>
      </p:sp>
      <p:sp>
        <p:nvSpPr>
          <p:cNvPr id="2" name="TextBox 1">
            <a:extLst>
              <a:ext uri="{FF2B5EF4-FFF2-40B4-BE49-F238E27FC236}">
                <a16:creationId xmlns:a16="http://schemas.microsoft.com/office/drawing/2014/main" id="{1FB7B9AC-8AC1-269F-CCEF-D38D328DCEAB}"/>
              </a:ext>
            </a:extLst>
          </p:cNvPr>
          <p:cNvSpPr txBox="1"/>
          <p:nvPr/>
        </p:nvSpPr>
        <p:spPr bwMode="auto">
          <a:xfrm>
            <a:off x="1017642" y="1981200"/>
            <a:ext cx="756246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What if you want to give up waiting for a lock?</a:t>
            </a:r>
          </a:p>
        </p:txBody>
      </p:sp>
      <p:sp>
        <p:nvSpPr>
          <p:cNvPr id="3" name="TextBox 2">
            <a:extLst>
              <a:ext uri="{FF2B5EF4-FFF2-40B4-BE49-F238E27FC236}">
                <a16:creationId xmlns:a16="http://schemas.microsoft.com/office/drawing/2014/main" id="{AE2BD69A-A46B-9660-326B-09B4DEBF9CA2}"/>
              </a:ext>
            </a:extLst>
          </p:cNvPr>
          <p:cNvSpPr txBox="1"/>
          <p:nvPr/>
        </p:nvSpPr>
        <p:spPr bwMode="auto">
          <a:xfrm>
            <a:off x="1602914" y="3698574"/>
            <a:ext cx="162395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Timeout</a:t>
            </a:r>
          </a:p>
        </p:txBody>
      </p:sp>
      <p:sp>
        <p:nvSpPr>
          <p:cNvPr id="4" name="TextBox 3">
            <a:extLst>
              <a:ext uri="{FF2B5EF4-FFF2-40B4-BE49-F238E27FC236}">
                <a16:creationId xmlns:a16="http://schemas.microsoft.com/office/drawing/2014/main" id="{71DC3319-29D1-FFDB-8E53-7354EB5F9012}"/>
              </a:ext>
            </a:extLst>
          </p:cNvPr>
          <p:cNvSpPr txBox="1"/>
          <p:nvPr/>
        </p:nvSpPr>
        <p:spPr bwMode="auto">
          <a:xfrm>
            <a:off x="1017642" y="2839887"/>
            <a:ext cx="2235860"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For example</a:t>
            </a:r>
          </a:p>
        </p:txBody>
      </p:sp>
      <p:sp>
        <p:nvSpPr>
          <p:cNvPr id="5" name="TextBox 4">
            <a:extLst>
              <a:ext uri="{FF2B5EF4-FFF2-40B4-BE49-F238E27FC236}">
                <a16:creationId xmlns:a16="http://schemas.microsoft.com/office/drawing/2014/main" id="{41C912D4-8F1A-5ADC-8C6E-6B028C143EB2}"/>
              </a:ext>
            </a:extLst>
          </p:cNvPr>
          <p:cNvSpPr txBox="1"/>
          <p:nvPr/>
        </p:nvSpPr>
        <p:spPr bwMode="auto">
          <a:xfrm>
            <a:off x="1602914" y="4557260"/>
            <a:ext cx="639192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Database transaction aborted by user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Rectangle 2"/>
          <p:cNvSpPr>
            <a:spLocks noGrp="1" noChangeArrowheads="1"/>
          </p:cNvSpPr>
          <p:nvPr>
            <p:ph type="title"/>
          </p:nvPr>
        </p:nvSpPr>
        <p:spPr/>
        <p:txBody>
          <a:bodyPr/>
          <a:lstStyle/>
          <a:p>
            <a:r>
              <a:rPr lang="en-US" dirty="0"/>
              <a:t>Back-off Lock</a:t>
            </a:r>
          </a:p>
        </p:txBody>
      </p:sp>
      <p:sp>
        <p:nvSpPr>
          <p:cNvPr id="187394" name="Footer Placeholder 3"/>
          <p:cNvSpPr>
            <a:spLocks noGrp="1"/>
          </p:cNvSpPr>
          <p:nvPr>
            <p:ph type="ftr" sz="quarter" idx="10"/>
          </p:nvPr>
        </p:nvSpPr>
        <p:spPr>
          <a:noFill/>
        </p:spPr>
        <p:txBody>
          <a:bodyPr/>
          <a:lstStyle/>
          <a:p>
            <a:r>
              <a:rPr lang="en-US" dirty="0"/>
              <a:t>Art of Multiprocessor Programming</a:t>
            </a:r>
          </a:p>
        </p:txBody>
      </p:sp>
      <p:sp>
        <p:nvSpPr>
          <p:cNvPr id="187395" name="Slide Number Placeholder 4"/>
          <p:cNvSpPr>
            <a:spLocks noGrp="1"/>
          </p:cNvSpPr>
          <p:nvPr>
            <p:ph type="sldNum" sz="quarter" idx="11"/>
          </p:nvPr>
        </p:nvSpPr>
        <p:spPr>
          <a:noFill/>
        </p:spPr>
        <p:txBody>
          <a:bodyPr/>
          <a:lstStyle/>
          <a:p>
            <a:fld id="{45355947-9F51-4971-A4CC-D842A30F6D5B}" type="slidenum">
              <a:rPr lang="x-none" smtClean="0">
                <a:cs typeface="Arial" pitchFamily="34" charset="0"/>
              </a:rPr>
              <a:pPr/>
              <a:t>174</a:t>
            </a:fld>
            <a:endParaRPr lang="en-US" dirty="0">
              <a:cs typeface="Arial" pitchFamily="34" charset="0"/>
            </a:endParaRPr>
          </a:p>
        </p:txBody>
      </p:sp>
      <p:sp>
        <p:nvSpPr>
          <p:cNvPr id="2" name="TextBox 1">
            <a:extLst>
              <a:ext uri="{FF2B5EF4-FFF2-40B4-BE49-F238E27FC236}">
                <a16:creationId xmlns:a16="http://schemas.microsoft.com/office/drawing/2014/main" id="{04CFB8E1-BB12-2199-CE92-CBB090465570}"/>
              </a:ext>
            </a:extLst>
          </p:cNvPr>
          <p:cNvSpPr txBox="1"/>
          <p:nvPr/>
        </p:nvSpPr>
        <p:spPr bwMode="auto">
          <a:xfrm>
            <a:off x="945026" y="1981200"/>
            <a:ext cx="303192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Aborting is trivial</a:t>
            </a:r>
          </a:p>
        </p:txBody>
      </p:sp>
      <p:sp>
        <p:nvSpPr>
          <p:cNvPr id="3" name="TextBox 2">
            <a:extLst>
              <a:ext uri="{FF2B5EF4-FFF2-40B4-BE49-F238E27FC236}">
                <a16:creationId xmlns:a16="http://schemas.microsoft.com/office/drawing/2014/main" id="{53BDF9B0-05DC-5940-AE7A-3177280A0524}"/>
              </a:ext>
            </a:extLst>
          </p:cNvPr>
          <p:cNvSpPr txBox="1"/>
          <p:nvPr/>
        </p:nvSpPr>
        <p:spPr bwMode="auto">
          <a:xfrm>
            <a:off x="945026" y="2677070"/>
            <a:ext cx="467756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Just return from </a:t>
            </a:r>
            <a:r>
              <a:rPr lang="en-US" sz="2800" b="0" dirty="0">
                <a:solidFill>
                  <a:schemeClr val="bg1"/>
                </a:solidFill>
                <a:latin typeface="Consolas" panose="020B0609020204030204" pitchFamily="49" charset="0"/>
              </a:rPr>
              <a:t>lock()</a:t>
            </a:r>
            <a:r>
              <a:rPr lang="en-US" sz="2800" b="0" dirty="0">
                <a:solidFill>
                  <a:schemeClr val="bg1"/>
                </a:solidFill>
              </a:rPr>
              <a:t> </a:t>
            </a:r>
            <a:r>
              <a:rPr lang="en-US" sz="2800" b="0" dirty="0">
                <a:solidFill>
                  <a:srgbClr val="FFFF00"/>
                </a:solidFill>
              </a:rPr>
              <a:t>call</a:t>
            </a:r>
          </a:p>
        </p:txBody>
      </p:sp>
      <p:sp>
        <p:nvSpPr>
          <p:cNvPr id="4" name="TextBox 3">
            <a:extLst>
              <a:ext uri="{FF2B5EF4-FFF2-40B4-BE49-F238E27FC236}">
                <a16:creationId xmlns:a16="http://schemas.microsoft.com/office/drawing/2014/main" id="{D29F0772-6A6C-B347-1EB3-45C63AA2D066}"/>
              </a:ext>
            </a:extLst>
          </p:cNvPr>
          <p:cNvSpPr txBox="1"/>
          <p:nvPr/>
        </p:nvSpPr>
        <p:spPr bwMode="auto">
          <a:xfrm>
            <a:off x="945026" y="3372940"/>
            <a:ext cx="276317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Extra benefits:</a:t>
            </a:r>
          </a:p>
        </p:txBody>
      </p:sp>
      <p:sp>
        <p:nvSpPr>
          <p:cNvPr id="5" name="TextBox 4">
            <a:extLst>
              <a:ext uri="{FF2B5EF4-FFF2-40B4-BE49-F238E27FC236}">
                <a16:creationId xmlns:a16="http://schemas.microsoft.com/office/drawing/2014/main" id="{98493745-D27D-E3EE-54B0-F7ECC53ED206}"/>
              </a:ext>
            </a:extLst>
          </p:cNvPr>
          <p:cNvSpPr txBox="1"/>
          <p:nvPr/>
        </p:nvSpPr>
        <p:spPr bwMode="auto">
          <a:xfrm>
            <a:off x="1820515" y="4068810"/>
            <a:ext cx="276317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No cleaning up</a:t>
            </a:r>
          </a:p>
        </p:txBody>
      </p:sp>
      <p:sp>
        <p:nvSpPr>
          <p:cNvPr id="6" name="TextBox 5">
            <a:extLst>
              <a:ext uri="{FF2B5EF4-FFF2-40B4-BE49-F238E27FC236}">
                <a16:creationId xmlns:a16="http://schemas.microsoft.com/office/drawing/2014/main" id="{B2AA0C40-B182-786F-E199-C8E3F43143AC}"/>
              </a:ext>
            </a:extLst>
          </p:cNvPr>
          <p:cNvSpPr txBox="1"/>
          <p:nvPr/>
        </p:nvSpPr>
        <p:spPr bwMode="auto">
          <a:xfrm>
            <a:off x="1820515" y="4764680"/>
            <a:ext cx="184681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Wait-free</a:t>
            </a:r>
          </a:p>
        </p:txBody>
      </p:sp>
      <p:sp>
        <p:nvSpPr>
          <p:cNvPr id="12" name="TextBox 11">
            <a:extLst>
              <a:ext uri="{FF2B5EF4-FFF2-40B4-BE49-F238E27FC236}">
                <a16:creationId xmlns:a16="http://schemas.microsoft.com/office/drawing/2014/main" id="{78FC9BEF-17D1-AB74-BEBD-EA5FF758E9C1}"/>
              </a:ext>
            </a:extLst>
          </p:cNvPr>
          <p:cNvSpPr txBox="1"/>
          <p:nvPr/>
        </p:nvSpPr>
        <p:spPr bwMode="auto">
          <a:xfrm>
            <a:off x="1820515" y="5460552"/>
            <a:ext cx="3031923"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Immediate return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0" name="Rectangle 2"/>
          <p:cNvSpPr>
            <a:spLocks noGrp="1" noChangeArrowheads="1"/>
          </p:cNvSpPr>
          <p:nvPr>
            <p:ph type="title"/>
          </p:nvPr>
        </p:nvSpPr>
        <p:spPr/>
        <p:txBody>
          <a:bodyPr/>
          <a:lstStyle/>
          <a:p>
            <a:r>
              <a:rPr lang="en-US" dirty="0"/>
              <a:t>Queue Locks</a:t>
            </a:r>
          </a:p>
        </p:txBody>
      </p:sp>
      <p:sp>
        <p:nvSpPr>
          <p:cNvPr id="188418" name="Footer Placeholder 3"/>
          <p:cNvSpPr>
            <a:spLocks noGrp="1"/>
          </p:cNvSpPr>
          <p:nvPr>
            <p:ph type="ftr" sz="quarter" idx="10"/>
          </p:nvPr>
        </p:nvSpPr>
        <p:spPr>
          <a:noFill/>
        </p:spPr>
        <p:txBody>
          <a:bodyPr/>
          <a:lstStyle/>
          <a:p>
            <a:r>
              <a:rPr lang="en-US" dirty="0"/>
              <a:t>Art of Multiprocessor Programming</a:t>
            </a:r>
          </a:p>
        </p:txBody>
      </p:sp>
      <p:sp>
        <p:nvSpPr>
          <p:cNvPr id="188419" name="Slide Number Placeholder 4"/>
          <p:cNvSpPr>
            <a:spLocks noGrp="1"/>
          </p:cNvSpPr>
          <p:nvPr>
            <p:ph type="sldNum" sz="quarter" idx="11"/>
          </p:nvPr>
        </p:nvSpPr>
        <p:spPr>
          <a:noFill/>
        </p:spPr>
        <p:txBody>
          <a:bodyPr/>
          <a:lstStyle/>
          <a:p>
            <a:fld id="{150126CB-E262-4564-8ADA-E50E40560683}" type="slidenum">
              <a:rPr lang="x-none" smtClean="0">
                <a:cs typeface="Arial" pitchFamily="34" charset="0"/>
              </a:rPr>
              <a:pPr/>
              <a:t>175</a:t>
            </a:fld>
            <a:endParaRPr lang="en-US" dirty="0">
              <a:cs typeface="Arial" pitchFamily="34" charset="0"/>
            </a:endParaRPr>
          </a:p>
        </p:txBody>
      </p:sp>
      <p:sp>
        <p:nvSpPr>
          <p:cNvPr id="2" name="TextBox 1">
            <a:extLst>
              <a:ext uri="{FF2B5EF4-FFF2-40B4-BE49-F238E27FC236}">
                <a16:creationId xmlns:a16="http://schemas.microsoft.com/office/drawing/2014/main" id="{B1E2CF65-3C7B-23EB-F511-A32F30F44FA4}"/>
              </a:ext>
            </a:extLst>
          </p:cNvPr>
          <p:cNvSpPr txBox="1"/>
          <p:nvPr/>
        </p:nvSpPr>
        <p:spPr bwMode="auto">
          <a:xfrm>
            <a:off x="1771651" y="2685710"/>
            <a:ext cx="255545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Can’t just quit</a:t>
            </a:r>
          </a:p>
        </p:txBody>
      </p:sp>
      <p:sp>
        <p:nvSpPr>
          <p:cNvPr id="3" name="TextBox 2">
            <a:extLst>
              <a:ext uri="{FF2B5EF4-FFF2-40B4-BE49-F238E27FC236}">
                <a16:creationId xmlns:a16="http://schemas.microsoft.com/office/drawing/2014/main" id="{C79E0AF8-EF60-A061-4F95-0A86896B6D1D}"/>
              </a:ext>
            </a:extLst>
          </p:cNvPr>
          <p:cNvSpPr txBox="1"/>
          <p:nvPr/>
        </p:nvSpPr>
        <p:spPr bwMode="auto">
          <a:xfrm>
            <a:off x="1771650" y="4403083"/>
            <a:ext cx="433099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Need a graceful off-ramp</a:t>
            </a:r>
          </a:p>
        </p:txBody>
      </p:sp>
      <p:sp>
        <p:nvSpPr>
          <p:cNvPr id="4" name="TextBox 3">
            <a:extLst>
              <a:ext uri="{FF2B5EF4-FFF2-40B4-BE49-F238E27FC236}">
                <a16:creationId xmlns:a16="http://schemas.microsoft.com/office/drawing/2014/main" id="{92CE9B65-0F40-DB7D-2552-81F8474FA838}"/>
              </a:ext>
            </a:extLst>
          </p:cNvPr>
          <p:cNvSpPr txBox="1"/>
          <p:nvPr/>
        </p:nvSpPr>
        <p:spPr bwMode="auto">
          <a:xfrm>
            <a:off x="1771650" y="3544397"/>
            <a:ext cx="536080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Thread in line behind will starve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5" name="Rectangle 3"/>
          <p:cNvSpPr>
            <a:spLocks noGrp="1" noChangeArrowheads="1"/>
          </p:cNvSpPr>
          <p:nvPr>
            <p:ph type="title"/>
          </p:nvPr>
        </p:nvSpPr>
        <p:spPr/>
        <p:txBody>
          <a:bodyPr/>
          <a:lstStyle/>
          <a:p>
            <a:r>
              <a:rPr lang="en-US" dirty="0"/>
              <a:t>Queue Locks</a:t>
            </a:r>
          </a:p>
        </p:txBody>
      </p:sp>
      <p:sp>
        <p:nvSpPr>
          <p:cNvPr id="189442" name="Footer Placeholder 3"/>
          <p:cNvSpPr>
            <a:spLocks noGrp="1"/>
          </p:cNvSpPr>
          <p:nvPr>
            <p:ph type="ftr" sz="quarter" idx="10"/>
          </p:nvPr>
        </p:nvSpPr>
        <p:spPr>
          <a:noFill/>
        </p:spPr>
        <p:txBody>
          <a:bodyPr/>
          <a:lstStyle/>
          <a:p>
            <a:r>
              <a:rPr lang="en-US" dirty="0"/>
              <a:t>Art of Multiprocessor Programming</a:t>
            </a:r>
          </a:p>
        </p:txBody>
      </p:sp>
      <p:sp>
        <p:nvSpPr>
          <p:cNvPr id="189443" name="Slide Number Placeholder 4"/>
          <p:cNvSpPr>
            <a:spLocks noGrp="1"/>
          </p:cNvSpPr>
          <p:nvPr>
            <p:ph type="sldNum" sz="quarter" idx="11"/>
          </p:nvPr>
        </p:nvSpPr>
        <p:spPr>
          <a:noFill/>
        </p:spPr>
        <p:txBody>
          <a:bodyPr/>
          <a:lstStyle/>
          <a:p>
            <a:fld id="{C48F086E-5F5B-45F6-8F49-70629AFB99EE}" type="slidenum">
              <a:rPr lang="x-none" smtClean="0">
                <a:latin typeface="Arial" pitchFamily="34" charset="0"/>
                <a:cs typeface="Arial" pitchFamily="34" charset="0"/>
              </a:rPr>
              <a:pPr/>
              <a:t>176</a:t>
            </a:fld>
            <a:endParaRPr lang="en-US" dirty="0">
              <a:latin typeface="Arial" pitchFamily="34" charset="0"/>
              <a:cs typeface="Arial" pitchFamily="34" charset="0"/>
            </a:endParaRPr>
          </a:p>
        </p:txBody>
      </p:sp>
      <p:grpSp>
        <p:nvGrpSpPr>
          <p:cNvPr id="189446" name="Group 17"/>
          <p:cNvGrpSpPr>
            <a:grpSpLocks/>
          </p:cNvGrpSpPr>
          <p:nvPr/>
        </p:nvGrpSpPr>
        <p:grpSpPr bwMode="auto">
          <a:xfrm>
            <a:off x="6346309" y="2486992"/>
            <a:ext cx="1130300" cy="1173162"/>
            <a:chOff x="2496" y="2725"/>
            <a:chExt cx="712" cy="739"/>
          </a:xfrm>
          <a:effectLst>
            <a:glow rad="101600">
              <a:schemeClr val="accent3">
                <a:satMod val="175000"/>
                <a:alpha val="40000"/>
              </a:schemeClr>
            </a:glow>
          </a:effectLst>
        </p:grpSpPr>
        <p:sp>
          <p:nvSpPr>
            <p:cNvPr id="189490" name="Rectangle 18"/>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89491" name="Freeform 1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89492" name="Group 20"/>
            <p:cNvGrpSpPr>
              <a:grpSpLocks/>
            </p:cNvGrpSpPr>
            <p:nvPr/>
          </p:nvGrpSpPr>
          <p:grpSpPr bwMode="auto">
            <a:xfrm>
              <a:off x="3072" y="2832"/>
              <a:ext cx="136" cy="632"/>
              <a:chOff x="3072" y="2832"/>
              <a:chExt cx="136" cy="632"/>
            </a:xfrm>
          </p:grpSpPr>
          <p:sp>
            <p:nvSpPr>
              <p:cNvPr id="189497" name="Freeform 2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98" name="Freeform 2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99" name="Freeform 2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89493" name="Group 24"/>
            <p:cNvGrpSpPr>
              <a:grpSpLocks/>
            </p:cNvGrpSpPr>
            <p:nvPr/>
          </p:nvGrpSpPr>
          <p:grpSpPr bwMode="auto">
            <a:xfrm flipH="1">
              <a:off x="2496" y="2832"/>
              <a:ext cx="136" cy="632"/>
              <a:chOff x="3072" y="2832"/>
              <a:chExt cx="136" cy="632"/>
            </a:xfrm>
          </p:grpSpPr>
          <p:sp>
            <p:nvSpPr>
              <p:cNvPr id="189494" name="Freeform 2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95" name="Freeform 26"/>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96" name="Freeform 27"/>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89447" name="Rectangle 28"/>
          <p:cNvSpPr>
            <a:spLocks noChangeArrowheads="1"/>
          </p:cNvSpPr>
          <p:nvPr/>
        </p:nvSpPr>
        <p:spPr bwMode="auto">
          <a:xfrm>
            <a:off x="6156626"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189448" name="Rectangle 33"/>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89449" name="Rectangle 34"/>
          <p:cNvSpPr>
            <a:spLocks noChangeArrowheads="1"/>
          </p:cNvSpPr>
          <p:nvPr/>
        </p:nvSpPr>
        <p:spPr bwMode="auto">
          <a:xfrm>
            <a:off x="701675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9450" name="Line 35"/>
          <p:cNvSpPr>
            <a:spLocks noChangeShapeType="1"/>
          </p:cNvSpPr>
          <p:nvPr/>
        </p:nvSpPr>
        <p:spPr bwMode="auto">
          <a:xfrm>
            <a:off x="7542213"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89451" name="Group 36"/>
          <p:cNvGrpSpPr>
            <a:grpSpLocks/>
          </p:cNvGrpSpPr>
          <p:nvPr/>
        </p:nvGrpSpPr>
        <p:grpSpPr bwMode="auto">
          <a:xfrm>
            <a:off x="8472488" y="4405313"/>
            <a:ext cx="280987" cy="400050"/>
            <a:chOff x="3749" y="3267"/>
            <a:chExt cx="177" cy="252"/>
          </a:xfrm>
        </p:grpSpPr>
        <p:sp>
          <p:nvSpPr>
            <p:cNvPr id="189487" name="Line 37"/>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9488" name="Line 38"/>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9489" name="Line 39"/>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89452" name="AutoShape 40"/>
          <p:cNvSpPr>
            <a:spLocks noChangeArrowheads="1"/>
          </p:cNvSpPr>
          <p:nvPr/>
        </p:nvSpPr>
        <p:spPr bwMode="auto">
          <a:xfrm>
            <a:off x="5710238" y="3898900"/>
            <a:ext cx="1571625" cy="1427163"/>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grpSp>
        <p:nvGrpSpPr>
          <p:cNvPr id="189453" name="Group 43"/>
          <p:cNvGrpSpPr>
            <a:grpSpLocks/>
          </p:cNvGrpSpPr>
          <p:nvPr/>
        </p:nvGrpSpPr>
        <p:grpSpPr bwMode="auto">
          <a:xfrm>
            <a:off x="4077236" y="2486992"/>
            <a:ext cx="1130300" cy="1173162"/>
            <a:chOff x="2496" y="2725"/>
            <a:chExt cx="712" cy="739"/>
          </a:xfrm>
          <a:effectLst>
            <a:glow rad="101600">
              <a:schemeClr val="accent3">
                <a:satMod val="175000"/>
                <a:alpha val="40000"/>
              </a:schemeClr>
            </a:glow>
          </a:effectLst>
        </p:grpSpPr>
        <p:sp>
          <p:nvSpPr>
            <p:cNvPr id="189477" name="Rectangle 44"/>
            <p:cNvSpPr>
              <a:spLocks noChangeArrowheads="1"/>
            </p:cNvSpPr>
            <p:nvPr/>
          </p:nvSpPr>
          <p:spPr bwMode="auto">
            <a:xfrm>
              <a:off x="2592" y="3312"/>
              <a:ext cx="528" cy="144"/>
            </a:xfrm>
            <a:prstGeom prst="rect">
              <a:avLst/>
            </a:prstGeom>
            <a:solidFill>
              <a:srgbClr val="0066FF"/>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89478" name="Freeform 4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0066FF"/>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89479" name="Group 46"/>
            <p:cNvGrpSpPr>
              <a:grpSpLocks/>
            </p:cNvGrpSpPr>
            <p:nvPr/>
          </p:nvGrpSpPr>
          <p:grpSpPr bwMode="auto">
            <a:xfrm>
              <a:off x="3072" y="2832"/>
              <a:ext cx="136" cy="632"/>
              <a:chOff x="3072" y="2832"/>
              <a:chExt cx="136" cy="632"/>
            </a:xfrm>
          </p:grpSpPr>
          <p:sp>
            <p:nvSpPr>
              <p:cNvPr id="189484" name="Freeform 4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85" name="Freeform 4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86" name="Freeform 4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89480" name="Group 50"/>
            <p:cNvGrpSpPr>
              <a:grpSpLocks/>
            </p:cNvGrpSpPr>
            <p:nvPr/>
          </p:nvGrpSpPr>
          <p:grpSpPr bwMode="auto">
            <a:xfrm flipH="1">
              <a:off x="2496" y="2832"/>
              <a:ext cx="136" cy="632"/>
              <a:chOff x="3072" y="2832"/>
              <a:chExt cx="136" cy="632"/>
            </a:xfrm>
          </p:grpSpPr>
          <p:sp>
            <p:nvSpPr>
              <p:cNvPr id="189481" name="Freeform 5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82" name="Freeform 5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83" name="Freeform 5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89454" name="Rectangle 54"/>
          <p:cNvSpPr>
            <a:spLocks noChangeArrowheads="1"/>
          </p:cNvSpPr>
          <p:nvPr/>
        </p:nvSpPr>
        <p:spPr bwMode="auto">
          <a:xfrm>
            <a:off x="3764263"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189455" name="Rectangle 55"/>
          <p:cNvSpPr>
            <a:spLocks noChangeArrowheads="1"/>
          </p:cNvSpPr>
          <p:nvPr/>
        </p:nvSpPr>
        <p:spPr bwMode="auto">
          <a:xfrm>
            <a:off x="3767138" y="4189413"/>
            <a:ext cx="857250" cy="835025"/>
          </a:xfrm>
          <a:prstGeom prst="rect">
            <a:avLst/>
          </a:prstGeom>
          <a:solidFill>
            <a:srgbClr val="0066FF"/>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89456" name="Rectangle 56"/>
          <p:cNvSpPr>
            <a:spLocks noChangeArrowheads="1"/>
          </p:cNvSpPr>
          <p:nvPr/>
        </p:nvSpPr>
        <p:spPr bwMode="auto">
          <a:xfrm>
            <a:off x="462438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9457" name="Line 57"/>
          <p:cNvSpPr>
            <a:spLocks noChangeShapeType="1"/>
          </p:cNvSpPr>
          <p:nvPr/>
        </p:nvSpPr>
        <p:spPr bwMode="auto">
          <a:xfrm>
            <a:off x="5149850" y="4605338"/>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9458" name="AutoShape 62"/>
          <p:cNvSpPr>
            <a:spLocks noChangeArrowheads="1"/>
          </p:cNvSpPr>
          <p:nvPr/>
        </p:nvSpPr>
        <p:spPr bwMode="auto">
          <a:xfrm>
            <a:off x="3317875" y="3946525"/>
            <a:ext cx="1571625" cy="1427163"/>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grpSp>
        <p:nvGrpSpPr>
          <p:cNvPr id="189460" name="Group 65"/>
          <p:cNvGrpSpPr>
            <a:grpSpLocks/>
          </p:cNvGrpSpPr>
          <p:nvPr/>
        </p:nvGrpSpPr>
        <p:grpSpPr bwMode="auto">
          <a:xfrm>
            <a:off x="1808163" y="2486992"/>
            <a:ext cx="1130300" cy="1173163"/>
            <a:chOff x="2496" y="2725"/>
            <a:chExt cx="712" cy="739"/>
          </a:xfrm>
          <a:effectLst>
            <a:glow rad="101600">
              <a:schemeClr val="accent3">
                <a:satMod val="175000"/>
                <a:alpha val="40000"/>
              </a:schemeClr>
            </a:glow>
          </a:effectLst>
        </p:grpSpPr>
        <p:sp>
          <p:nvSpPr>
            <p:cNvPr id="189467" name="Rectangle 66"/>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89468" name="Freeform 6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89469" name="Group 68"/>
            <p:cNvGrpSpPr>
              <a:grpSpLocks/>
            </p:cNvGrpSpPr>
            <p:nvPr/>
          </p:nvGrpSpPr>
          <p:grpSpPr bwMode="auto">
            <a:xfrm>
              <a:off x="3072" y="2832"/>
              <a:ext cx="136" cy="632"/>
              <a:chOff x="3072" y="2832"/>
              <a:chExt cx="136" cy="632"/>
            </a:xfrm>
          </p:grpSpPr>
          <p:sp>
            <p:nvSpPr>
              <p:cNvPr id="189474" name="Freeform 6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75" name="Freeform 70"/>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76" name="Freeform 71"/>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89470" name="Group 72"/>
            <p:cNvGrpSpPr>
              <a:grpSpLocks/>
            </p:cNvGrpSpPr>
            <p:nvPr/>
          </p:nvGrpSpPr>
          <p:grpSpPr bwMode="auto">
            <a:xfrm flipH="1">
              <a:off x="2496" y="2832"/>
              <a:ext cx="136" cy="632"/>
              <a:chOff x="3072" y="2832"/>
              <a:chExt cx="136" cy="632"/>
            </a:xfrm>
          </p:grpSpPr>
          <p:sp>
            <p:nvSpPr>
              <p:cNvPr id="189471" name="Freeform 7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72" name="Freeform 7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9473" name="Freeform 7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89461" name="Rectangle 76"/>
          <p:cNvSpPr>
            <a:spLocks noChangeArrowheads="1"/>
          </p:cNvSpPr>
          <p:nvPr/>
        </p:nvSpPr>
        <p:spPr bwMode="auto">
          <a:xfrm>
            <a:off x="1574800" y="4187825"/>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89462" name="Rectangle 77"/>
          <p:cNvSpPr>
            <a:spLocks noChangeArrowheads="1"/>
          </p:cNvSpPr>
          <p:nvPr/>
        </p:nvSpPr>
        <p:spPr bwMode="auto">
          <a:xfrm>
            <a:off x="2432050" y="4189413"/>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89463" name="Line 78"/>
          <p:cNvSpPr>
            <a:spLocks noChangeShapeType="1"/>
          </p:cNvSpPr>
          <p:nvPr/>
        </p:nvSpPr>
        <p:spPr bwMode="auto">
          <a:xfrm>
            <a:off x="2957513" y="46069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9464" name="AutoShape 79"/>
          <p:cNvSpPr>
            <a:spLocks noChangeArrowheads="1"/>
          </p:cNvSpPr>
          <p:nvPr/>
        </p:nvSpPr>
        <p:spPr bwMode="auto">
          <a:xfrm>
            <a:off x="1125538" y="3922713"/>
            <a:ext cx="1571625" cy="1427162"/>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189465" name="Line 80"/>
          <p:cNvSpPr>
            <a:spLocks noChangeShapeType="1"/>
          </p:cNvSpPr>
          <p:nvPr/>
        </p:nvSpPr>
        <p:spPr bwMode="auto">
          <a:xfrm>
            <a:off x="693738"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89466" name="Rectangle 81"/>
          <p:cNvSpPr>
            <a:spLocks noChangeArrowheads="1"/>
          </p:cNvSpPr>
          <p:nvPr/>
        </p:nvSpPr>
        <p:spPr bwMode="auto">
          <a:xfrm>
            <a:off x="1502076"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pic>
        <p:nvPicPr>
          <p:cNvPr id="2" name="Picture 1" descr="Toy, Toys, Gift, Gifts, Present, Presents, Christmas, X-mas, Birthday, B-day, Spinning Top, Gif - Jitter.Bug.Girl">
            <a:extLst>
              <a:ext uri="{FF2B5EF4-FFF2-40B4-BE49-F238E27FC236}">
                <a16:creationId xmlns:a16="http://schemas.microsoft.com/office/drawing/2014/main" id="{B66535C1-39F7-698B-19CE-B8E9326286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002"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oy, Toys, Gift, Gifts, Present, Presents, Christmas, X-mas, Birthday, B-day, Spinning Top, Gif - Jitter.Bug.Girl">
            <a:extLst>
              <a:ext uri="{FF2B5EF4-FFF2-40B4-BE49-F238E27FC236}">
                <a16:creationId xmlns:a16="http://schemas.microsoft.com/office/drawing/2014/main" id="{3645B14E-D2FE-0962-2469-5DDC879E24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3929"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Toy, Toys, Gift, Gifts, Present, Presents, Christmas, X-mas, Birthday, B-day, Spinning Top, Gif - Jitter.Bug.Girl">
            <a:extLst>
              <a:ext uri="{FF2B5EF4-FFF2-40B4-BE49-F238E27FC236}">
                <a16:creationId xmlns:a16="http://schemas.microsoft.com/office/drawing/2014/main" id="{36211D9B-C25B-B337-88C8-C955C56643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4856"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9" name="Rectangle 3"/>
          <p:cNvSpPr>
            <a:spLocks noGrp="1" noChangeArrowheads="1"/>
          </p:cNvSpPr>
          <p:nvPr>
            <p:ph type="title"/>
          </p:nvPr>
        </p:nvSpPr>
        <p:spPr/>
        <p:txBody>
          <a:bodyPr/>
          <a:lstStyle/>
          <a:p>
            <a:r>
              <a:rPr lang="en-US" dirty="0"/>
              <a:t>Queue Locks</a:t>
            </a:r>
          </a:p>
        </p:txBody>
      </p:sp>
      <p:sp>
        <p:nvSpPr>
          <p:cNvPr id="190466" name="Footer Placeholder 3"/>
          <p:cNvSpPr>
            <a:spLocks noGrp="1"/>
          </p:cNvSpPr>
          <p:nvPr>
            <p:ph type="ftr" sz="quarter" idx="10"/>
          </p:nvPr>
        </p:nvSpPr>
        <p:spPr>
          <a:noFill/>
        </p:spPr>
        <p:txBody>
          <a:bodyPr/>
          <a:lstStyle/>
          <a:p>
            <a:r>
              <a:rPr lang="en-US" dirty="0"/>
              <a:t>Art of Multiprocessor Programming</a:t>
            </a:r>
          </a:p>
        </p:txBody>
      </p:sp>
      <p:sp>
        <p:nvSpPr>
          <p:cNvPr id="190467" name="Slide Number Placeholder 4"/>
          <p:cNvSpPr>
            <a:spLocks noGrp="1"/>
          </p:cNvSpPr>
          <p:nvPr>
            <p:ph type="sldNum" sz="quarter" idx="11"/>
          </p:nvPr>
        </p:nvSpPr>
        <p:spPr>
          <a:noFill/>
        </p:spPr>
        <p:txBody>
          <a:bodyPr/>
          <a:lstStyle/>
          <a:p>
            <a:fld id="{36E8A096-D082-4C7F-9FF6-3FDEB8A49E1E}" type="slidenum">
              <a:rPr lang="x-none" smtClean="0">
                <a:latin typeface="Arial" pitchFamily="34" charset="0"/>
                <a:cs typeface="Arial" pitchFamily="34" charset="0"/>
              </a:rPr>
              <a:pPr/>
              <a:t>177</a:t>
            </a:fld>
            <a:endParaRPr lang="en-US" dirty="0">
              <a:latin typeface="Arial" pitchFamily="34" charset="0"/>
              <a:cs typeface="Arial" pitchFamily="34" charset="0"/>
            </a:endParaRPr>
          </a:p>
        </p:txBody>
      </p:sp>
      <p:sp>
        <p:nvSpPr>
          <p:cNvPr id="190472"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90473" name="Rectangle 17"/>
          <p:cNvSpPr>
            <a:spLocks noChangeArrowheads="1"/>
          </p:cNvSpPr>
          <p:nvPr/>
        </p:nvSpPr>
        <p:spPr bwMode="auto">
          <a:xfrm>
            <a:off x="701675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0474" name="Line 18"/>
          <p:cNvSpPr>
            <a:spLocks noChangeShapeType="1"/>
          </p:cNvSpPr>
          <p:nvPr/>
        </p:nvSpPr>
        <p:spPr bwMode="auto">
          <a:xfrm>
            <a:off x="7542213"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0475" name="Group 19"/>
          <p:cNvGrpSpPr>
            <a:grpSpLocks/>
          </p:cNvGrpSpPr>
          <p:nvPr/>
        </p:nvGrpSpPr>
        <p:grpSpPr bwMode="auto">
          <a:xfrm>
            <a:off x="8472488" y="4405313"/>
            <a:ext cx="280987" cy="400050"/>
            <a:chOff x="3749" y="3267"/>
            <a:chExt cx="177" cy="252"/>
          </a:xfrm>
        </p:grpSpPr>
        <p:sp>
          <p:nvSpPr>
            <p:cNvPr id="190511" name="Line 20"/>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0512" name="Line 21"/>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0513" name="Line 22"/>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90476" name="AutoShape 23"/>
          <p:cNvSpPr>
            <a:spLocks noChangeArrowheads="1"/>
          </p:cNvSpPr>
          <p:nvPr/>
        </p:nvSpPr>
        <p:spPr bwMode="auto">
          <a:xfrm>
            <a:off x="5710238" y="3898900"/>
            <a:ext cx="1571625" cy="1427163"/>
          </a:xfrm>
          <a:prstGeom prst="wedgeRoundRectCallout">
            <a:avLst>
              <a:gd name="adj1" fmla="val -12120"/>
              <a:gd name="adj2" fmla="val -66019"/>
              <a:gd name="adj3" fmla="val 16667"/>
            </a:avLst>
          </a:prstGeom>
          <a:noFill/>
          <a:ln w="38100">
            <a:solidFill>
              <a:schemeClr val="bg1"/>
            </a:solidFill>
            <a:miter lim="800000"/>
            <a:headEnd/>
            <a:tailEnd/>
          </a:ln>
        </p:spPr>
        <p:txBody>
          <a:bodyPr anchor="ctr"/>
          <a:lstStyle/>
          <a:p>
            <a:pPr algn="ctr"/>
            <a:endParaRPr lang="en-US" b="0" dirty="0">
              <a:latin typeface="Arial" pitchFamily="34" charset="0"/>
              <a:cs typeface="Arial" pitchFamily="34" charset="0"/>
            </a:endParaRPr>
          </a:p>
        </p:txBody>
      </p:sp>
      <p:sp>
        <p:nvSpPr>
          <p:cNvPr id="190479" name="Rectangle 36"/>
          <p:cNvSpPr>
            <a:spLocks noChangeArrowheads="1"/>
          </p:cNvSpPr>
          <p:nvPr/>
        </p:nvSpPr>
        <p:spPr bwMode="auto">
          <a:xfrm>
            <a:off x="3767138" y="4189413"/>
            <a:ext cx="857250" cy="835025"/>
          </a:xfrm>
          <a:prstGeom prst="rect">
            <a:avLst/>
          </a:prstGeom>
          <a:solidFill>
            <a:srgbClr val="0066FF"/>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90480" name="Rectangle 37"/>
          <p:cNvSpPr>
            <a:spLocks noChangeArrowheads="1"/>
          </p:cNvSpPr>
          <p:nvPr/>
        </p:nvSpPr>
        <p:spPr bwMode="auto">
          <a:xfrm>
            <a:off x="462438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0481" name="Line 38"/>
          <p:cNvSpPr>
            <a:spLocks noChangeShapeType="1"/>
          </p:cNvSpPr>
          <p:nvPr/>
        </p:nvSpPr>
        <p:spPr bwMode="auto">
          <a:xfrm>
            <a:off x="5149850" y="4605338"/>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0482" name="AutoShape 39"/>
          <p:cNvSpPr>
            <a:spLocks noChangeArrowheads="1"/>
          </p:cNvSpPr>
          <p:nvPr/>
        </p:nvSpPr>
        <p:spPr bwMode="auto">
          <a:xfrm>
            <a:off x="3317875" y="3946525"/>
            <a:ext cx="1571625" cy="1427163"/>
          </a:xfrm>
          <a:prstGeom prst="wedgeRoundRectCallout">
            <a:avLst>
              <a:gd name="adj1" fmla="val -12120"/>
              <a:gd name="adj2" fmla="val -66019"/>
              <a:gd name="adj3" fmla="val 16667"/>
            </a:avLst>
          </a:prstGeom>
          <a:noFill/>
          <a:ln w="38100">
            <a:solidFill>
              <a:schemeClr val="bg1"/>
            </a:solidFill>
            <a:miter lim="800000"/>
            <a:headEnd/>
            <a:tailEnd/>
          </a:ln>
        </p:spPr>
        <p:txBody>
          <a:bodyPr anchor="ctr"/>
          <a:lstStyle/>
          <a:p>
            <a:pPr algn="ctr"/>
            <a:endParaRPr lang="en-US" b="0" dirty="0">
              <a:latin typeface="Arial" pitchFamily="34" charset="0"/>
              <a:cs typeface="Arial" pitchFamily="34" charset="0"/>
            </a:endParaRPr>
          </a:p>
        </p:txBody>
      </p:sp>
      <p:sp>
        <p:nvSpPr>
          <p:cNvPr id="190485" name="Rectangle 52"/>
          <p:cNvSpPr>
            <a:spLocks noChangeArrowheads="1"/>
          </p:cNvSpPr>
          <p:nvPr/>
        </p:nvSpPr>
        <p:spPr bwMode="auto">
          <a:xfrm>
            <a:off x="1574800" y="4187825"/>
            <a:ext cx="857250" cy="835025"/>
          </a:xfrm>
          <a:prstGeom prst="rect">
            <a:avLst/>
          </a:prstGeom>
          <a:solidFill>
            <a:schemeClr val="bg1"/>
          </a:solidFill>
          <a:ln w="38100">
            <a:solidFill>
              <a:schemeClr val="bg1"/>
            </a:solidFill>
            <a:miter lim="800000"/>
            <a:headEnd/>
            <a:tailEnd/>
          </a:ln>
        </p:spPr>
        <p:txBody>
          <a:bodyPr wrap="none" anchor="ctr"/>
          <a:lstStyle/>
          <a:p>
            <a:pPr algn="ctr"/>
            <a:r>
              <a:rPr lang="en-US" sz="2000" b="0" dirty="0">
                <a:solidFill>
                  <a:schemeClr val="accent1"/>
                </a:solidFill>
                <a:latin typeface="Arial" pitchFamily="34" charset="0"/>
                <a:cs typeface="Arial" pitchFamily="34" charset="0"/>
              </a:rPr>
              <a:t>FREE</a:t>
            </a:r>
          </a:p>
        </p:txBody>
      </p:sp>
      <p:sp>
        <p:nvSpPr>
          <p:cNvPr id="190486" name="Rectangle 53"/>
          <p:cNvSpPr>
            <a:spLocks noChangeArrowheads="1"/>
          </p:cNvSpPr>
          <p:nvPr/>
        </p:nvSpPr>
        <p:spPr bwMode="auto">
          <a:xfrm>
            <a:off x="2432050" y="4189413"/>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0487" name="Line 54"/>
          <p:cNvSpPr>
            <a:spLocks noChangeShapeType="1"/>
          </p:cNvSpPr>
          <p:nvPr/>
        </p:nvSpPr>
        <p:spPr bwMode="auto">
          <a:xfrm>
            <a:off x="2957513" y="46069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0488" name="AutoShape 55"/>
          <p:cNvSpPr>
            <a:spLocks noChangeArrowheads="1"/>
          </p:cNvSpPr>
          <p:nvPr/>
        </p:nvSpPr>
        <p:spPr bwMode="auto">
          <a:xfrm>
            <a:off x="1125538" y="3922713"/>
            <a:ext cx="1571625" cy="1427162"/>
          </a:xfrm>
          <a:prstGeom prst="wedgeRoundRectCallout">
            <a:avLst>
              <a:gd name="adj1" fmla="val -12120"/>
              <a:gd name="adj2" fmla="val -66019"/>
              <a:gd name="adj3" fmla="val 16667"/>
            </a:avLst>
          </a:prstGeom>
          <a:noFill/>
          <a:ln w="38100">
            <a:solidFill>
              <a:schemeClr val="bg1"/>
            </a:solidFill>
            <a:miter lim="800000"/>
            <a:headEnd/>
            <a:tailEnd/>
          </a:ln>
        </p:spPr>
        <p:txBody>
          <a:bodyPr anchor="ctr"/>
          <a:lstStyle/>
          <a:p>
            <a:pPr algn="ctr"/>
            <a:endParaRPr lang="en-US" b="0" dirty="0">
              <a:latin typeface="Arial" pitchFamily="34" charset="0"/>
              <a:cs typeface="Arial" pitchFamily="34" charset="0"/>
            </a:endParaRPr>
          </a:p>
        </p:txBody>
      </p:sp>
      <p:sp>
        <p:nvSpPr>
          <p:cNvPr id="190489" name="Line 56"/>
          <p:cNvSpPr>
            <a:spLocks noChangeShapeType="1"/>
          </p:cNvSpPr>
          <p:nvPr/>
        </p:nvSpPr>
        <p:spPr bwMode="auto">
          <a:xfrm>
            <a:off x="693738"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3" name="Rectangle 28">
            <a:extLst>
              <a:ext uri="{FF2B5EF4-FFF2-40B4-BE49-F238E27FC236}">
                <a16:creationId xmlns:a16="http://schemas.microsoft.com/office/drawing/2014/main" id="{D7B56EA8-6C57-FBB6-B572-7A1A96E8D925}"/>
              </a:ext>
            </a:extLst>
          </p:cNvPr>
          <p:cNvSpPr>
            <a:spLocks noChangeArrowheads="1"/>
          </p:cNvSpPr>
          <p:nvPr/>
        </p:nvSpPr>
        <p:spPr bwMode="auto">
          <a:xfrm>
            <a:off x="6156626"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5" name="Rectangle 54">
            <a:extLst>
              <a:ext uri="{FF2B5EF4-FFF2-40B4-BE49-F238E27FC236}">
                <a16:creationId xmlns:a16="http://schemas.microsoft.com/office/drawing/2014/main" id="{7CA5F219-E83D-18B0-FA54-A8DF4C35D602}"/>
              </a:ext>
            </a:extLst>
          </p:cNvPr>
          <p:cNvSpPr>
            <a:spLocks noChangeArrowheads="1"/>
          </p:cNvSpPr>
          <p:nvPr/>
        </p:nvSpPr>
        <p:spPr bwMode="auto">
          <a:xfrm>
            <a:off x="3764263"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7" name="Rectangle 81">
            <a:extLst>
              <a:ext uri="{FF2B5EF4-FFF2-40B4-BE49-F238E27FC236}">
                <a16:creationId xmlns:a16="http://schemas.microsoft.com/office/drawing/2014/main" id="{B29B886A-A2B8-6CB6-8279-90952C620B81}"/>
              </a:ext>
            </a:extLst>
          </p:cNvPr>
          <p:cNvSpPr>
            <a:spLocks noChangeArrowheads="1"/>
          </p:cNvSpPr>
          <p:nvPr/>
        </p:nvSpPr>
        <p:spPr bwMode="auto">
          <a:xfrm>
            <a:off x="1502076"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grpSp>
        <p:nvGrpSpPr>
          <p:cNvPr id="2" name="Group 17">
            <a:extLst>
              <a:ext uri="{FF2B5EF4-FFF2-40B4-BE49-F238E27FC236}">
                <a16:creationId xmlns:a16="http://schemas.microsoft.com/office/drawing/2014/main" id="{33DCF1E7-7874-B3D6-DD6C-F6292F0016A9}"/>
              </a:ext>
            </a:extLst>
          </p:cNvPr>
          <p:cNvGrpSpPr>
            <a:grpSpLocks/>
          </p:cNvGrpSpPr>
          <p:nvPr/>
        </p:nvGrpSpPr>
        <p:grpSpPr bwMode="auto">
          <a:xfrm>
            <a:off x="6346309" y="2486992"/>
            <a:ext cx="1130300" cy="1173162"/>
            <a:chOff x="2496" y="2725"/>
            <a:chExt cx="712" cy="739"/>
          </a:xfrm>
          <a:effectLst>
            <a:glow rad="101600">
              <a:schemeClr val="accent3">
                <a:satMod val="175000"/>
                <a:alpha val="40000"/>
              </a:schemeClr>
            </a:glow>
          </a:effectLst>
        </p:grpSpPr>
        <p:sp>
          <p:nvSpPr>
            <p:cNvPr id="4" name="Rectangle 18">
              <a:extLst>
                <a:ext uri="{FF2B5EF4-FFF2-40B4-BE49-F238E27FC236}">
                  <a16:creationId xmlns:a16="http://schemas.microsoft.com/office/drawing/2014/main" id="{3C85CED0-1B80-B9E3-FABC-2A58D6F1B72A}"/>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 name="Freeform 19">
              <a:extLst>
                <a:ext uri="{FF2B5EF4-FFF2-40B4-BE49-F238E27FC236}">
                  <a16:creationId xmlns:a16="http://schemas.microsoft.com/office/drawing/2014/main" id="{9F69ED9D-C052-76B2-B93D-BC4CBB99F961}"/>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8" name="Group 20">
              <a:extLst>
                <a:ext uri="{FF2B5EF4-FFF2-40B4-BE49-F238E27FC236}">
                  <a16:creationId xmlns:a16="http://schemas.microsoft.com/office/drawing/2014/main" id="{FEF74E78-FC3B-988C-756D-541DE9AA46F9}"/>
                </a:ext>
              </a:extLst>
            </p:cNvPr>
            <p:cNvGrpSpPr>
              <a:grpSpLocks/>
            </p:cNvGrpSpPr>
            <p:nvPr/>
          </p:nvGrpSpPr>
          <p:grpSpPr bwMode="auto">
            <a:xfrm>
              <a:off x="3072" y="2832"/>
              <a:ext cx="136" cy="632"/>
              <a:chOff x="3072" y="2832"/>
              <a:chExt cx="136" cy="632"/>
            </a:xfrm>
          </p:grpSpPr>
          <p:sp>
            <p:nvSpPr>
              <p:cNvPr id="13" name="Freeform 21">
                <a:extLst>
                  <a:ext uri="{FF2B5EF4-FFF2-40B4-BE49-F238E27FC236}">
                    <a16:creationId xmlns:a16="http://schemas.microsoft.com/office/drawing/2014/main" id="{C7779749-8610-ADDB-65A4-C710A8C7C4A2}"/>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 name="Freeform 22">
                <a:extLst>
                  <a:ext uri="{FF2B5EF4-FFF2-40B4-BE49-F238E27FC236}">
                    <a16:creationId xmlns:a16="http://schemas.microsoft.com/office/drawing/2014/main" id="{E7AB749B-B7DA-ADD0-23A4-9F532EBE3554}"/>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 name="Freeform 23">
                <a:extLst>
                  <a:ext uri="{FF2B5EF4-FFF2-40B4-BE49-F238E27FC236}">
                    <a16:creationId xmlns:a16="http://schemas.microsoft.com/office/drawing/2014/main" id="{F204A209-124F-0314-672D-C2D078219F8C}"/>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9" name="Group 24">
              <a:extLst>
                <a:ext uri="{FF2B5EF4-FFF2-40B4-BE49-F238E27FC236}">
                  <a16:creationId xmlns:a16="http://schemas.microsoft.com/office/drawing/2014/main" id="{B818B013-63DE-F97B-5EF5-B7AFEF10514C}"/>
                </a:ext>
              </a:extLst>
            </p:cNvPr>
            <p:cNvGrpSpPr>
              <a:grpSpLocks/>
            </p:cNvGrpSpPr>
            <p:nvPr/>
          </p:nvGrpSpPr>
          <p:grpSpPr bwMode="auto">
            <a:xfrm flipH="1">
              <a:off x="2496" y="2832"/>
              <a:ext cx="136" cy="632"/>
              <a:chOff x="3072" y="2832"/>
              <a:chExt cx="136" cy="632"/>
            </a:xfrm>
          </p:grpSpPr>
          <p:sp>
            <p:nvSpPr>
              <p:cNvPr id="10" name="Freeform 25">
                <a:extLst>
                  <a:ext uri="{FF2B5EF4-FFF2-40B4-BE49-F238E27FC236}">
                    <a16:creationId xmlns:a16="http://schemas.microsoft.com/office/drawing/2014/main" id="{52830502-9040-7B5E-011E-9CC6B1280BB9}"/>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6">
                <a:extLst>
                  <a:ext uri="{FF2B5EF4-FFF2-40B4-BE49-F238E27FC236}">
                    <a16:creationId xmlns:a16="http://schemas.microsoft.com/office/drawing/2014/main" id="{E6EC0975-A5D7-1EA0-CC7B-854A978066C5}"/>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7">
                <a:extLst>
                  <a:ext uri="{FF2B5EF4-FFF2-40B4-BE49-F238E27FC236}">
                    <a16:creationId xmlns:a16="http://schemas.microsoft.com/office/drawing/2014/main" id="{DAE7248C-6231-5BDE-466A-AD972CBEE684}"/>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6" name="Group 43">
            <a:extLst>
              <a:ext uri="{FF2B5EF4-FFF2-40B4-BE49-F238E27FC236}">
                <a16:creationId xmlns:a16="http://schemas.microsoft.com/office/drawing/2014/main" id="{1BF3F7F1-852D-C20F-BAE0-B4049554B3F0}"/>
              </a:ext>
            </a:extLst>
          </p:cNvPr>
          <p:cNvGrpSpPr>
            <a:grpSpLocks/>
          </p:cNvGrpSpPr>
          <p:nvPr/>
        </p:nvGrpSpPr>
        <p:grpSpPr bwMode="auto">
          <a:xfrm>
            <a:off x="4077236" y="2486992"/>
            <a:ext cx="1130300" cy="1173162"/>
            <a:chOff x="2496" y="2725"/>
            <a:chExt cx="712" cy="739"/>
          </a:xfrm>
          <a:effectLst>
            <a:glow rad="101600">
              <a:schemeClr val="accent3">
                <a:satMod val="175000"/>
                <a:alpha val="40000"/>
              </a:schemeClr>
            </a:glow>
          </a:effectLst>
        </p:grpSpPr>
        <p:sp>
          <p:nvSpPr>
            <p:cNvPr id="17" name="Rectangle 44">
              <a:extLst>
                <a:ext uri="{FF2B5EF4-FFF2-40B4-BE49-F238E27FC236}">
                  <a16:creationId xmlns:a16="http://schemas.microsoft.com/office/drawing/2014/main" id="{009EFF64-B233-7F8A-592D-D9D3E5A2BDC1}"/>
                </a:ext>
              </a:extLst>
            </p:cNvPr>
            <p:cNvSpPr>
              <a:spLocks noChangeArrowheads="1"/>
            </p:cNvSpPr>
            <p:nvPr/>
          </p:nvSpPr>
          <p:spPr bwMode="auto">
            <a:xfrm>
              <a:off x="2592" y="3312"/>
              <a:ext cx="528" cy="144"/>
            </a:xfrm>
            <a:prstGeom prst="rect">
              <a:avLst/>
            </a:prstGeom>
            <a:solidFill>
              <a:srgbClr val="0066FF"/>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8" name="Freeform 45">
              <a:extLst>
                <a:ext uri="{FF2B5EF4-FFF2-40B4-BE49-F238E27FC236}">
                  <a16:creationId xmlns:a16="http://schemas.microsoft.com/office/drawing/2014/main" id="{70CD61B6-5898-8AE0-2CB8-88785A294E2B}"/>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0066FF"/>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9" name="Group 46">
              <a:extLst>
                <a:ext uri="{FF2B5EF4-FFF2-40B4-BE49-F238E27FC236}">
                  <a16:creationId xmlns:a16="http://schemas.microsoft.com/office/drawing/2014/main" id="{97AE9896-6D63-2ECA-1CEC-1EE5C8FAE62A}"/>
                </a:ext>
              </a:extLst>
            </p:cNvPr>
            <p:cNvGrpSpPr>
              <a:grpSpLocks/>
            </p:cNvGrpSpPr>
            <p:nvPr/>
          </p:nvGrpSpPr>
          <p:grpSpPr bwMode="auto">
            <a:xfrm>
              <a:off x="3072" y="2832"/>
              <a:ext cx="136" cy="632"/>
              <a:chOff x="3072" y="2832"/>
              <a:chExt cx="136" cy="632"/>
            </a:xfrm>
          </p:grpSpPr>
          <p:sp>
            <p:nvSpPr>
              <p:cNvPr id="24" name="Freeform 47">
                <a:extLst>
                  <a:ext uri="{FF2B5EF4-FFF2-40B4-BE49-F238E27FC236}">
                    <a16:creationId xmlns:a16="http://schemas.microsoft.com/office/drawing/2014/main" id="{32BEF70C-0D06-E1B0-32CE-BCC867E085E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48">
                <a:extLst>
                  <a:ext uri="{FF2B5EF4-FFF2-40B4-BE49-F238E27FC236}">
                    <a16:creationId xmlns:a16="http://schemas.microsoft.com/office/drawing/2014/main" id="{18229FA9-A812-1FBB-06B8-278967B50EEE}"/>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6" name="Freeform 49">
                <a:extLst>
                  <a:ext uri="{FF2B5EF4-FFF2-40B4-BE49-F238E27FC236}">
                    <a16:creationId xmlns:a16="http://schemas.microsoft.com/office/drawing/2014/main" id="{B2AEC26D-DEC4-FCAC-5017-611F8606EDE6}"/>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 name="Group 50">
              <a:extLst>
                <a:ext uri="{FF2B5EF4-FFF2-40B4-BE49-F238E27FC236}">
                  <a16:creationId xmlns:a16="http://schemas.microsoft.com/office/drawing/2014/main" id="{9110F733-5933-BDF2-D62D-A9C19032E30D}"/>
                </a:ext>
              </a:extLst>
            </p:cNvPr>
            <p:cNvGrpSpPr>
              <a:grpSpLocks/>
            </p:cNvGrpSpPr>
            <p:nvPr/>
          </p:nvGrpSpPr>
          <p:grpSpPr bwMode="auto">
            <a:xfrm flipH="1">
              <a:off x="2496" y="2832"/>
              <a:ext cx="136" cy="632"/>
              <a:chOff x="3072" y="2832"/>
              <a:chExt cx="136" cy="632"/>
            </a:xfrm>
          </p:grpSpPr>
          <p:sp>
            <p:nvSpPr>
              <p:cNvPr id="21" name="Freeform 51">
                <a:extLst>
                  <a:ext uri="{FF2B5EF4-FFF2-40B4-BE49-F238E27FC236}">
                    <a16:creationId xmlns:a16="http://schemas.microsoft.com/office/drawing/2014/main" id="{E44E990B-BD61-44D5-8B08-DB017C06FD5C}"/>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52">
                <a:extLst>
                  <a:ext uri="{FF2B5EF4-FFF2-40B4-BE49-F238E27FC236}">
                    <a16:creationId xmlns:a16="http://schemas.microsoft.com/office/drawing/2014/main" id="{0ABD72BF-FCC9-1CF0-5A46-6EE37DC27AE6}"/>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53">
                <a:extLst>
                  <a:ext uri="{FF2B5EF4-FFF2-40B4-BE49-F238E27FC236}">
                    <a16:creationId xmlns:a16="http://schemas.microsoft.com/office/drawing/2014/main" id="{3D1D7DD8-8B0D-DB6B-686E-8A57DEDBF496}"/>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27" name="Group 65">
            <a:extLst>
              <a:ext uri="{FF2B5EF4-FFF2-40B4-BE49-F238E27FC236}">
                <a16:creationId xmlns:a16="http://schemas.microsoft.com/office/drawing/2014/main" id="{F9E2E35C-038C-6344-1AC8-3A5C50D3A7F0}"/>
              </a:ext>
            </a:extLst>
          </p:cNvPr>
          <p:cNvGrpSpPr>
            <a:grpSpLocks/>
          </p:cNvGrpSpPr>
          <p:nvPr/>
        </p:nvGrpSpPr>
        <p:grpSpPr bwMode="auto">
          <a:xfrm>
            <a:off x="1808163" y="2486992"/>
            <a:ext cx="1130300" cy="1173163"/>
            <a:chOff x="2496" y="2725"/>
            <a:chExt cx="712" cy="739"/>
          </a:xfrm>
          <a:effectLst>
            <a:glow rad="101600">
              <a:schemeClr val="accent3">
                <a:satMod val="175000"/>
                <a:alpha val="40000"/>
              </a:schemeClr>
            </a:glow>
          </a:effectLst>
        </p:grpSpPr>
        <p:sp>
          <p:nvSpPr>
            <p:cNvPr id="28" name="Rectangle 66">
              <a:extLst>
                <a:ext uri="{FF2B5EF4-FFF2-40B4-BE49-F238E27FC236}">
                  <a16:creationId xmlns:a16="http://schemas.microsoft.com/office/drawing/2014/main" id="{661EE488-9557-CD11-2708-1C9A48B17424}"/>
                </a:ext>
              </a:extLst>
            </p:cNvPr>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9" name="Freeform 67">
              <a:extLst>
                <a:ext uri="{FF2B5EF4-FFF2-40B4-BE49-F238E27FC236}">
                  <a16:creationId xmlns:a16="http://schemas.microsoft.com/office/drawing/2014/main" id="{96DADAAF-0BAA-5DD7-AE9E-000723C4D952}"/>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30" name="Group 68">
              <a:extLst>
                <a:ext uri="{FF2B5EF4-FFF2-40B4-BE49-F238E27FC236}">
                  <a16:creationId xmlns:a16="http://schemas.microsoft.com/office/drawing/2014/main" id="{84CE8635-2A78-72D7-3E8D-53A4FA9FA836}"/>
                </a:ext>
              </a:extLst>
            </p:cNvPr>
            <p:cNvGrpSpPr>
              <a:grpSpLocks/>
            </p:cNvGrpSpPr>
            <p:nvPr/>
          </p:nvGrpSpPr>
          <p:grpSpPr bwMode="auto">
            <a:xfrm>
              <a:off x="3072" y="2832"/>
              <a:ext cx="136" cy="632"/>
              <a:chOff x="3072" y="2832"/>
              <a:chExt cx="136" cy="632"/>
            </a:xfrm>
          </p:grpSpPr>
          <p:sp>
            <p:nvSpPr>
              <p:cNvPr id="35" name="Freeform 69">
                <a:extLst>
                  <a:ext uri="{FF2B5EF4-FFF2-40B4-BE49-F238E27FC236}">
                    <a16:creationId xmlns:a16="http://schemas.microsoft.com/office/drawing/2014/main" id="{1E76A115-7DE4-6557-048A-A7AEE00CADCC}"/>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6" name="Freeform 70">
                <a:extLst>
                  <a:ext uri="{FF2B5EF4-FFF2-40B4-BE49-F238E27FC236}">
                    <a16:creationId xmlns:a16="http://schemas.microsoft.com/office/drawing/2014/main" id="{7AC7CC5F-32BF-2133-A114-93FCD6DC723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7" name="Freeform 71">
                <a:extLst>
                  <a:ext uri="{FF2B5EF4-FFF2-40B4-BE49-F238E27FC236}">
                    <a16:creationId xmlns:a16="http://schemas.microsoft.com/office/drawing/2014/main" id="{267DFD54-3CBB-5BE4-B2D9-26D064DB8108}"/>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1" name="Group 72">
              <a:extLst>
                <a:ext uri="{FF2B5EF4-FFF2-40B4-BE49-F238E27FC236}">
                  <a16:creationId xmlns:a16="http://schemas.microsoft.com/office/drawing/2014/main" id="{A2DF5BEA-CFAB-30DC-DA74-BA4BF05409A7}"/>
                </a:ext>
              </a:extLst>
            </p:cNvPr>
            <p:cNvGrpSpPr>
              <a:grpSpLocks/>
            </p:cNvGrpSpPr>
            <p:nvPr/>
          </p:nvGrpSpPr>
          <p:grpSpPr bwMode="auto">
            <a:xfrm flipH="1">
              <a:off x="2496" y="2832"/>
              <a:ext cx="136" cy="632"/>
              <a:chOff x="3072" y="2832"/>
              <a:chExt cx="136" cy="632"/>
            </a:xfrm>
          </p:grpSpPr>
          <p:sp>
            <p:nvSpPr>
              <p:cNvPr id="32" name="Freeform 73">
                <a:extLst>
                  <a:ext uri="{FF2B5EF4-FFF2-40B4-BE49-F238E27FC236}">
                    <a16:creationId xmlns:a16="http://schemas.microsoft.com/office/drawing/2014/main" id="{7BFCCDCA-29D9-9A53-DE03-B5CC8D4D42D8}"/>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3" name="Freeform 74">
                <a:extLst>
                  <a:ext uri="{FF2B5EF4-FFF2-40B4-BE49-F238E27FC236}">
                    <a16:creationId xmlns:a16="http://schemas.microsoft.com/office/drawing/2014/main" id="{72FDB43F-9154-B228-A299-0BE116B80892}"/>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4" name="Freeform 75">
                <a:extLst>
                  <a:ext uri="{FF2B5EF4-FFF2-40B4-BE49-F238E27FC236}">
                    <a16:creationId xmlns:a16="http://schemas.microsoft.com/office/drawing/2014/main" id="{5DE17FA2-4F06-E825-D8EB-7BD65EC306EE}"/>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pic>
        <p:nvPicPr>
          <p:cNvPr id="38" name="Picture 37" descr="Toy, Toys, Gift, Gifts, Present, Presents, Christmas, X-mas, Birthday, B-day, Spinning Top, Gif - Jitter.Bug.Girl">
            <a:extLst>
              <a:ext uri="{FF2B5EF4-FFF2-40B4-BE49-F238E27FC236}">
                <a16:creationId xmlns:a16="http://schemas.microsoft.com/office/drawing/2014/main" id="{F2A7AA8B-6FB0-02C3-D978-376B921000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002"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descr="Toy, Toys, Gift, Gifts, Present, Presents, Christmas, X-mas, Birthday, B-day, Spinning Top, Gif - Jitter.Bug.Girl">
            <a:extLst>
              <a:ext uri="{FF2B5EF4-FFF2-40B4-BE49-F238E27FC236}">
                <a16:creationId xmlns:a16="http://schemas.microsoft.com/office/drawing/2014/main" id="{54C62280-03CD-F8AA-9A63-BEF9D0BD3B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3929"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Toy, Toys, Gift, Gifts, Present, Presents, Christmas, X-mas, Birthday, B-day, Spinning Top, Gif - Jitter.Bug.Girl">
            <a:extLst>
              <a:ext uri="{FF2B5EF4-FFF2-40B4-BE49-F238E27FC236}">
                <a16:creationId xmlns:a16="http://schemas.microsoft.com/office/drawing/2014/main" id="{A61DBA2F-2DED-445F-BCF8-C1D2F242CA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4856"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3" name="Rectangle 3"/>
          <p:cNvSpPr>
            <a:spLocks noGrp="1" noChangeArrowheads="1"/>
          </p:cNvSpPr>
          <p:nvPr>
            <p:ph type="title"/>
          </p:nvPr>
        </p:nvSpPr>
        <p:spPr/>
        <p:txBody>
          <a:bodyPr/>
          <a:lstStyle/>
          <a:p>
            <a:r>
              <a:rPr lang="en-US" dirty="0"/>
              <a:t>Queue Locks</a:t>
            </a:r>
          </a:p>
        </p:txBody>
      </p:sp>
      <p:sp>
        <p:nvSpPr>
          <p:cNvPr id="191490" name="Footer Placeholder 3"/>
          <p:cNvSpPr>
            <a:spLocks noGrp="1"/>
          </p:cNvSpPr>
          <p:nvPr>
            <p:ph type="ftr" sz="quarter" idx="10"/>
          </p:nvPr>
        </p:nvSpPr>
        <p:spPr>
          <a:noFill/>
        </p:spPr>
        <p:txBody>
          <a:bodyPr/>
          <a:lstStyle/>
          <a:p>
            <a:r>
              <a:rPr lang="en-US" dirty="0"/>
              <a:t>Art of Multiprocessor Programming</a:t>
            </a:r>
          </a:p>
        </p:txBody>
      </p:sp>
      <p:sp>
        <p:nvSpPr>
          <p:cNvPr id="191491" name="Slide Number Placeholder 4"/>
          <p:cNvSpPr>
            <a:spLocks noGrp="1"/>
          </p:cNvSpPr>
          <p:nvPr>
            <p:ph type="sldNum" sz="quarter" idx="11"/>
          </p:nvPr>
        </p:nvSpPr>
        <p:spPr>
          <a:noFill/>
        </p:spPr>
        <p:txBody>
          <a:bodyPr/>
          <a:lstStyle/>
          <a:p>
            <a:fld id="{9FC6C4B2-0C25-4381-BED4-3AFFA401FEA1}" type="slidenum">
              <a:rPr lang="x-none" smtClean="0">
                <a:latin typeface="Arial" pitchFamily="34" charset="0"/>
                <a:cs typeface="Arial" pitchFamily="34" charset="0"/>
              </a:rPr>
              <a:pPr/>
              <a:t>178</a:t>
            </a:fld>
            <a:endParaRPr lang="en-US" dirty="0">
              <a:latin typeface="Arial" pitchFamily="34" charset="0"/>
              <a:cs typeface="Arial" pitchFamily="34" charset="0"/>
            </a:endParaRPr>
          </a:p>
        </p:txBody>
      </p:sp>
      <p:grpSp>
        <p:nvGrpSpPr>
          <p:cNvPr id="191494" name="Group 4"/>
          <p:cNvGrpSpPr>
            <a:grpSpLocks/>
          </p:cNvGrpSpPr>
          <p:nvPr/>
        </p:nvGrpSpPr>
        <p:grpSpPr bwMode="auto">
          <a:xfrm>
            <a:off x="6392863" y="2617788"/>
            <a:ext cx="1130300" cy="1173162"/>
            <a:chOff x="2496" y="2725"/>
            <a:chExt cx="712" cy="739"/>
          </a:xfrm>
          <a:effectLst>
            <a:glow rad="101600">
              <a:schemeClr val="accent3">
                <a:satMod val="175000"/>
                <a:alpha val="40000"/>
              </a:schemeClr>
            </a:glow>
          </a:effectLst>
        </p:grpSpPr>
        <p:sp>
          <p:nvSpPr>
            <p:cNvPr id="191521" name="Rectangle 5"/>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91522" name="Freeform 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91523" name="Group 7"/>
            <p:cNvGrpSpPr>
              <a:grpSpLocks/>
            </p:cNvGrpSpPr>
            <p:nvPr/>
          </p:nvGrpSpPr>
          <p:grpSpPr bwMode="auto">
            <a:xfrm>
              <a:off x="3072" y="2832"/>
              <a:ext cx="136" cy="632"/>
              <a:chOff x="3072" y="2832"/>
              <a:chExt cx="136" cy="632"/>
            </a:xfrm>
          </p:grpSpPr>
          <p:sp>
            <p:nvSpPr>
              <p:cNvPr id="191528" name="Freeform 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1529" name="Freeform 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1530" name="Freeform 1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91524" name="Group 11"/>
            <p:cNvGrpSpPr>
              <a:grpSpLocks/>
            </p:cNvGrpSpPr>
            <p:nvPr/>
          </p:nvGrpSpPr>
          <p:grpSpPr bwMode="auto">
            <a:xfrm flipH="1">
              <a:off x="2496" y="2832"/>
              <a:ext cx="136" cy="632"/>
              <a:chOff x="3072" y="2832"/>
              <a:chExt cx="136" cy="632"/>
            </a:xfrm>
          </p:grpSpPr>
          <p:sp>
            <p:nvSpPr>
              <p:cNvPr id="191525" name="Freeform 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1526" name="Freeform 1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1527" name="Freeform 1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91495" name="Rectangle 15"/>
          <p:cNvSpPr>
            <a:spLocks noChangeArrowheads="1"/>
          </p:cNvSpPr>
          <p:nvPr/>
        </p:nvSpPr>
        <p:spPr bwMode="auto">
          <a:xfrm>
            <a:off x="6156626" y="1998663"/>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191496"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endParaRPr lang="en-US" sz="2400" b="0" dirty="0">
              <a:solidFill>
                <a:schemeClr val="bg1"/>
              </a:solidFill>
              <a:latin typeface="Arial" pitchFamily="34" charset="0"/>
              <a:cs typeface="Arial" pitchFamily="34" charset="0"/>
            </a:endParaRPr>
          </a:p>
        </p:txBody>
      </p:sp>
      <p:sp>
        <p:nvSpPr>
          <p:cNvPr id="191497" name="Rectangle 17"/>
          <p:cNvSpPr>
            <a:spLocks noChangeArrowheads="1"/>
          </p:cNvSpPr>
          <p:nvPr/>
        </p:nvSpPr>
        <p:spPr bwMode="auto">
          <a:xfrm>
            <a:off x="701675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1498" name="Line 18"/>
          <p:cNvSpPr>
            <a:spLocks noChangeShapeType="1"/>
          </p:cNvSpPr>
          <p:nvPr/>
        </p:nvSpPr>
        <p:spPr bwMode="auto">
          <a:xfrm>
            <a:off x="7542213"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1499" name="Group 19"/>
          <p:cNvGrpSpPr>
            <a:grpSpLocks/>
          </p:cNvGrpSpPr>
          <p:nvPr/>
        </p:nvGrpSpPr>
        <p:grpSpPr bwMode="auto">
          <a:xfrm>
            <a:off x="8472488" y="4405313"/>
            <a:ext cx="280987" cy="400050"/>
            <a:chOff x="3749" y="3267"/>
            <a:chExt cx="177" cy="252"/>
          </a:xfrm>
        </p:grpSpPr>
        <p:sp>
          <p:nvSpPr>
            <p:cNvPr id="191518" name="Line 20"/>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1519" name="Line 21"/>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1520" name="Line 22"/>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91500" name="AutoShape 23"/>
          <p:cNvSpPr>
            <a:spLocks noChangeArrowheads="1"/>
          </p:cNvSpPr>
          <p:nvPr/>
        </p:nvSpPr>
        <p:spPr bwMode="auto">
          <a:xfrm>
            <a:off x="5710238" y="3898900"/>
            <a:ext cx="1571625" cy="1427163"/>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grpSp>
        <p:nvGrpSpPr>
          <p:cNvPr id="191501" name="Group 24"/>
          <p:cNvGrpSpPr>
            <a:grpSpLocks/>
          </p:cNvGrpSpPr>
          <p:nvPr/>
        </p:nvGrpSpPr>
        <p:grpSpPr bwMode="auto">
          <a:xfrm>
            <a:off x="4000500" y="2665413"/>
            <a:ext cx="1130300" cy="1173162"/>
            <a:chOff x="2496" y="2725"/>
            <a:chExt cx="712" cy="739"/>
          </a:xfrm>
          <a:effectLst>
            <a:glow rad="101600">
              <a:schemeClr val="accent3">
                <a:satMod val="175000"/>
                <a:alpha val="40000"/>
              </a:schemeClr>
            </a:glow>
          </a:effectLst>
        </p:grpSpPr>
        <p:sp>
          <p:nvSpPr>
            <p:cNvPr id="191508" name="Rectangle 25"/>
            <p:cNvSpPr>
              <a:spLocks noChangeArrowheads="1"/>
            </p:cNvSpPr>
            <p:nvPr/>
          </p:nvSpPr>
          <p:spPr bwMode="auto">
            <a:xfrm>
              <a:off x="2592" y="3312"/>
              <a:ext cx="528" cy="144"/>
            </a:xfrm>
            <a:prstGeom prst="rect">
              <a:avLst/>
            </a:prstGeom>
            <a:solidFill>
              <a:srgbClr val="0066FF"/>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91509" name="Freeform 2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0066FF"/>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91510" name="Group 27"/>
            <p:cNvGrpSpPr>
              <a:grpSpLocks/>
            </p:cNvGrpSpPr>
            <p:nvPr/>
          </p:nvGrpSpPr>
          <p:grpSpPr bwMode="auto">
            <a:xfrm>
              <a:off x="3072" y="2832"/>
              <a:ext cx="136" cy="632"/>
              <a:chOff x="3072" y="2832"/>
              <a:chExt cx="136" cy="632"/>
            </a:xfrm>
          </p:grpSpPr>
          <p:sp>
            <p:nvSpPr>
              <p:cNvPr id="191515" name="Freeform 2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1516" name="Freeform 2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1517" name="Freeform 3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91511" name="Group 31"/>
            <p:cNvGrpSpPr>
              <a:grpSpLocks/>
            </p:cNvGrpSpPr>
            <p:nvPr/>
          </p:nvGrpSpPr>
          <p:grpSpPr bwMode="auto">
            <a:xfrm flipH="1">
              <a:off x="2496" y="2832"/>
              <a:ext cx="136" cy="632"/>
              <a:chOff x="3072" y="2832"/>
              <a:chExt cx="136" cy="632"/>
            </a:xfrm>
          </p:grpSpPr>
          <p:sp>
            <p:nvSpPr>
              <p:cNvPr id="191512" name="Freeform 3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1513" name="Freeform 3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1514" name="Freeform 3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91502" name="Rectangle 35"/>
          <p:cNvSpPr>
            <a:spLocks noChangeArrowheads="1"/>
          </p:cNvSpPr>
          <p:nvPr/>
        </p:nvSpPr>
        <p:spPr bwMode="auto">
          <a:xfrm>
            <a:off x="3921125" y="2046288"/>
            <a:ext cx="1398588"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locked</a:t>
            </a:r>
          </a:p>
        </p:txBody>
      </p:sp>
      <p:sp>
        <p:nvSpPr>
          <p:cNvPr id="191503" name="Rectangle 36"/>
          <p:cNvSpPr>
            <a:spLocks noChangeArrowheads="1"/>
          </p:cNvSpPr>
          <p:nvPr/>
        </p:nvSpPr>
        <p:spPr bwMode="auto">
          <a:xfrm>
            <a:off x="3767138" y="4189413"/>
            <a:ext cx="857250" cy="835025"/>
          </a:xfrm>
          <a:prstGeom prst="rect">
            <a:avLst/>
          </a:prstGeom>
          <a:solidFill>
            <a:schemeClr val="bg1"/>
          </a:solidFill>
          <a:ln w="38100">
            <a:solidFill>
              <a:schemeClr val="bg1"/>
            </a:solidFill>
            <a:miter lim="800000"/>
            <a:headEnd/>
            <a:tailEnd/>
          </a:ln>
        </p:spPr>
        <p:txBody>
          <a:bodyPr wrap="none" anchor="ctr"/>
          <a:lstStyle/>
          <a:p>
            <a:pPr algn="ctr"/>
            <a:r>
              <a:rPr lang="en-US" sz="2000" b="0" dirty="0">
                <a:solidFill>
                  <a:srgbClr val="0066FF"/>
                </a:solidFill>
                <a:latin typeface="Arial" pitchFamily="34" charset="0"/>
                <a:cs typeface="Arial" pitchFamily="34" charset="0"/>
              </a:rPr>
              <a:t>FREE</a:t>
            </a:r>
          </a:p>
        </p:txBody>
      </p:sp>
      <p:sp>
        <p:nvSpPr>
          <p:cNvPr id="191504" name="Rectangle 37"/>
          <p:cNvSpPr>
            <a:spLocks noChangeArrowheads="1"/>
          </p:cNvSpPr>
          <p:nvPr/>
        </p:nvSpPr>
        <p:spPr bwMode="auto">
          <a:xfrm>
            <a:off x="462438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1505" name="Line 38"/>
          <p:cNvSpPr>
            <a:spLocks noChangeShapeType="1"/>
          </p:cNvSpPr>
          <p:nvPr/>
        </p:nvSpPr>
        <p:spPr bwMode="auto">
          <a:xfrm>
            <a:off x="5149850" y="4605338"/>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1506" name="AutoShape 39"/>
          <p:cNvSpPr>
            <a:spLocks noChangeArrowheads="1"/>
          </p:cNvSpPr>
          <p:nvPr/>
        </p:nvSpPr>
        <p:spPr bwMode="auto">
          <a:xfrm>
            <a:off x="3317875" y="3946525"/>
            <a:ext cx="1571625" cy="1427163"/>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191507" name="Line 54"/>
          <p:cNvSpPr>
            <a:spLocks noChangeShapeType="1"/>
          </p:cNvSpPr>
          <p:nvPr/>
        </p:nvSpPr>
        <p:spPr bwMode="auto">
          <a:xfrm>
            <a:off x="2957513" y="46069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pic>
        <p:nvPicPr>
          <p:cNvPr id="2" name="Picture 1" descr="Toy, Toys, Gift, Gifts, Present, Presents, Christmas, X-mas, Birthday, B-day, Spinning Top, Gif - Jitter.Bug.Girl">
            <a:extLst>
              <a:ext uri="{FF2B5EF4-FFF2-40B4-BE49-F238E27FC236}">
                <a16:creationId xmlns:a16="http://schemas.microsoft.com/office/drawing/2014/main" id="{7FBC4CA5-6907-23AC-A663-2B1FB79D16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002"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3"/>
          <p:cNvSpPr>
            <a:spLocks noGrp="1" noChangeArrowheads="1"/>
          </p:cNvSpPr>
          <p:nvPr>
            <p:ph type="title"/>
          </p:nvPr>
        </p:nvSpPr>
        <p:spPr/>
        <p:txBody>
          <a:bodyPr/>
          <a:lstStyle/>
          <a:p>
            <a:r>
              <a:rPr lang="en-US" dirty="0"/>
              <a:t>Queue Locks</a:t>
            </a:r>
          </a:p>
        </p:txBody>
      </p:sp>
      <p:sp>
        <p:nvSpPr>
          <p:cNvPr id="192514" name="Footer Placeholder 3"/>
          <p:cNvSpPr>
            <a:spLocks noGrp="1"/>
          </p:cNvSpPr>
          <p:nvPr>
            <p:ph type="ftr" sz="quarter" idx="10"/>
          </p:nvPr>
        </p:nvSpPr>
        <p:spPr>
          <a:noFill/>
        </p:spPr>
        <p:txBody>
          <a:bodyPr/>
          <a:lstStyle/>
          <a:p>
            <a:r>
              <a:rPr lang="en-US" dirty="0"/>
              <a:t>Art of Multiprocessor Programming</a:t>
            </a:r>
          </a:p>
        </p:txBody>
      </p:sp>
      <p:sp>
        <p:nvSpPr>
          <p:cNvPr id="192515" name="Slide Number Placeholder 4"/>
          <p:cNvSpPr>
            <a:spLocks noGrp="1"/>
          </p:cNvSpPr>
          <p:nvPr>
            <p:ph type="sldNum" sz="quarter" idx="11"/>
          </p:nvPr>
        </p:nvSpPr>
        <p:spPr>
          <a:noFill/>
        </p:spPr>
        <p:txBody>
          <a:bodyPr/>
          <a:lstStyle/>
          <a:p>
            <a:fld id="{97E9162E-D0D6-488A-98EF-D52B61103397}" type="slidenum">
              <a:rPr lang="x-none" smtClean="0">
                <a:latin typeface="Arial" pitchFamily="34" charset="0"/>
                <a:cs typeface="Arial" pitchFamily="34" charset="0"/>
              </a:rPr>
              <a:pPr/>
              <a:t>179</a:t>
            </a:fld>
            <a:endParaRPr lang="en-US" dirty="0">
              <a:latin typeface="Arial" pitchFamily="34" charset="0"/>
              <a:cs typeface="Arial" pitchFamily="34" charset="0"/>
            </a:endParaRPr>
          </a:p>
        </p:txBody>
      </p:sp>
      <p:grpSp>
        <p:nvGrpSpPr>
          <p:cNvPr id="192517" name="Group 4"/>
          <p:cNvGrpSpPr>
            <a:grpSpLocks/>
          </p:cNvGrpSpPr>
          <p:nvPr/>
        </p:nvGrpSpPr>
        <p:grpSpPr bwMode="auto">
          <a:xfrm>
            <a:off x="6392863" y="2617788"/>
            <a:ext cx="1130300" cy="1173162"/>
            <a:chOff x="2496" y="2725"/>
            <a:chExt cx="712" cy="739"/>
          </a:xfrm>
          <a:effectLst>
            <a:glow rad="101600">
              <a:schemeClr val="accent3">
                <a:satMod val="175000"/>
                <a:alpha val="40000"/>
              </a:schemeClr>
            </a:glow>
          </a:effectLst>
        </p:grpSpPr>
        <p:sp>
          <p:nvSpPr>
            <p:cNvPr id="192527" name="Rectangle 5"/>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92528" name="Freeform 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92529" name="Group 7"/>
            <p:cNvGrpSpPr>
              <a:grpSpLocks/>
            </p:cNvGrpSpPr>
            <p:nvPr/>
          </p:nvGrpSpPr>
          <p:grpSpPr bwMode="auto">
            <a:xfrm>
              <a:off x="3072" y="2832"/>
              <a:ext cx="136" cy="632"/>
              <a:chOff x="3072" y="2832"/>
              <a:chExt cx="136" cy="632"/>
            </a:xfrm>
          </p:grpSpPr>
          <p:sp>
            <p:nvSpPr>
              <p:cNvPr id="192534" name="Freeform 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2535" name="Freeform 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2536" name="Freeform 1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92530" name="Group 11"/>
            <p:cNvGrpSpPr>
              <a:grpSpLocks/>
            </p:cNvGrpSpPr>
            <p:nvPr/>
          </p:nvGrpSpPr>
          <p:grpSpPr bwMode="auto">
            <a:xfrm flipH="1">
              <a:off x="2496" y="2832"/>
              <a:ext cx="136" cy="632"/>
              <a:chOff x="3072" y="2832"/>
              <a:chExt cx="136" cy="632"/>
            </a:xfrm>
          </p:grpSpPr>
          <p:sp>
            <p:nvSpPr>
              <p:cNvPr id="192531" name="Freeform 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2532" name="Freeform 1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2533" name="Freeform 1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92518" name="Rectangle 15"/>
          <p:cNvSpPr>
            <a:spLocks noChangeArrowheads="1"/>
          </p:cNvSpPr>
          <p:nvPr/>
        </p:nvSpPr>
        <p:spPr bwMode="auto">
          <a:xfrm>
            <a:off x="6313488" y="1998663"/>
            <a:ext cx="1398587"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locked</a:t>
            </a:r>
          </a:p>
        </p:txBody>
      </p:sp>
      <p:sp>
        <p:nvSpPr>
          <p:cNvPr id="192519" name="Rectangle 16"/>
          <p:cNvSpPr>
            <a:spLocks noChangeArrowheads="1"/>
          </p:cNvSpPr>
          <p:nvPr/>
        </p:nvSpPr>
        <p:spPr bwMode="auto">
          <a:xfrm>
            <a:off x="6159500" y="4187825"/>
            <a:ext cx="857250" cy="835025"/>
          </a:xfrm>
          <a:prstGeom prst="rect">
            <a:avLst/>
          </a:prstGeom>
          <a:solidFill>
            <a:schemeClr val="bg1"/>
          </a:solidFill>
          <a:ln w="38100">
            <a:solidFill>
              <a:schemeClr val="bg1"/>
            </a:solidFill>
            <a:miter lim="800000"/>
            <a:headEnd/>
            <a:tailEnd/>
          </a:ln>
        </p:spPr>
        <p:txBody>
          <a:bodyPr wrap="none" anchor="ctr"/>
          <a:lstStyle/>
          <a:p>
            <a:pPr algn="ctr"/>
            <a:r>
              <a:rPr lang="en-US" sz="2000" b="0" dirty="0">
                <a:solidFill>
                  <a:srgbClr val="FF0066"/>
                </a:solidFill>
                <a:latin typeface="Arial" pitchFamily="34" charset="0"/>
                <a:cs typeface="Arial" pitchFamily="34" charset="0"/>
              </a:rPr>
              <a:t>FREE</a:t>
            </a:r>
          </a:p>
        </p:txBody>
      </p:sp>
      <p:sp>
        <p:nvSpPr>
          <p:cNvPr id="192520" name="Rectangle 17"/>
          <p:cNvSpPr>
            <a:spLocks noChangeArrowheads="1"/>
          </p:cNvSpPr>
          <p:nvPr/>
        </p:nvSpPr>
        <p:spPr bwMode="auto">
          <a:xfrm>
            <a:off x="701675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2521" name="Line 18"/>
          <p:cNvSpPr>
            <a:spLocks noChangeShapeType="1"/>
          </p:cNvSpPr>
          <p:nvPr/>
        </p:nvSpPr>
        <p:spPr bwMode="auto">
          <a:xfrm>
            <a:off x="7542213"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2522" name="Group 19"/>
          <p:cNvGrpSpPr>
            <a:grpSpLocks/>
          </p:cNvGrpSpPr>
          <p:nvPr/>
        </p:nvGrpSpPr>
        <p:grpSpPr bwMode="auto">
          <a:xfrm>
            <a:off x="8472488" y="4405313"/>
            <a:ext cx="280987" cy="400050"/>
            <a:chOff x="3749" y="3267"/>
            <a:chExt cx="177" cy="252"/>
          </a:xfrm>
        </p:grpSpPr>
        <p:sp>
          <p:nvSpPr>
            <p:cNvPr id="192524" name="Line 20"/>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2525" name="Line 21"/>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2526" name="Line 22"/>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92523" name="AutoShape 23"/>
          <p:cNvSpPr>
            <a:spLocks noChangeArrowheads="1"/>
          </p:cNvSpPr>
          <p:nvPr/>
        </p:nvSpPr>
        <p:spPr bwMode="auto">
          <a:xfrm>
            <a:off x="5710238" y="3898900"/>
            <a:ext cx="1571625" cy="1427163"/>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1" name="Rectangle 3"/>
          <p:cNvSpPr>
            <a:spLocks noGrp="1" noChangeArrowheads="1"/>
          </p:cNvSpPr>
          <p:nvPr>
            <p:ph type="title"/>
          </p:nvPr>
        </p:nvSpPr>
        <p:spPr/>
        <p:txBody>
          <a:bodyPr/>
          <a:lstStyle/>
          <a:p>
            <a:r>
              <a:rPr lang="en-US" dirty="0"/>
              <a:t>Queue Locks</a:t>
            </a:r>
          </a:p>
        </p:txBody>
      </p:sp>
      <p:sp>
        <p:nvSpPr>
          <p:cNvPr id="193538" name="Footer Placeholder 3"/>
          <p:cNvSpPr>
            <a:spLocks noGrp="1"/>
          </p:cNvSpPr>
          <p:nvPr>
            <p:ph type="ftr" sz="quarter" idx="10"/>
          </p:nvPr>
        </p:nvSpPr>
        <p:spPr>
          <a:noFill/>
        </p:spPr>
        <p:txBody>
          <a:bodyPr/>
          <a:lstStyle/>
          <a:p>
            <a:r>
              <a:rPr lang="en-US" dirty="0"/>
              <a:t>Art of Multiprocessor Programming</a:t>
            </a:r>
          </a:p>
        </p:txBody>
      </p:sp>
      <p:sp>
        <p:nvSpPr>
          <p:cNvPr id="193539" name="Slide Number Placeholder 4"/>
          <p:cNvSpPr>
            <a:spLocks noGrp="1"/>
          </p:cNvSpPr>
          <p:nvPr>
            <p:ph type="sldNum" sz="quarter" idx="11"/>
          </p:nvPr>
        </p:nvSpPr>
        <p:spPr>
          <a:noFill/>
        </p:spPr>
        <p:txBody>
          <a:bodyPr/>
          <a:lstStyle/>
          <a:p>
            <a:fld id="{C743401E-B3EF-44B8-823F-BAA9467B6FD9}" type="slidenum">
              <a:rPr lang="x-none" smtClean="0">
                <a:latin typeface="Arial" pitchFamily="34" charset="0"/>
                <a:cs typeface="Arial" pitchFamily="34" charset="0"/>
              </a:rPr>
              <a:pPr/>
              <a:t>180</a:t>
            </a:fld>
            <a:endParaRPr lang="en-US" dirty="0">
              <a:latin typeface="Arial" pitchFamily="34" charset="0"/>
              <a:cs typeface="Arial" pitchFamily="34" charset="0"/>
            </a:endParaRPr>
          </a:p>
        </p:txBody>
      </p:sp>
      <p:sp>
        <p:nvSpPr>
          <p:cNvPr id="193544"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3545" name="Rectangle 17"/>
          <p:cNvSpPr>
            <a:spLocks noChangeArrowheads="1"/>
          </p:cNvSpPr>
          <p:nvPr/>
        </p:nvSpPr>
        <p:spPr bwMode="auto">
          <a:xfrm>
            <a:off x="701675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3546" name="Line 18"/>
          <p:cNvSpPr>
            <a:spLocks noChangeShapeType="1"/>
          </p:cNvSpPr>
          <p:nvPr/>
        </p:nvSpPr>
        <p:spPr bwMode="auto">
          <a:xfrm>
            <a:off x="7542213"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3547" name="Group 19"/>
          <p:cNvGrpSpPr>
            <a:grpSpLocks/>
          </p:cNvGrpSpPr>
          <p:nvPr/>
        </p:nvGrpSpPr>
        <p:grpSpPr bwMode="auto">
          <a:xfrm>
            <a:off x="8472488" y="4405313"/>
            <a:ext cx="280987" cy="400050"/>
            <a:chOff x="3749" y="3267"/>
            <a:chExt cx="177" cy="252"/>
          </a:xfrm>
        </p:grpSpPr>
        <p:sp>
          <p:nvSpPr>
            <p:cNvPr id="193583" name="Line 20"/>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3584" name="Line 21"/>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3585" name="Line 22"/>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93548" name="AutoShape 23"/>
          <p:cNvSpPr>
            <a:spLocks noChangeArrowheads="1"/>
          </p:cNvSpPr>
          <p:nvPr/>
        </p:nvSpPr>
        <p:spPr bwMode="auto">
          <a:xfrm>
            <a:off x="5710238" y="3898900"/>
            <a:ext cx="1571625" cy="1427163"/>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193551" name="Rectangle 36"/>
          <p:cNvSpPr>
            <a:spLocks noChangeArrowheads="1"/>
          </p:cNvSpPr>
          <p:nvPr/>
        </p:nvSpPr>
        <p:spPr bwMode="auto">
          <a:xfrm>
            <a:off x="3767138" y="4189413"/>
            <a:ext cx="857250" cy="835025"/>
          </a:xfrm>
          <a:prstGeom prst="rect">
            <a:avLst/>
          </a:prstGeom>
          <a:solidFill>
            <a:srgbClr val="0066FF"/>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3552" name="Rectangle 37"/>
          <p:cNvSpPr>
            <a:spLocks noChangeArrowheads="1"/>
          </p:cNvSpPr>
          <p:nvPr/>
        </p:nvSpPr>
        <p:spPr bwMode="auto">
          <a:xfrm>
            <a:off x="462438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3553" name="Line 38"/>
          <p:cNvSpPr>
            <a:spLocks noChangeShapeType="1"/>
          </p:cNvSpPr>
          <p:nvPr/>
        </p:nvSpPr>
        <p:spPr bwMode="auto">
          <a:xfrm>
            <a:off x="5149850" y="4605338"/>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3554" name="AutoShape 39"/>
          <p:cNvSpPr>
            <a:spLocks noChangeArrowheads="1"/>
          </p:cNvSpPr>
          <p:nvPr/>
        </p:nvSpPr>
        <p:spPr bwMode="auto">
          <a:xfrm>
            <a:off x="3317875" y="3946525"/>
            <a:ext cx="1571625" cy="1427163"/>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193557" name="Rectangle 52"/>
          <p:cNvSpPr>
            <a:spLocks noChangeArrowheads="1"/>
          </p:cNvSpPr>
          <p:nvPr/>
        </p:nvSpPr>
        <p:spPr bwMode="auto">
          <a:xfrm>
            <a:off x="1574800" y="4187825"/>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3558" name="Rectangle 53"/>
          <p:cNvSpPr>
            <a:spLocks noChangeArrowheads="1"/>
          </p:cNvSpPr>
          <p:nvPr/>
        </p:nvSpPr>
        <p:spPr bwMode="auto">
          <a:xfrm>
            <a:off x="2432050" y="4189413"/>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3559" name="Line 54"/>
          <p:cNvSpPr>
            <a:spLocks noChangeShapeType="1"/>
          </p:cNvSpPr>
          <p:nvPr/>
        </p:nvSpPr>
        <p:spPr bwMode="auto">
          <a:xfrm>
            <a:off x="2957513" y="46069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3560" name="AutoShape 55"/>
          <p:cNvSpPr>
            <a:spLocks noChangeArrowheads="1"/>
          </p:cNvSpPr>
          <p:nvPr/>
        </p:nvSpPr>
        <p:spPr bwMode="auto">
          <a:xfrm>
            <a:off x="1125538" y="3922713"/>
            <a:ext cx="1571625" cy="1427162"/>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193561" name="Line 56"/>
          <p:cNvSpPr>
            <a:spLocks noChangeShapeType="1"/>
          </p:cNvSpPr>
          <p:nvPr/>
        </p:nvSpPr>
        <p:spPr bwMode="auto">
          <a:xfrm>
            <a:off x="693738"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3" name="Rectangle 28">
            <a:extLst>
              <a:ext uri="{FF2B5EF4-FFF2-40B4-BE49-F238E27FC236}">
                <a16:creationId xmlns:a16="http://schemas.microsoft.com/office/drawing/2014/main" id="{0D17B47C-6B29-DA3B-B22E-803C88878D21}"/>
              </a:ext>
            </a:extLst>
          </p:cNvPr>
          <p:cNvSpPr>
            <a:spLocks noChangeArrowheads="1"/>
          </p:cNvSpPr>
          <p:nvPr/>
        </p:nvSpPr>
        <p:spPr bwMode="auto">
          <a:xfrm>
            <a:off x="6156626"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5" name="Rectangle 54">
            <a:extLst>
              <a:ext uri="{FF2B5EF4-FFF2-40B4-BE49-F238E27FC236}">
                <a16:creationId xmlns:a16="http://schemas.microsoft.com/office/drawing/2014/main" id="{A2CF7027-5A04-EAC4-E105-F1F252778D64}"/>
              </a:ext>
            </a:extLst>
          </p:cNvPr>
          <p:cNvSpPr>
            <a:spLocks noChangeArrowheads="1"/>
          </p:cNvSpPr>
          <p:nvPr/>
        </p:nvSpPr>
        <p:spPr bwMode="auto">
          <a:xfrm>
            <a:off x="3764263"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7" name="Rectangle 81">
            <a:extLst>
              <a:ext uri="{FF2B5EF4-FFF2-40B4-BE49-F238E27FC236}">
                <a16:creationId xmlns:a16="http://schemas.microsoft.com/office/drawing/2014/main" id="{37309FCE-2EC2-D989-EE25-80088F283D00}"/>
              </a:ext>
            </a:extLst>
          </p:cNvPr>
          <p:cNvSpPr>
            <a:spLocks noChangeArrowheads="1"/>
          </p:cNvSpPr>
          <p:nvPr/>
        </p:nvSpPr>
        <p:spPr bwMode="auto">
          <a:xfrm>
            <a:off x="1502076"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grpSp>
        <p:nvGrpSpPr>
          <p:cNvPr id="2" name="Group 17">
            <a:extLst>
              <a:ext uri="{FF2B5EF4-FFF2-40B4-BE49-F238E27FC236}">
                <a16:creationId xmlns:a16="http://schemas.microsoft.com/office/drawing/2014/main" id="{5BAE09D1-1A6E-D20B-20C2-6425989F24B3}"/>
              </a:ext>
            </a:extLst>
          </p:cNvPr>
          <p:cNvGrpSpPr>
            <a:grpSpLocks/>
          </p:cNvGrpSpPr>
          <p:nvPr/>
        </p:nvGrpSpPr>
        <p:grpSpPr bwMode="auto">
          <a:xfrm>
            <a:off x="6346309" y="2486992"/>
            <a:ext cx="1130300" cy="1173162"/>
            <a:chOff x="2496" y="2725"/>
            <a:chExt cx="712" cy="739"/>
          </a:xfrm>
          <a:effectLst>
            <a:glow rad="101600">
              <a:schemeClr val="accent3">
                <a:satMod val="175000"/>
                <a:alpha val="40000"/>
              </a:schemeClr>
            </a:glow>
          </a:effectLst>
        </p:grpSpPr>
        <p:sp>
          <p:nvSpPr>
            <p:cNvPr id="4" name="Rectangle 18">
              <a:extLst>
                <a:ext uri="{FF2B5EF4-FFF2-40B4-BE49-F238E27FC236}">
                  <a16:creationId xmlns:a16="http://schemas.microsoft.com/office/drawing/2014/main" id="{7E4741E3-2452-C68A-6E3B-A166574679EB}"/>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 name="Freeform 19">
              <a:extLst>
                <a:ext uri="{FF2B5EF4-FFF2-40B4-BE49-F238E27FC236}">
                  <a16:creationId xmlns:a16="http://schemas.microsoft.com/office/drawing/2014/main" id="{DCE3CB83-1C1E-8755-0BFC-AD995B309A4D}"/>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8" name="Group 20">
              <a:extLst>
                <a:ext uri="{FF2B5EF4-FFF2-40B4-BE49-F238E27FC236}">
                  <a16:creationId xmlns:a16="http://schemas.microsoft.com/office/drawing/2014/main" id="{8B1744DF-4F06-DF2E-6245-14C2C4AE1EA4}"/>
                </a:ext>
              </a:extLst>
            </p:cNvPr>
            <p:cNvGrpSpPr>
              <a:grpSpLocks/>
            </p:cNvGrpSpPr>
            <p:nvPr/>
          </p:nvGrpSpPr>
          <p:grpSpPr bwMode="auto">
            <a:xfrm>
              <a:off x="3072" y="2832"/>
              <a:ext cx="136" cy="632"/>
              <a:chOff x="3072" y="2832"/>
              <a:chExt cx="136" cy="632"/>
            </a:xfrm>
          </p:grpSpPr>
          <p:sp>
            <p:nvSpPr>
              <p:cNvPr id="13" name="Freeform 21">
                <a:extLst>
                  <a:ext uri="{FF2B5EF4-FFF2-40B4-BE49-F238E27FC236}">
                    <a16:creationId xmlns:a16="http://schemas.microsoft.com/office/drawing/2014/main" id="{5EED0442-7D38-1BE5-9319-207A18490861}"/>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 name="Freeform 22">
                <a:extLst>
                  <a:ext uri="{FF2B5EF4-FFF2-40B4-BE49-F238E27FC236}">
                    <a16:creationId xmlns:a16="http://schemas.microsoft.com/office/drawing/2014/main" id="{905A8E39-7859-57CA-28F9-3674261DA911}"/>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 name="Freeform 23">
                <a:extLst>
                  <a:ext uri="{FF2B5EF4-FFF2-40B4-BE49-F238E27FC236}">
                    <a16:creationId xmlns:a16="http://schemas.microsoft.com/office/drawing/2014/main" id="{753CAB99-44F6-A659-C1BD-7C945E56A4FC}"/>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9" name="Group 24">
              <a:extLst>
                <a:ext uri="{FF2B5EF4-FFF2-40B4-BE49-F238E27FC236}">
                  <a16:creationId xmlns:a16="http://schemas.microsoft.com/office/drawing/2014/main" id="{59452AD8-56C3-70A0-C3DF-0C0D2CBFEDCA}"/>
                </a:ext>
              </a:extLst>
            </p:cNvPr>
            <p:cNvGrpSpPr>
              <a:grpSpLocks/>
            </p:cNvGrpSpPr>
            <p:nvPr/>
          </p:nvGrpSpPr>
          <p:grpSpPr bwMode="auto">
            <a:xfrm flipH="1">
              <a:off x="2496" y="2832"/>
              <a:ext cx="136" cy="632"/>
              <a:chOff x="3072" y="2832"/>
              <a:chExt cx="136" cy="632"/>
            </a:xfrm>
          </p:grpSpPr>
          <p:sp>
            <p:nvSpPr>
              <p:cNvPr id="10" name="Freeform 25">
                <a:extLst>
                  <a:ext uri="{FF2B5EF4-FFF2-40B4-BE49-F238E27FC236}">
                    <a16:creationId xmlns:a16="http://schemas.microsoft.com/office/drawing/2014/main" id="{E6898A1F-822A-6BD3-4301-7AAF87B7A5DF}"/>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6">
                <a:extLst>
                  <a:ext uri="{FF2B5EF4-FFF2-40B4-BE49-F238E27FC236}">
                    <a16:creationId xmlns:a16="http://schemas.microsoft.com/office/drawing/2014/main" id="{FA5069D8-800A-A6E2-AB21-9136FF11FBD7}"/>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7">
                <a:extLst>
                  <a:ext uri="{FF2B5EF4-FFF2-40B4-BE49-F238E27FC236}">
                    <a16:creationId xmlns:a16="http://schemas.microsoft.com/office/drawing/2014/main" id="{926D1F42-32B2-2DE0-EAD7-DC1E9D88168D}"/>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6" name="Group 43">
            <a:extLst>
              <a:ext uri="{FF2B5EF4-FFF2-40B4-BE49-F238E27FC236}">
                <a16:creationId xmlns:a16="http://schemas.microsoft.com/office/drawing/2014/main" id="{710BDADF-3644-75A7-A24B-878470D60912}"/>
              </a:ext>
            </a:extLst>
          </p:cNvPr>
          <p:cNvGrpSpPr>
            <a:grpSpLocks/>
          </p:cNvGrpSpPr>
          <p:nvPr/>
        </p:nvGrpSpPr>
        <p:grpSpPr bwMode="auto">
          <a:xfrm>
            <a:off x="4077236" y="2486992"/>
            <a:ext cx="1130300" cy="1173162"/>
            <a:chOff x="2496" y="2725"/>
            <a:chExt cx="712" cy="739"/>
          </a:xfrm>
          <a:effectLst>
            <a:glow rad="101600">
              <a:schemeClr val="accent3">
                <a:satMod val="175000"/>
                <a:alpha val="40000"/>
              </a:schemeClr>
            </a:glow>
          </a:effectLst>
        </p:grpSpPr>
        <p:sp>
          <p:nvSpPr>
            <p:cNvPr id="17" name="Rectangle 44">
              <a:extLst>
                <a:ext uri="{FF2B5EF4-FFF2-40B4-BE49-F238E27FC236}">
                  <a16:creationId xmlns:a16="http://schemas.microsoft.com/office/drawing/2014/main" id="{DE44FDE7-BF95-88FF-F3F3-D9205822A7B7}"/>
                </a:ext>
              </a:extLst>
            </p:cNvPr>
            <p:cNvSpPr>
              <a:spLocks noChangeArrowheads="1"/>
            </p:cNvSpPr>
            <p:nvPr/>
          </p:nvSpPr>
          <p:spPr bwMode="auto">
            <a:xfrm>
              <a:off x="2592" y="3312"/>
              <a:ext cx="528" cy="144"/>
            </a:xfrm>
            <a:prstGeom prst="rect">
              <a:avLst/>
            </a:prstGeom>
            <a:solidFill>
              <a:srgbClr val="0066FF"/>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8" name="Freeform 45">
              <a:extLst>
                <a:ext uri="{FF2B5EF4-FFF2-40B4-BE49-F238E27FC236}">
                  <a16:creationId xmlns:a16="http://schemas.microsoft.com/office/drawing/2014/main" id="{147BE989-A303-927C-3767-A417149FD054}"/>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0066FF"/>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9" name="Group 46">
              <a:extLst>
                <a:ext uri="{FF2B5EF4-FFF2-40B4-BE49-F238E27FC236}">
                  <a16:creationId xmlns:a16="http://schemas.microsoft.com/office/drawing/2014/main" id="{F450177B-F2B3-BB66-35CD-1A855AEF59B8}"/>
                </a:ext>
              </a:extLst>
            </p:cNvPr>
            <p:cNvGrpSpPr>
              <a:grpSpLocks/>
            </p:cNvGrpSpPr>
            <p:nvPr/>
          </p:nvGrpSpPr>
          <p:grpSpPr bwMode="auto">
            <a:xfrm>
              <a:off x="3072" y="2832"/>
              <a:ext cx="136" cy="632"/>
              <a:chOff x="3072" y="2832"/>
              <a:chExt cx="136" cy="632"/>
            </a:xfrm>
          </p:grpSpPr>
          <p:sp>
            <p:nvSpPr>
              <p:cNvPr id="24" name="Freeform 47">
                <a:extLst>
                  <a:ext uri="{FF2B5EF4-FFF2-40B4-BE49-F238E27FC236}">
                    <a16:creationId xmlns:a16="http://schemas.microsoft.com/office/drawing/2014/main" id="{DB89F678-B9C6-BC08-D6C2-A2093BEEDD3D}"/>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48">
                <a:extLst>
                  <a:ext uri="{FF2B5EF4-FFF2-40B4-BE49-F238E27FC236}">
                    <a16:creationId xmlns:a16="http://schemas.microsoft.com/office/drawing/2014/main" id="{95124BBB-481F-E2BF-49F7-617600D1489B}"/>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6" name="Freeform 49">
                <a:extLst>
                  <a:ext uri="{FF2B5EF4-FFF2-40B4-BE49-F238E27FC236}">
                    <a16:creationId xmlns:a16="http://schemas.microsoft.com/office/drawing/2014/main" id="{A27428BF-08D2-07D9-CB00-CFEDABEEBC13}"/>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 name="Group 50">
              <a:extLst>
                <a:ext uri="{FF2B5EF4-FFF2-40B4-BE49-F238E27FC236}">
                  <a16:creationId xmlns:a16="http://schemas.microsoft.com/office/drawing/2014/main" id="{953259FD-91B2-9F88-91E5-88DEDBA6DBE8}"/>
                </a:ext>
              </a:extLst>
            </p:cNvPr>
            <p:cNvGrpSpPr>
              <a:grpSpLocks/>
            </p:cNvGrpSpPr>
            <p:nvPr/>
          </p:nvGrpSpPr>
          <p:grpSpPr bwMode="auto">
            <a:xfrm flipH="1">
              <a:off x="2496" y="2832"/>
              <a:ext cx="136" cy="632"/>
              <a:chOff x="3072" y="2832"/>
              <a:chExt cx="136" cy="632"/>
            </a:xfrm>
          </p:grpSpPr>
          <p:sp>
            <p:nvSpPr>
              <p:cNvPr id="21" name="Freeform 51">
                <a:extLst>
                  <a:ext uri="{FF2B5EF4-FFF2-40B4-BE49-F238E27FC236}">
                    <a16:creationId xmlns:a16="http://schemas.microsoft.com/office/drawing/2014/main" id="{3E2A543E-EEC2-EC0D-CF9E-30929BF95D0F}"/>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52">
                <a:extLst>
                  <a:ext uri="{FF2B5EF4-FFF2-40B4-BE49-F238E27FC236}">
                    <a16:creationId xmlns:a16="http://schemas.microsoft.com/office/drawing/2014/main" id="{12826CC0-504C-DB41-8ED2-56B98E9C024A}"/>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53">
                <a:extLst>
                  <a:ext uri="{FF2B5EF4-FFF2-40B4-BE49-F238E27FC236}">
                    <a16:creationId xmlns:a16="http://schemas.microsoft.com/office/drawing/2014/main" id="{3FF36DE9-1E08-68CE-CEE8-9020569BDC81}"/>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27" name="Group 65">
            <a:extLst>
              <a:ext uri="{FF2B5EF4-FFF2-40B4-BE49-F238E27FC236}">
                <a16:creationId xmlns:a16="http://schemas.microsoft.com/office/drawing/2014/main" id="{A5D7D7DA-6639-3799-9496-E59D41F34725}"/>
              </a:ext>
            </a:extLst>
          </p:cNvPr>
          <p:cNvGrpSpPr>
            <a:grpSpLocks/>
          </p:cNvGrpSpPr>
          <p:nvPr/>
        </p:nvGrpSpPr>
        <p:grpSpPr bwMode="auto">
          <a:xfrm>
            <a:off x="1808163" y="2486992"/>
            <a:ext cx="1130300" cy="1173163"/>
            <a:chOff x="2496" y="2725"/>
            <a:chExt cx="712" cy="739"/>
          </a:xfrm>
          <a:effectLst>
            <a:glow rad="101600">
              <a:schemeClr val="accent3">
                <a:satMod val="175000"/>
                <a:alpha val="40000"/>
              </a:schemeClr>
            </a:glow>
          </a:effectLst>
        </p:grpSpPr>
        <p:sp>
          <p:nvSpPr>
            <p:cNvPr id="28" name="Rectangle 66">
              <a:extLst>
                <a:ext uri="{FF2B5EF4-FFF2-40B4-BE49-F238E27FC236}">
                  <a16:creationId xmlns:a16="http://schemas.microsoft.com/office/drawing/2014/main" id="{04D0E7F0-5237-8FDA-A916-90B3C13F3752}"/>
                </a:ext>
              </a:extLst>
            </p:cNvPr>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9" name="Freeform 67">
              <a:extLst>
                <a:ext uri="{FF2B5EF4-FFF2-40B4-BE49-F238E27FC236}">
                  <a16:creationId xmlns:a16="http://schemas.microsoft.com/office/drawing/2014/main" id="{D60AD17E-CA6A-4749-6C07-07E172077C8B}"/>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30" name="Group 68">
              <a:extLst>
                <a:ext uri="{FF2B5EF4-FFF2-40B4-BE49-F238E27FC236}">
                  <a16:creationId xmlns:a16="http://schemas.microsoft.com/office/drawing/2014/main" id="{C219DA20-E66A-D2B3-9F99-83FCA0135A55}"/>
                </a:ext>
              </a:extLst>
            </p:cNvPr>
            <p:cNvGrpSpPr>
              <a:grpSpLocks/>
            </p:cNvGrpSpPr>
            <p:nvPr/>
          </p:nvGrpSpPr>
          <p:grpSpPr bwMode="auto">
            <a:xfrm>
              <a:off x="3072" y="2832"/>
              <a:ext cx="136" cy="632"/>
              <a:chOff x="3072" y="2832"/>
              <a:chExt cx="136" cy="632"/>
            </a:xfrm>
          </p:grpSpPr>
          <p:sp>
            <p:nvSpPr>
              <p:cNvPr id="35" name="Freeform 69">
                <a:extLst>
                  <a:ext uri="{FF2B5EF4-FFF2-40B4-BE49-F238E27FC236}">
                    <a16:creationId xmlns:a16="http://schemas.microsoft.com/office/drawing/2014/main" id="{F23BC838-1DB0-86EE-D9CC-D4284C1E75DA}"/>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6" name="Freeform 70">
                <a:extLst>
                  <a:ext uri="{FF2B5EF4-FFF2-40B4-BE49-F238E27FC236}">
                    <a16:creationId xmlns:a16="http://schemas.microsoft.com/office/drawing/2014/main" id="{3968C375-A8CF-9959-AA7E-B35CC372EF99}"/>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7" name="Freeform 71">
                <a:extLst>
                  <a:ext uri="{FF2B5EF4-FFF2-40B4-BE49-F238E27FC236}">
                    <a16:creationId xmlns:a16="http://schemas.microsoft.com/office/drawing/2014/main" id="{BCA89352-BC5F-1661-C698-DDD655613CC9}"/>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1" name="Group 72">
              <a:extLst>
                <a:ext uri="{FF2B5EF4-FFF2-40B4-BE49-F238E27FC236}">
                  <a16:creationId xmlns:a16="http://schemas.microsoft.com/office/drawing/2014/main" id="{A5659BDA-25CE-C074-BBF2-95D31A8043D5}"/>
                </a:ext>
              </a:extLst>
            </p:cNvPr>
            <p:cNvGrpSpPr>
              <a:grpSpLocks/>
            </p:cNvGrpSpPr>
            <p:nvPr/>
          </p:nvGrpSpPr>
          <p:grpSpPr bwMode="auto">
            <a:xfrm flipH="1">
              <a:off x="2496" y="2832"/>
              <a:ext cx="136" cy="632"/>
              <a:chOff x="3072" y="2832"/>
              <a:chExt cx="136" cy="632"/>
            </a:xfrm>
          </p:grpSpPr>
          <p:sp>
            <p:nvSpPr>
              <p:cNvPr id="32" name="Freeform 73">
                <a:extLst>
                  <a:ext uri="{FF2B5EF4-FFF2-40B4-BE49-F238E27FC236}">
                    <a16:creationId xmlns:a16="http://schemas.microsoft.com/office/drawing/2014/main" id="{1F39665C-3A8A-F887-A48E-16EF34B577FE}"/>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3" name="Freeform 74">
                <a:extLst>
                  <a:ext uri="{FF2B5EF4-FFF2-40B4-BE49-F238E27FC236}">
                    <a16:creationId xmlns:a16="http://schemas.microsoft.com/office/drawing/2014/main" id="{3A6E4C3C-38E4-AF87-D3A4-30B837D0C71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4" name="Freeform 75">
                <a:extLst>
                  <a:ext uri="{FF2B5EF4-FFF2-40B4-BE49-F238E27FC236}">
                    <a16:creationId xmlns:a16="http://schemas.microsoft.com/office/drawing/2014/main" id="{68609F4D-40AC-7DA9-683F-E202F0425575}"/>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pic>
        <p:nvPicPr>
          <p:cNvPr id="38" name="Picture 37" descr="Toy, Toys, Gift, Gifts, Present, Presents, Christmas, X-mas, Birthday, B-day, Spinning Top, Gif - Jitter.Bug.Girl">
            <a:extLst>
              <a:ext uri="{FF2B5EF4-FFF2-40B4-BE49-F238E27FC236}">
                <a16:creationId xmlns:a16="http://schemas.microsoft.com/office/drawing/2014/main" id="{A8A0D6CA-0409-6989-20BE-45423E3E0D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002"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descr="Toy, Toys, Gift, Gifts, Present, Presents, Christmas, X-mas, Birthday, B-day, Spinning Top, Gif - Jitter.Bug.Girl">
            <a:extLst>
              <a:ext uri="{FF2B5EF4-FFF2-40B4-BE49-F238E27FC236}">
                <a16:creationId xmlns:a16="http://schemas.microsoft.com/office/drawing/2014/main" id="{EE5B76A4-8DCF-03C1-0E8A-6683095F7A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3929"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Toy, Toys, Gift, Gifts, Present, Presents, Christmas, X-mas, Birthday, B-day, Spinning Top, Gif - Jitter.Bug.Girl">
            <a:extLst>
              <a:ext uri="{FF2B5EF4-FFF2-40B4-BE49-F238E27FC236}">
                <a16:creationId xmlns:a16="http://schemas.microsoft.com/office/drawing/2014/main" id="{8614921D-E0E6-585D-88E1-C90FB6D1C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4856"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5" name="Rectangle 3"/>
          <p:cNvSpPr>
            <a:spLocks noGrp="1" noChangeArrowheads="1"/>
          </p:cNvSpPr>
          <p:nvPr>
            <p:ph type="title"/>
          </p:nvPr>
        </p:nvSpPr>
        <p:spPr/>
        <p:txBody>
          <a:bodyPr/>
          <a:lstStyle/>
          <a:p>
            <a:r>
              <a:rPr lang="en-US" dirty="0"/>
              <a:t>Queue Locks</a:t>
            </a:r>
          </a:p>
        </p:txBody>
      </p:sp>
      <p:sp>
        <p:nvSpPr>
          <p:cNvPr id="194562" name="Footer Placeholder 3"/>
          <p:cNvSpPr>
            <a:spLocks noGrp="1"/>
          </p:cNvSpPr>
          <p:nvPr>
            <p:ph type="ftr" sz="quarter" idx="10"/>
          </p:nvPr>
        </p:nvSpPr>
        <p:spPr>
          <a:noFill/>
        </p:spPr>
        <p:txBody>
          <a:bodyPr/>
          <a:lstStyle/>
          <a:p>
            <a:r>
              <a:rPr lang="en-US" dirty="0"/>
              <a:t>Art of Multiprocessor Programming</a:t>
            </a:r>
          </a:p>
        </p:txBody>
      </p:sp>
      <p:sp>
        <p:nvSpPr>
          <p:cNvPr id="194563" name="Slide Number Placeholder 4"/>
          <p:cNvSpPr>
            <a:spLocks noGrp="1"/>
          </p:cNvSpPr>
          <p:nvPr>
            <p:ph type="sldNum" sz="quarter" idx="11"/>
          </p:nvPr>
        </p:nvSpPr>
        <p:spPr>
          <a:noFill/>
        </p:spPr>
        <p:txBody>
          <a:bodyPr/>
          <a:lstStyle/>
          <a:p>
            <a:fld id="{646FD67B-BAC5-4F6F-8C43-372CDB100360}" type="slidenum">
              <a:rPr lang="x-none" smtClean="0">
                <a:latin typeface="Arial" pitchFamily="34" charset="0"/>
                <a:cs typeface="Arial" pitchFamily="34" charset="0"/>
              </a:rPr>
              <a:pPr/>
              <a:t>181</a:t>
            </a:fld>
            <a:endParaRPr lang="en-US" dirty="0">
              <a:latin typeface="Arial" pitchFamily="34" charset="0"/>
              <a:cs typeface="Arial" pitchFamily="34" charset="0"/>
            </a:endParaRPr>
          </a:p>
        </p:txBody>
      </p:sp>
      <p:sp>
        <p:nvSpPr>
          <p:cNvPr id="194567" name="Rectangle 15"/>
          <p:cNvSpPr>
            <a:spLocks noChangeArrowheads="1"/>
          </p:cNvSpPr>
          <p:nvPr/>
        </p:nvSpPr>
        <p:spPr bwMode="auto">
          <a:xfrm>
            <a:off x="6156626" y="1998663"/>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194568"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4569" name="Rectangle 17"/>
          <p:cNvSpPr>
            <a:spLocks noChangeArrowheads="1"/>
          </p:cNvSpPr>
          <p:nvPr/>
        </p:nvSpPr>
        <p:spPr bwMode="auto">
          <a:xfrm>
            <a:off x="701675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4570" name="Line 18"/>
          <p:cNvSpPr>
            <a:spLocks noChangeShapeType="1"/>
          </p:cNvSpPr>
          <p:nvPr/>
        </p:nvSpPr>
        <p:spPr bwMode="auto">
          <a:xfrm>
            <a:off x="7542213"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4571" name="Group 19"/>
          <p:cNvGrpSpPr>
            <a:grpSpLocks/>
          </p:cNvGrpSpPr>
          <p:nvPr/>
        </p:nvGrpSpPr>
        <p:grpSpPr bwMode="auto">
          <a:xfrm>
            <a:off x="8472488" y="4405313"/>
            <a:ext cx="280987" cy="400050"/>
            <a:chOff x="3749" y="3267"/>
            <a:chExt cx="177" cy="252"/>
          </a:xfrm>
        </p:grpSpPr>
        <p:sp>
          <p:nvSpPr>
            <p:cNvPr id="194594" name="Line 20"/>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4595" name="Line 21"/>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4596" name="Line 22"/>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94572" name="AutoShape 23"/>
          <p:cNvSpPr>
            <a:spLocks noChangeArrowheads="1"/>
          </p:cNvSpPr>
          <p:nvPr/>
        </p:nvSpPr>
        <p:spPr bwMode="auto">
          <a:xfrm>
            <a:off x="5710238" y="3898900"/>
            <a:ext cx="1571625" cy="1427163"/>
          </a:xfrm>
          <a:prstGeom prst="wedgeRoundRectCallout">
            <a:avLst>
              <a:gd name="adj1" fmla="val -12120"/>
              <a:gd name="adj2" fmla="val -66019"/>
              <a:gd name="adj3" fmla="val 16667"/>
            </a:avLst>
          </a:prstGeom>
          <a:noFill/>
          <a:ln w="38100">
            <a:solidFill>
              <a:schemeClr val="bg1"/>
            </a:solidFill>
            <a:miter lim="800000"/>
            <a:headEnd/>
            <a:tailEnd/>
          </a:ln>
        </p:spPr>
        <p:txBody>
          <a:bodyPr anchor="ctr"/>
          <a:lstStyle/>
          <a:p>
            <a:pPr algn="ctr"/>
            <a:endParaRPr lang="en-US" b="0" dirty="0">
              <a:latin typeface="Arial" pitchFamily="34" charset="0"/>
              <a:cs typeface="Arial" pitchFamily="34" charset="0"/>
            </a:endParaRPr>
          </a:p>
        </p:txBody>
      </p:sp>
      <p:sp>
        <p:nvSpPr>
          <p:cNvPr id="194573" name="Rectangle 36"/>
          <p:cNvSpPr>
            <a:spLocks noChangeArrowheads="1"/>
          </p:cNvSpPr>
          <p:nvPr/>
        </p:nvSpPr>
        <p:spPr bwMode="auto">
          <a:xfrm>
            <a:off x="3767138" y="4189413"/>
            <a:ext cx="857250" cy="835025"/>
          </a:xfrm>
          <a:prstGeom prst="rect">
            <a:avLst/>
          </a:prstGeom>
          <a:solidFill>
            <a:srgbClr val="0066FF"/>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4574" name="Rectangle 37"/>
          <p:cNvSpPr>
            <a:spLocks noChangeArrowheads="1"/>
          </p:cNvSpPr>
          <p:nvPr/>
        </p:nvSpPr>
        <p:spPr bwMode="auto">
          <a:xfrm>
            <a:off x="462438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4575" name="Line 38"/>
          <p:cNvSpPr>
            <a:spLocks noChangeShapeType="1"/>
          </p:cNvSpPr>
          <p:nvPr/>
        </p:nvSpPr>
        <p:spPr bwMode="auto">
          <a:xfrm>
            <a:off x="5149850" y="4605338"/>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4578" name="Rectangle 52"/>
          <p:cNvSpPr>
            <a:spLocks noChangeArrowheads="1"/>
          </p:cNvSpPr>
          <p:nvPr/>
        </p:nvSpPr>
        <p:spPr bwMode="auto">
          <a:xfrm>
            <a:off x="1574800" y="4187825"/>
            <a:ext cx="857250" cy="835025"/>
          </a:xfrm>
          <a:prstGeom prst="rect">
            <a:avLst/>
          </a:prstGeom>
          <a:solidFill>
            <a:schemeClr val="accent1"/>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4579" name="Rectangle 53"/>
          <p:cNvSpPr>
            <a:spLocks noChangeArrowheads="1"/>
          </p:cNvSpPr>
          <p:nvPr/>
        </p:nvSpPr>
        <p:spPr bwMode="auto">
          <a:xfrm>
            <a:off x="2432050" y="4189413"/>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4580" name="Line 54"/>
          <p:cNvSpPr>
            <a:spLocks noChangeShapeType="1"/>
          </p:cNvSpPr>
          <p:nvPr/>
        </p:nvSpPr>
        <p:spPr bwMode="auto">
          <a:xfrm>
            <a:off x="2957513" y="46069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4581" name="AutoShape 55"/>
          <p:cNvSpPr>
            <a:spLocks noChangeArrowheads="1"/>
          </p:cNvSpPr>
          <p:nvPr/>
        </p:nvSpPr>
        <p:spPr bwMode="auto">
          <a:xfrm>
            <a:off x="1125538" y="3922713"/>
            <a:ext cx="1571625" cy="1427162"/>
          </a:xfrm>
          <a:prstGeom prst="wedgeRoundRectCallout">
            <a:avLst>
              <a:gd name="adj1" fmla="val -12120"/>
              <a:gd name="adj2" fmla="val -66019"/>
              <a:gd name="adj3" fmla="val 16667"/>
            </a:avLst>
          </a:prstGeom>
          <a:noFill/>
          <a:ln w="38100">
            <a:solidFill>
              <a:schemeClr val="bg1"/>
            </a:solidFill>
            <a:miter lim="800000"/>
            <a:headEnd/>
            <a:tailEnd/>
          </a:ln>
        </p:spPr>
        <p:txBody>
          <a:bodyPr anchor="ctr"/>
          <a:lstStyle/>
          <a:p>
            <a:pPr algn="ctr"/>
            <a:endParaRPr lang="en-US" b="0" dirty="0">
              <a:latin typeface="Arial" pitchFamily="34" charset="0"/>
              <a:cs typeface="Arial" pitchFamily="34" charset="0"/>
            </a:endParaRPr>
          </a:p>
        </p:txBody>
      </p:sp>
      <p:sp>
        <p:nvSpPr>
          <p:cNvPr id="194582" name="Line 56"/>
          <p:cNvSpPr>
            <a:spLocks noChangeShapeType="1"/>
          </p:cNvSpPr>
          <p:nvPr/>
        </p:nvSpPr>
        <p:spPr bwMode="auto">
          <a:xfrm>
            <a:off x="693738"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4583" name="Rectangle 57"/>
          <p:cNvSpPr>
            <a:spLocks noChangeArrowheads="1"/>
          </p:cNvSpPr>
          <p:nvPr/>
        </p:nvSpPr>
        <p:spPr bwMode="auto">
          <a:xfrm>
            <a:off x="1502076" y="1963738"/>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grpSp>
        <p:nvGrpSpPr>
          <p:cNvPr id="2" name="Group 17">
            <a:extLst>
              <a:ext uri="{FF2B5EF4-FFF2-40B4-BE49-F238E27FC236}">
                <a16:creationId xmlns:a16="http://schemas.microsoft.com/office/drawing/2014/main" id="{9062D8C6-C5EA-1F0A-6B5A-0CB36454A3F8}"/>
              </a:ext>
            </a:extLst>
          </p:cNvPr>
          <p:cNvGrpSpPr>
            <a:grpSpLocks/>
          </p:cNvGrpSpPr>
          <p:nvPr/>
        </p:nvGrpSpPr>
        <p:grpSpPr bwMode="auto">
          <a:xfrm>
            <a:off x="6346309" y="2486992"/>
            <a:ext cx="1130300" cy="1173162"/>
            <a:chOff x="2496" y="2725"/>
            <a:chExt cx="712" cy="739"/>
          </a:xfrm>
          <a:effectLst>
            <a:glow rad="101600">
              <a:schemeClr val="accent3">
                <a:satMod val="175000"/>
                <a:alpha val="40000"/>
              </a:schemeClr>
            </a:glow>
          </a:effectLst>
        </p:grpSpPr>
        <p:sp>
          <p:nvSpPr>
            <p:cNvPr id="3" name="Rectangle 18">
              <a:extLst>
                <a:ext uri="{FF2B5EF4-FFF2-40B4-BE49-F238E27FC236}">
                  <a16:creationId xmlns:a16="http://schemas.microsoft.com/office/drawing/2014/main" id="{667437AA-5CBE-2FAA-B167-7EC773D23E2E}"/>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9">
              <a:extLst>
                <a:ext uri="{FF2B5EF4-FFF2-40B4-BE49-F238E27FC236}">
                  <a16:creationId xmlns:a16="http://schemas.microsoft.com/office/drawing/2014/main" id="{FF98772C-D138-F4E5-4F31-156B3ACA8E5D}"/>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20">
              <a:extLst>
                <a:ext uri="{FF2B5EF4-FFF2-40B4-BE49-F238E27FC236}">
                  <a16:creationId xmlns:a16="http://schemas.microsoft.com/office/drawing/2014/main" id="{1976B8C4-C35F-B9FF-B2B1-573E7BC067FC}"/>
                </a:ext>
              </a:extLst>
            </p:cNvPr>
            <p:cNvGrpSpPr>
              <a:grpSpLocks/>
            </p:cNvGrpSpPr>
            <p:nvPr/>
          </p:nvGrpSpPr>
          <p:grpSpPr bwMode="auto">
            <a:xfrm>
              <a:off x="3072" y="2832"/>
              <a:ext cx="136" cy="632"/>
              <a:chOff x="3072" y="2832"/>
              <a:chExt cx="136" cy="632"/>
            </a:xfrm>
          </p:grpSpPr>
          <p:sp>
            <p:nvSpPr>
              <p:cNvPr id="10" name="Freeform 21">
                <a:extLst>
                  <a:ext uri="{FF2B5EF4-FFF2-40B4-BE49-F238E27FC236}">
                    <a16:creationId xmlns:a16="http://schemas.microsoft.com/office/drawing/2014/main" id="{88F47D04-4E6A-7BE7-4637-BBFA78F23CAD}"/>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2">
                <a:extLst>
                  <a:ext uri="{FF2B5EF4-FFF2-40B4-BE49-F238E27FC236}">
                    <a16:creationId xmlns:a16="http://schemas.microsoft.com/office/drawing/2014/main" id="{B588097D-4912-CA1D-B776-7C724C474C53}"/>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23">
                <a:extLst>
                  <a:ext uri="{FF2B5EF4-FFF2-40B4-BE49-F238E27FC236}">
                    <a16:creationId xmlns:a16="http://schemas.microsoft.com/office/drawing/2014/main" id="{71ED03D3-EB97-6FC5-B520-E82FC65B6CDD}"/>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24">
              <a:extLst>
                <a:ext uri="{FF2B5EF4-FFF2-40B4-BE49-F238E27FC236}">
                  <a16:creationId xmlns:a16="http://schemas.microsoft.com/office/drawing/2014/main" id="{3E4C0385-ADE0-026A-8162-514FEBCD3591}"/>
                </a:ext>
              </a:extLst>
            </p:cNvPr>
            <p:cNvGrpSpPr>
              <a:grpSpLocks/>
            </p:cNvGrpSpPr>
            <p:nvPr/>
          </p:nvGrpSpPr>
          <p:grpSpPr bwMode="auto">
            <a:xfrm flipH="1">
              <a:off x="2496" y="2832"/>
              <a:ext cx="136" cy="632"/>
              <a:chOff x="3072" y="2832"/>
              <a:chExt cx="136" cy="632"/>
            </a:xfrm>
          </p:grpSpPr>
          <p:sp>
            <p:nvSpPr>
              <p:cNvPr id="7" name="Freeform 25">
                <a:extLst>
                  <a:ext uri="{FF2B5EF4-FFF2-40B4-BE49-F238E27FC236}">
                    <a16:creationId xmlns:a16="http://schemas.microsoft.com/office/drawing/2014/main" id="{2084F826-509D-DEC5-13B4-7175966EFDE9}"/>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6">
                <a:extLst>
                  <a:ext uri="{FF2B5EF4-FFF2-40B4-BE49-F238E27FC236}">
                    <a16:creationId xmlns:a16="http://schemas.microsoft.com/office/drawing/2014/main" id="{39D7008C-CD11-238D-23BC-0997B5A66068}"/>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27">
                <a:extLst>
                  <a:ext uri="{FF2B5EF4-FFF2-40B4-BE49-F238E27FC236}">
                    <a16:creationId xmlns:a16="http://schemas.microsoft.com/office/drawing/2014/main" id="{96194C21-68F5-D947-C9DC-4F53375C9803}"/>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24" name="Group 65">
            <a:extLst>
              <a:ext uri="{FF2B5EF4-FFF2-40B4-BE49-F238E27FC236}">
                <a16:creationId xmlns:a16="http://schemas.microsoft.com/office/drawing/2014/main" id="{9EADEC13-14E0-58B9-669C-7E827C40FA20}"/>
              </a:ext>
            </a:extLst>
          </p:cNvPr>
          <p:cNvGrpSpPr>
            <a:grpSpLocks/>
          </p:cNvGrpSpPr>
          <p:nvPr/>
        </p:nvGrpSpPr>
        <p:grpSpPr bwMode="auto">
          <a:xfrm>
            <a:off x="1808163" y="2486992"/>
            <a:ext cx="1130300" cy="1173163"/>
            <a:chOff x="2496" y="2725"/>
            <a:chExt cx="712" cy="739"/>
          </a:xfrm>
          <a:effectLst>
            <a:glow rad="101600">
              <a:schemeClr val="accent3">
                <a:satMod val="175000"/>
                <a:alpha val="40000"/>
              </a:schemeClr>
            </a:glow>
          </a:effectLst>
        </p:grpSpPr>
        <p:sp>
          <p:nvSpPr>
            <p:cNvPr id="25" name="Rectangle 66">
              <a:extLst>
                <a:ext uri="{FF2B5EF4-FFF2-40B4-BE49-F238E27FC236}">
                  <a16:creationId xmlns:a16="http://schemas.microsoft.com/office/drawing/2014/main" id="{EACAB3DB-CCD6-0CBA-B92F-A3CE0C63FE6F}"/>
                </a:ext>
              </a:extLst>
            </p:cNvPr>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6" name="Freeform 67">
              <a:extLst>
                <a:ext uri="{FF2B5EF4-FFF2-40B4-BE49-F238E27FC236}">
                  <a16:creationId xmlns:a16="http://schemas.microsoft.com/office/drawing/2014/main" id="{4608B8FB-A6C1-28AB-4E76-B037A6A48588}"/>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7" name="Group 68">
              <a:extLst>
                <a:ext uri="{FF2B5EF4-FFF2-40B4-BE49-F238E27FC236}">
                  <a16:creationId xmlns:a16="http://schemas.microsoft.com/office/drawing/2014/main" id="{9ACFF181-F815-0DBF-1E07-5F463F31765E}"/>
                </a:ext>
              </a:extLst>
            </p:cNvPr>
            <p:cNvGrpSpPr>
              <a:grpSpLocks/>
            </p:cNvGrpSpPr>
            <p:nvPr/>
          </p:nvGrpSpPr>
          <p:grpSpPr bwMode="auto">
            <a:xfrm>
              <a:off x="3072" y="2832"/>
              <a:ext cx="136" cy="632"/>
              <a:chOff x="3072" y="2832"/>
              <a:chExt cx="136" cy="632"/>
            </a:xfrm>
          </p:grpSpPr>
          <p:sp>
            <p:nvSpPr>
              <p:cNvPr id="32" name="Freeform 69">
                <a:extLst>
                  <a:ext uri="{FF2B5EF4-FFF2-40B4-BE49-F238E27FC236}">
                    <a16:creationId xmlns:a16="http://schemas.microsoft.com/office/drawing/2014/main" id="{50116C66-F2DC-FE05-6B15-573171552B13}"/>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3" name="Freeform 70">
                <a:extLst>
                  <a:ext uri="{FF2B5EF4-FFF2-40B4-BE49-F238E27FC236}">
                    <a16:creationId xmlns:a16="http://schemas.microsoft.com/office/drawing/2014/main" id="{AB3408AD-F4E0-9D9B-6504-AD8233E48FCD}"/>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4" name="Freeform 71">
                <a:extLst>
                  <a:ext uri="{FF2B5EF4-FFF2-40B4-BE49-F238E27FC236}">
                    <a16:creationId xmlns:a16="http://schemas.microsoft.com/office/drawing/2014/main" id="{B2F73C91-6616-CB81-9D55-1E195593AD4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8" name="Group 72">
              <a:extLst>
                <a:ext uri="{FF2B5EF4-FFF2-40B4-BE49-F238E27FC236}">
                  <a16:creationId xmlns:a16="http://schemas.microsoft.com/office/drawing/2014/main" id="{4E56C372-6BB8-F3CF-70B0-59DC2B2C7688}"/>
                </a:ext>
              </a:extLst>
            </p:cNvPr>
            <p:cNvGrpSpPr>
              <a:grpSpLocks/>
            </p:cNvGrpSpPr>
            <p:nvPr/>
          </p:nvGrpSpPr>
          <p:grpSpPr bwMode="auto">
            <a:xfrm flipH="1">
              <a:off x="2496" y="2832"/>
              <a:ext cx="136" cy="632"/>
              <a:chOff x="3072" y="2832"/>
              <a:chExt cx="136" cy="632"/>
            </a:xfrm>
          </p:grpSpPr>
          <p:sp>
            <p:nvSpPr>
              <p:cNvPr id="29" name="Freeform 73">
                <a:extLst>
                  <a:ext uri="{FF2B5EF4-FFF2-40B4-BE49-F238E27FC236}">
                    <a16:creationId xmlns:a16="http://schemas.microsoft.com/office/drawing/2014/main" id="{A7CE806B-A334-A02A-5937-EE4EA008AD22}"/>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0" name="Freeform 74">
                <a:extLst>
                  <a:ext uri="{FF2B5EF4-FFF2-40B4-BE49-F238E27FC236}">
                    <a16:creationId xmlns:a16="http://schemas.microsoft.com/office/drawing/2014/main" id="{B4D0F0A0-1929-15DD-9996-E820ED1A2AE8}"/>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1" name="Freeform 75">
                <a:extLst>
                  <a:ext uri="{FF2B5EF4-FFF2-40B4-BE49-F238E27FC236}">
                    <a16:creationId xmlns:a16="http://schemas.microsoft.com/office/drawing/2014/main" id="{49AAC2C2-7C3D-3A44-281D-4A76394AD050}"/>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pic>
        <p:nvPicPr>
          <p:cNvPr id="35" name="Picture 34" descr="Toy, Toys, Gift, Gifts, Present, Presents, Christmas, X-mas, Birthday, B-day, Spinning Top, Gif - Jitter.Bug.Girl">
            <a:extLst>
              <a:ext uri="{FF2B5EF4-FFF2-40B4-BE49-F238E27FC236}">
                <a16:creationId xmlns:a16="http://schemas.microsoft.com/office/drawing/2014/main" id="{986939B2-D128-05D4-D132-FEC239A29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002"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Toy, Toys, Gift, Gifts, Present, Presents, Christmas, X-mas, Birthday, B-day, Spinning Top, Gif - Jitter.Bug.Girl">
            <a:extLst>
              <a:ext uri="{FF2B5EF4-FFF2-40B4-BE49-F238E27FC236}">
                <a16:creationId xmlns:a16="http://schemas.microsoft.com/office/drawing/2014/main" id="{EBCB38FB-68DB-1EF9-731C-C026C65FC8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4856"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9" name="Rectangle 3"/>
          <p:cNvSpPr>
            <a:spLocks noGrp="1" noChangeArrowheads="1"/>
          </p:cNvSpPr>
          <p:nvPr>
            <p:ph type="title"/>
          </p:nvPr>
        </p:nvSpPr>
        <p:spPr/>
        <p:txBody>
          <a:bodyPr/>
          <a:lstStyle/>
          <a:p>
            <a:r>
              <a:rPr lang="en-US" dirty="0"/>
              <a:t>Queue Locks</a:t>
            </a:r>
          </a:p>
        </p:txBody>
      </p:sp>
      <p:sp>
        <p:nvSpPr>
          <p:cNvPr id="195586" name="Footer Placeholder 3"/>
          <p:cNvSpPr>
            <a:spLocks noGrp="1"/>
          </p:cNvSpPr>
          <p:nvPr>
            <p:ph type="ftr" sz="quarter" idx="10"/>
          </p:nvPr>
        </p:nvSpPr>
        <p:spPr>
          <a:noFill/>
        </p:spPr>
        <p:txBody>
          <a:bodyPr/>
          <a:lstStyle/>
          <a:p>
            <a:r>
              <a:rPr lang="en-US" dirty="0"/>
              <a:t>Art of Multiprocessor Programming</a:t>
            </a:r>
          </a:p>
        </p:txBody>
      </p:sp>
      <p:sp>
        <p:nvSpPr>
          <p:cNvPr id="195587" name="Slide Number Placeholder 4"/>
          <p:cNvSpPr>
            <a:spLocks noGrp="1"/>
          </p:cNvSpPr>
          <p:nvPr>
            <p:ph type="sldNum" sz="quarter" idx="11"/>
          </p:nvPr>
        </p:nvSpPr>
        <p:spPr>
          <a:noFill/>
        </p:spPr>
        <p:txBody>
          <a:bodyPr/>
          <a:lstStyle/>
          <a:p>
            <a:fld id="{298AAAFE-4CBE-433F-A39E-4E372C9610AC}" type="slidenum">
              <a:rPr lang="x-none" smtClean="0">
                <a:latin typeface="Arial" pitchFamily="34" charset="0"/>
                <a:cs typeface="Arial" pitchFamily="34" charset="0"/>
              </a:rPr>
              <a:pPr/>
              <a:t>182</a:t>
            </a:fld>
            <a:endParaRPr lang="en-US" dirty="0">
              <a:latin typeface="Arial" pitchFamily="34" charset="0"/>
              <a:cs typeface="Arial" pitchFamily="34" charset="0"/>
            </a:endParaRPr>
          </a:p>
        </p:txBody>
      </p:sp>
      <p:grpSp>
        <p:nvGrpSpPr>
          <p:cNvPr id="195590" name="Group 4"/>
          <p:cNvGrpSpPr>
            <a:grpSpLocks/>
          </p:cNvGrpSpPr>
          <p:nvPr/>
        </p:nvGrpSpPr>
        <p:grpSpPr bwMode="auto">
          <a:xfrm>
            <a:off x="6392863" y="2617788"/>
            <a:ext cx="1130300" cy="1173162"/>
            <a:chOff x="2496" y="2725"/>
            <a:chExt cx="712" cy="739"/>
          </a:xfrm>
          <a:effectLst>
            <a:glow rad="101600">
              <a:schemeClr val="accent3">
                <a:satMod val="175000"/>
                <a:alpha val="40000"/>
              </a:schemeClr>
            </a:glow>
          </a:effectLst>
        </p:grpSpPr>
        <p:sp>
          <p:nvSpPr>
            <p:cNvPr id="195621" name="Rectangle 5"/>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95622" name="Freeform 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95623" name="Group 7"/>
            <p:cNvGrpSpPr>
              <a:grpSpLocks/>
            </p:cNvGrpSpPr>
            <p:nvPr/>
          </p:nvGrpSpPr>
          <p:grpSpPr bwMode="auto">
            <a:xfrm>
              <a:off x="3072" y="2832"/>
              <a:ext cx="136" cy="632"/>
              <a:chOff x="3072" y="2832"/>
              <a:chExt cx="136" cy="632"/>
            </a:xfrm>
          </p:grpSpPr>
          <p:sp>
            <p:nvSpPr>
              <p:cNvPr id="195628" name="Freeform 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5629" name="Freeform 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5630" name="Freeform 1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95624" name="Group 11"/>
            <p:cNvGrpSpPr>
              <a:grpSpLocks/>
            </p:cNvGrpSpPr>
            <p:nvPr/>
          </p:nvGrpSpPr>
          <p:grpSpPr bwMode="auto">
            <a:xfrm flipH="1">
              <a:off x="2496" y="2832"/>
              <a:ext cx="136" cy="632"/>
              <a:chOff x="3072" y="2832"/>
              <a:chExt cx="136" cy="632"/>
            </a:xfrm>
          </p:grpSpPr>
          <p:sp>
            <p:nvSpPr>
              <p:cNvPr id="195625" name="Freeform 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5626" name="Freeform 1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5627" name="Freeform 1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95591" name="Rectangle 15"/>
          <p:cNvSpPr>
            <a:spLocks noChangeArrowheads="1"/>
          </p:cNvSpPr>
          <p:nvPr/>
        </p:nvSpPr>
        <p:spPr bwMode="auto">
          <a:xfrm>
            <a:off x="6156626" y="1998663"/>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195592"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5593" name="Rectangle 17"/>
          <p:cNvSpPr>
            <a:spLocks noChangeArrowheads="1"/>
          </p:cNvSpPr>
          <p:nvPr/>
        </p:nvSpPr>
        <p:spPr bwMode="auto">
          <a:xfrm>
            <a:off x="701675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5594" name="Line 18"/>
          <p:cNvSpPr>
            <a:spLocks noChangeShapeType="1"/>
          </p:cNvSpPr>
          <p:nvPr/>
        </p:nvSpPr>
        <p:spPr bwMode="auto">
          <a:xfrm>
            <a:off x="7542213"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5595" name="Group 19"/>
          <p:cNvGrpSpPr>
            <a:grpSpLocks/>
          </p:cNvGrpSpPr>
          <p:nvPr/>
        </p:nvGrpSpPr>
        <p:grpSpPr bwMode="auto">
          <a:xfrm>
            <a:off x="8472488" y="4405313"/>
            <a:ext cx="280987" cy="400050"/>
            <a:chOff x="3749" y="3267"/>
            <a:chExt cx="177" cy="252"/>
          </a:xfrm>
        </p:grpSpPr>
        <p:sp>
          <p:nvSpPr>
            <p:cNvPr id="195618" name="Line 20"/>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5619" name="Line 21"/>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5620" name="Line 22"/>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95596" name="AutoShape 23"/>
          <p:cNvSpPr>
            <a:spLocks noChangeArrowheads="1"/>
          </p:cNvSpPr>
          <p:nvPr/>
        </p:nvSpPr>
        <p:spPr bwMode="auto">
          <a:xfrm>
            <a:off x="5710238" y="3898900"/>
            <a:ext cx="1571625" cy="1427163"/>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195597" name="Rectangle 36"/>
          <p:cNvSpPr>
            <a:spLocks noChangeArrowheads="1"/>
          </p:cNvSpPr>
          <p:nvPr/>
        </p:nvSpPr>
        <p:spPr bwMode="auto">
          <a:xfrm>
            <a:off x="3767138" y="4189413"/>
            <a:ext cx="857250" cy="835025"/>
          </a:xfrm>
          <a:prstGeom prst="rect">
            <a:avLst/>
          </a:prstGeom>
          <a:solidFill>
            <a:srgbClr val="0066FF"/>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5598" name="Rectangle 37"/>
          <p:cNvSpPr>
            <a:spLocks noChangeArrowheads="1"/>
          </p:cNvSpPr>
          <p:nvPr/>
        </p:nvSpPr>
        <p:spPr bwMode="auto">
          <a:xfrm>
            <a:off x="462438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5599" name="Line 38"/>
          <p:cNvSpPr>
            <a:spLocks noChangeShapeType="1"/>
          </p:cNvSpPr>
          <p:nvPr/>
        </p:nvSpPr>
        <p:spPr bwMode="auto">
          <a:xfrm>
            <a:off x="5149850" y="4605338"/>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5601" name="Group 41"/>
          <p:cNvGrpSpPr>
            <a:grpSpLocks/>
          </p:cNvGrpSpPr>
          <p:nvPr/>
        </p:nvGrpSpPr>
        <p:grpSpPr bwMode="auto">
          <a:xfrm>
            <a:off x="1808163" y="2641600"/>
            <a:ext cx="1130300" cy="1173163"/>
            <a:chOff x="2496" y="2725"/>
            <a:chExt cx="712" cy="739"/>
          </a:xfrm>
          <a:effectLst>
            <a:glow rad="101600">
              <a:schemeClr val="accent3">
                <a:satMod val="175000"/>
                <a:alpha val="40000"/>
              </a:schemeClr>
            </a:glow>
          </a:effectLst>
        </p:grpSpPr>
        <p:sp>
          <p:nvSpPr>
            <p:cNvPr id="195608" name="Rectangle 42"/>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95609" name="Freeform 43"/>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95610" name="Group 44"/>
            <p:cNvGrpSpPr>
              <a:grpSpLocks/>
            </p:cNvGrpSpPr>
            <p:nvPr/>
          </p:nvGrpSpPr>
          <p:grpSpPr bwMode="auto">
            <a:xfrm>
              <a:off x="3072" y="2832"/>
              <a:ext cx="136" cy="632"/>
              <a:chOff x="3072" y="2832"/>
              <a:chExt cx="136" cy="632"/>
            </a:xfrm>
          </p:grpSpPr>
          <p:sp>
            <p:nvSpPr>
              <p:cNvPr id="195615" name="Freeform 4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5616" name="Freeform 46"/>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5617" name="Freeform 47"/>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95611" name="Group 48"/>
            <p:cNvGrpSpPr>
              <a:grpSpLocks/>
            </p:cNvGrpSpPr>
            <p:nvPr/>
          </p:nvGrpSpPr>
          <p:grpSpPr bwMode="auto">
            <a:xfrm flipH="1">
              <a:off x="2496" y="2832"/>
              <a:ext cx="136" cy="632"/>
              <a:chOff x="3072" y="2832"/>
              <a:chExt cx="136" cy="632"/>
            </a:xfrm>
          </p:grpSpPr>
          <p:sp>
            <p:nvSpPr>
              <p:cNvPr id="195612" name="Freeform 4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5613" name="Freeform 50"/>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5614" name="Freeform 51"/>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195602" name="Rectangle 52"/>
          <p:cNvSpPr>
            <a:spLocks noChangeArrowheads="1"/>
          </p:cNvSpPr>
          <p:nvPr/>
        </p:nvSpPr>
        <p:spPr bwMode="auto">
          <a:xfrm>
            <a:off x="1574800" y="4187825"/>
            <a:ext cx="857250" cy="835025"/>
          </a:xfrm>
          <a:prstGeom prst="rect">
            <a:avLst/>
          </a:prstGeom>
          <a:solidFill>
            <a:schemeClr val="bg1"/>
          </a:solidFill>
          <a:ln w="38100">
            <a:solidFill>
              <a:schemeClr val="bg1"/>
            </a:solidFill>
            <a:miter lim="800000"/>
            <a:headEnd/>
            <a:tailEnd/>
          </a:ln>
        </p:spPr>
        <p:txBody>
          <a:bodyPr wrap="none" anchor="ctr"/>
          <a:lstStyle/>
          <a:p>
            <a:pPr algn="ctr"/>
            <a:r>
              <a:rPr lang="en-US" sz="2000" b="0" dirty="0">
                <a:solidFill>
                  <a:schemeClr val="accent1"/>
                </a:solidFill>
                <a:latin typeface="Arial" pitchFamily="34" charset="0"/>
                <a:cs typeface="Arial" pitchFamily="34" charset="0"/>
              </a:rPr>
              <a:t>FREE</a:t>
            </a:r>
          </a:p>
        </p:txBody>
      </p:sp>
      <p:sp>
        <p:nvSpPr>
          <p:cNvPr id="195603" name="Rectangle 53"/>
          <p:cNvSpPr>
            <a:spLocks noChangeArrowheads="1"/>
          </p:cNvSpPr>
          <p:nvPr/>
        </p:nvSpPr>
        <p:spPr bwMode="auto">
          <a:xfrm>
            <a:off x="2432050" y="4189413"/>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5604" name="Line 54"/>
          <p:cNvSpPr>
            <a:spLocks noChangeShapeType="1"/>
          </p:cNvSpPr>
          <p:nvPr/>
        </p:nvSpPr>
        <p:spPr bwMode="auto">
          <a:xfrm>
            <a:off x="2957513" y="46069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5605" name="AutoShape 55"/>
          <p:cNvSpPr>
            <a:spLocks noChangeArrowheads="1"/>
          </p:cNvSpPr>
          <p:nvPr/>
        </p:nvSpPr>
        <p:spPr bwMode="auto">
          <a:xfrm>
            <a:off x="1125538" y="3922713"/>
            <a:ext cx="1571625" cy="1427162"/>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195606" name="Line 56"/>
          <p:cNvSpPr>
            <a:spLocks noChangeShapeType="1"/>
          </p:cNvSpPr>
          <p:nvPr/>
        </p:nvSpPr>
        <p:spPr bwMode="auto">
          <a:xfrm>
            <a:off x="693738"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5607" name="Rectangle 57"/>
          <p:cNvSpPr>
            <a:spLocks noChangeArrowheads="1"/>
          </p:cNvSpPr>
          <p:nvPr/>
        </p:nvSpPr>
        <p:spPr bwMode="auto">
          <a:xfrm>
            <a:off x="1658938" y="1963738"/>
            <a:ext cx="1398587"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locked</a:t>
            </a:r>
          </a:p>
        </p:txBody>
      </p:sp>
      <p:pic>
        <p:nvPicPr>
          <p:cNvPr id="2" name="Picture 1" descr="Toy, Toys, Gift, Gifts, Present, Presents, Christmas, X-mas, Birthday, B-day, Spinning Top, Gif - Jitter.Bug.Girl">
            <a:extLst>
              <a:ext uri="{FF2B5EF4-FFF2-40B4-BE49-F238E27FC236}">
                <a16:creationId xmlns:a16="http://schemas.microsoft.com/office/drawing/2014/main" id="{1D62D6E1-040A-DB5E-7AD4-14B18FE01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002"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2" name="Rectangle 3"/>
          <p:cNvSpPr>
            <a:spLocks noGrp="1" noChangeArrowheads="1"/>
          </p:cNvSpPr>
          <p:nvPr>
            <p:ph type="title"/>
          </p:nvPr>
        </p:nvSpPr>
        <p:spPr/>
        <p:txBody>
          <a:bodyPr/>
          <a:lstStyle/>
          <a:p>
            <a:r>
              <a:rPr lang="en-US" dirty="0"/>
              <a:t>Queue Locks</a:t>
            </a:r>
          </a:p>
        </p:txBody>
      </p:sp>
      <p:sp>
        <p:nvSpPr>
          <p:cNvPr id="196610" name="Footer Placeholder 3"/>
          <p:cNvSpPr>
            <a:spLocks noGrp="1"/>
          </p:cNvSpPr>
          <p:nvPr>
            <p:ph type="ftr" sz="quarter" idx="10"/>
          </p:nvPr>
        </p:nvSpPr>
        <p:spPr>
          <a:noFill/>
        </p:spPr>
        <p:txBody>
          <a:bodyPr/>
          <a:lstStyle/>
          <a:p>
            <a:r>
              <a:rPr lang="en-US" dirty="0"/>
              <a:t>Art of Multiprocessor Programming</a:t>
            </a:r>
          </a:p>
        </p:txBody>
      </p:sp>
      <p:sp>
        <p:nvSpPr>
          <p:cNvPr id="196611" name="Slide Number Placeholder 4"/>
          <p:cNvSpPr>
            <a:spLocks noGrp="1"/>
          </p:cNvSpPr>
          <p:nvPr>
            <p:ph type="sldNum" sz="quarter" idx="11"/>
          </p:nvPr>
        </p:nvSpPr>
        <p:spPr>
          <a:noFill/>
        </p:spPr>
        <p:txBody>
          <a:bodyPr/>
          <a:lstStyle/>
          <a:p>
            <a:fld id="{C770B6E4-5DCA-4271-ADA4-D11A0831EA56}" type="slidenum">
              <a:rPr lang="x-none" smtClean="0">
                <a:latin typeface="Arial" pitchFamily="34" charset="0"/>
                <a:cs typeface="Arial" pitchFamily="34" charset="0"/>
              </a:rPr>
              <a:pPr/>
              <a:t>183</a:t>
            </a:fld>
            <a:endParaRPr lang="en-US" dirty="0">
              <a:latin typeface="Arial" pitchFamily="34" charset="0"/>
              <a:cs typeface="Arial" pitchFamily="34" charset="0"/>
            </a:endParaRPr>
          </a:p>
        </p:txBody>
      </p:sp>
      <p:sp>
        <p:nvSpPr>
          <p:cNvPr id="196614" name="Rectangle 15"/>
          <p:cNvSpPr>
            <a:spLocks noChangeArrowheads="1"/>
          </p:cNvSpPr>
          <p:nvPr/>
        </p:nvSpPr>
        <p:spPr bwMode="auto">
          <a:xfrm>
            <a:off x="6156626" y="1998663"/>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196615"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6616" name="Rectangle 17"/>
          <p:cNvSpPr>
            <a:spLocks noChangeArrowheads="1"/>
          </p:cNvSpPr>
          <p:nvPr/>
        </p:nvSpPr>
        <p:spPr bwMode="auto">
          <a:xfrm>
            <a:off x="701675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6617" name="Line 18"/>
          <p:cNvSpPr>
            <a:spLocks noChangeShapeType="1"/>
          </p:cNvSpPr>
          <p:nvPr/>
        </p:nvSpPr>
        <p:spPr bwMode="auto">
          <a:xfrm>
            <a:off x="7542213"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6618" name="Group 19"/>
          <p:cNvGrpSpPr>
            <a:grpSpLocks/>
          </p:cNvGrpSpPr>
          <p:nvPr/>
        </p:nvGrpSpPr>
        <p:grpSpPr bwMode="auto">
          <a:xfrm>
            <a:off x="8472488" y="4405313"/>
            <a:ext cx="280987" cy="400050"/>
            <a:chOff x="3749" y="3267"/>
            <a:chExt cx="177" cy="252"/>
          </a:xfrm>
        </p:grpSpPr>
        <p:sp>
          <p:nvSpPr>
            <p:cNvPr id="196624" name="Line 20"/>
            <p:cNvSpPr>
              <a:spLocks noChangeShapeType="1"/>
            </p:cNvSpPr>
            <p:nvPr/>
          </p:nvSpPr>
          <p:spPr bwMode="auto">
            <a:xfrm>
              <a:off x="3749" y="3267"/>
              <a:ext cx="0" cy="252"/>
            </a:xfrm>
            <a:prstGeom prst="line">
              <a:avLst/>
            </a:prstGeom>
            <a:noFill/>
            <a:ln w="5715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6625" name="Line 21"/>
            <p:cNvSpPr>
              <a:spLocks noChangeShapeType="1"/>
            </p:cNvSpPr>
            <p:nvPr/>
          </p:nvSpPr>
          <p:spPr bwMode="auto">
            <a:xfrm>
              <a:off x="3837" y="3317"/>
              <a:ext cx="0" cy="152"/>
            </a:xfrm>
            <a:prstGeom prst="line">
              <a:avLst/>
            </a:prstGeom>
            <a:noFill/>
            <a:ln w="5715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6626" name="Line 22"/>
            <p:cNvSpPr>
              <a:spLocks noChangeShapeType="1"/>
            </p:cNvSpPr>
            <p:nvPr/>
          </p:nvSpPr>
          <p:spPr bwMode="auto">
            <a:xfrm>
              <a:off x="3926" y="3343"/>
              <a:ext cx="0" cy="101"/>
            </a:xfrm>
            <a:prstGeom prst="line">
              <a:avLst/>
            </a:prstGeom>
            <a:noFill/>
            <a:ln w="57150">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6619" name="AutoShape 23"/>
          <p:cNvSpPr>
            <a:spLocks noChangeArrowheads="1"/>
          </p:cNvSpPr>
          <p:nvPr/>
        </p:nvSpPr>
        <p:spPr bwMode="auto">
          <a:xfrm>
            <a:off x="5710238" y="3898900"/>
            <a:ext cx="1571625" cy="1427163"/>
          </a:xfrm>
          <a:prstGeom prst="wedgeRoundRectCallout">
            <a:avLst>
              <a:gd name="adj1" fmla="val -12120"/>
              <a:gd name="adj2" fmla="val -66019"/>
              <a:gd name="adj3" fmla="val 16667"/>
            </a:avLst>
          </a:prstGeom>
          <a:noFill/>
          <a:ln w="38100">
            <a:solidFill>
              <a:schemeClr val="bg1"/>
            </a:solidFill>
            <a:miter lim="800000"/>
            <a:headEnd/>
            <a:tailEnd/>
          </a:ln>
        </p:spPr>
        <p:txBody>
          <a:bodyPr anchor="ctr"/>
          <a:lstStyle/>
          <a:p>
            <a:pPr algn="ctr"/>
            <a:endParaRPr lang="en-US" b="0" dirty="0">
              <a:latin typeface="Arial" pitchFamily="34" charset="0"/>
              <a:cs typeface="Arial" pitchFamily="34" charset="0"/>
            </a:endParaRPr>
          </a:p>
        </p:txBody>
      </p:sp>
      <p:sp>
        <p:nvSpPr>
          <p:cNvPr id="196620" name="Rectangle 25"/>
          <p:cNvSpPr>
            <a:spLocks noChangeArrowheads="1"/>
          </p:cNvSpPr>
          <p:nvPr/>
        </p:nvSpPr>
        <p:spPr bwMode="auto">
          <a:xfrm>
            <a:off x="462438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6621" name="Line 26"/>
          <p:cNvSpPr>
            <a:spLocks noChangeShapeType="1"/>
          </p:cNvSpPr>
          <p:nvPr/>
        </p:nvSpPr>
        <p:spPr bwMode="auto">
          <a:xfrm>
            <a:off x="5149850" y="4605338"/>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6622" name="Line 41"/>
          <p:cNvSpPr>
            <a:spLocks noChangeShapeType="1"/>
          </p:cNvSpPr>
          <p:nvPr/>
        </p:nvSpPr>
        <p:spPr bwMode="auto">
          <a:xfrm>
            <a:off x="2957513" y="46069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6623" name="Rectangle 45"/>
          <p:cNvSpPr>
            <a:spLocks noChangeArrowheads="1"/>
          </p:cNvSpPr>
          <p:nvPr/>
        </p:nvSpPr>
        <p:spPr bwMode="auto">
          <a:xfrm>
            <a:off x="3767138" y="4189413"/>
            <a:ext cx="857250" cy="835025"/>
          </a:xfrm>
          <a:prstGeom prst="rect">
            <a:avLst/>
          </a:prstGeom>
          <a:solidFill>
            <a:schemeClr val="bg1"/>
          </a:solidFill>
          <a:ln w="38100">
            <a:solidFill>
              <a:schemeClr val="bg1"/>
            </a:solidFill>
            <a:miter lim="800000"/>
            <a:headEnd/>
            <a:tailEnd/>
          </a:ln>
        </p:spPr>
        <p:txBody>
          <a:bodyPr wrap="none" anchor="ctr"/>
          <a:lstStyle/>
          <a:p>
            <a:pPr algn="ctr"/>
            <a:r>
              <a:rPr lang="en-US" sz="2000" b="0" dirty="0">
                <a:solidFill>
                  <a:srgbClr val="0066FF"/>
                </a:solidFill>
                <a:latin typeface="Arial" pitchFamily="34" charset="0"/>
                <a:cs typeface="Arial" pitchFamily="34" charset="0"/>
              </a:rPr>
              <a:t>FREE</a:t>
            </a:r>
          </a:p>
        </p:txBody>
      </p:sp>
      <p:grpSp>
        <p:nvGrpSpPr>
          <p:cNvPr id="2" name="Group 4">
            <a:extLst>
              <a:ext uri="{FF2B5EF4-FFF2-40B4-BE49-F238E27FC236}">
                <a16:creationId xmlns:a16="http://schemas.microsoft.com/office/drawing/2014/main" id="{4B5429CC-19AB-651C-C82F-AEF84AE95AAC}"/>
              </a:ext>
            </a:extLst>
          </p:cNvPr>
          <p:cNvGrpSpPr>
            <a:grpSpLocks/>
          </p:cNvGrpSpPr>
          <p:nvPr/>
        </p:nvGrpSpPr>
        <p:grpSpPr bwMode="auto">
          <a:xfrm>
            <a:off x="6392863" y="2617788"/>
            <a:ext cx="1130300" cy="1173162"/>
            <a:chOff x="2496" y="2725"/>
            <a:chExt cx="712" cy="739"/>
          </a:xfrm>
          <a:effectLst>
            <a:glow rad="101600">
              <a:schemeClr val="accent3">
                <a:satMod val="175000"/>
                <a:alpha val="40000"/>
              </a:schemeClr>
            </a:glow>
          </a:effectLst>
        </p:grpSpPr>
        <p:sp>
          <p:nvSpPr>
            <p:cNvPr id="3" name="Rectangle 5">
              <a:extLst>
                <a:ext uri="{FF2B5EF4-FFF2-40B4-BE49-F238E27FC236}">
                  <a16:creationId xmlns:a16="http://schemas.microsoft.com/office/drawing/2014/main" id="{393E6B4B-607A-0F15-E683-F270F7DBFF1D}"/>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6">
              <a:extLst>
                <a:ext uri="{FF2B5EF4-FFF2-40B4-BE49-F238E27FC236}">
                  <a16:creationId xmlns:a16="http://schemas.microsoft.com/office/drawing/2014/main" id="{14CB1CF3-4D03-8147-9986-FB80587275C9}"/>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5" name="Group 7">
              <a:extLst>
                <a:ext uri="{FF2B5EF4-FFF2-40B4-BE49-F238E27FC236}">
                  <a16:creationId xmlns:a16="http://schemas.microsoft.com/office/drawing/2014/main" id="{58E20B75-7488-8496-235B-9A8B37F8F240}"/>
                </a:ext>
              </a:extLst>
            </p:cNvPr>
            <p:cNvGrpSpPr>
              <a:grpSpLocks/>
            </p:cNvGrpSpPr>
            <p:nvPr/>
          </p:nvGrpSpPr>
          <p:grpSpPr bwMode="auto">
            <a:xfrm>
              <a:off x="3072" y="2832"/>
              <a:ext cx="136" cy="632"/>
              <a:chOff x="3072" y="2832"/>
              <a:chExt cx="136" cy="632"/>
            </a:xfrm>
          </p:grpSpPr>
          <p:sp>
            <p:nvSpPr>
              <p:cNvPr id="10" name="Freeform 8">
                <a:extLst>
                  <a:ext uri="{FF2B5EF4-FFF2-40B4-BE49-F238E27FC236}">
                    <a16:creationId xmlns:a16="http://schemas.microsoft.com/office/drawing/2014/main" id="{968292FF-0890-ECCC-59C4-A4334B7E0A1A}"/>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9">
                <a:extLst>
                  <a:ext uri="{FF2B5EF4-FFF2-40B4-BE49-F238E27FC236}">
                    <a16:creationId xmlns:a16="http://schemas.microsoft.com/office/drawing/2014/main" id="{F5D11084-5D01-85F2-A912-18C5D6BAA987}"/>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10">
                <a:extLst>
                  <a:ext uri="{FF2B5EF4-FFF2-40B4-BE49-F238E27FC236}">
                    <a16:creationId xmlns:a16="http://schemas.microsoft.com/office/drawing/2014/main" id="{0723314E-8AD9-13AB-6F16-D68572D9F058}"/>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11">
              <a:extLst>
                <a:ext uri="{FF2B5EF4-FFF2-40B4-BE49-F238E27FC236}">
                  <a16:creationId xmlns:a16="http://schemas.microsoft.com/office/drawing/2014/main" id="{B858C7A9-F394-86C6-1EE0-1D3A45953DF7}"/>
                </a:ext>
              </a:extLst>
            </p:cNvPr>
            <p:cNvGrpSpPr>
              <a:grpSpLocks/>
            </p:cNvGrpSpPr>
            <p:nvPr/>
          </p:nvGrpSpPr>
          <p:grpSpPr bwMode="auto">
            <a:xfrm flipH="1">
              <a:off x="2496" y="2832"/>
              <a:ext cx="136" cy="632"/>
              <a:chOff x="3072" y="2832"/>
              <a:chExt cx="136" cy="632"/>
            </a:xfrm>
          </p:grpSpPr>
          <p:sp>
            <p:nvSpPr>
              <p:cNvPr id="7" name="Freeform 12">
                <a:extLst>
                  <a:ext uri="{FF2B5EF4-FFF2-40B4-BE49-F238E27FC236}">
                    <a16:creationId xmlns:a16="http://schemas.microsoft.com/office/drawing/2014/main" id="{D3CA936C-F589-729D-C8D8-A2A520858677}"/>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3">
                <a:extLst>
                  <a:ext uri="{FF2B5EF4-FFF2-40B4-BE49-F238E27FC236}">
                    <a16:creationId xmlns:a16="http://schemas.microsoft.com/office/drawing/2014/main" id="{91AAFF95-F6B3-D98F-1B41-98393C4E5B5B}"/>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4">
                <a:extLst>
                  <a:ext uri="{FF2B5EF4-FFF2-40B4-BE49-F238E27FC236}">
                    <a16:creationId xmlns:a16="http://schemas.microsoft.com/office/drawing/2014/main" id="{2E2F6F2D-A6D3-0150-53F7-B75AABBC5D9E}"/>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pic>
        <p:nvPicPr>
          <p:cNvPr id="13" name="Picture 12" descr="Toy, Toys, Gift, Gifts, Present, Presents, Christmas, X-mas, Birthday, B-day, Spinning Top, Gif - Jitter.Bug.Girl">
            <a:extLst>
              <a:ext uri="{FF2B5EF4-FFF2-40B4-BE49-F238E27FC236}">
                <a16:creationId xmlns:a16="http://schemas.microsoft.com/office/drawing/2014/main" id="{4DCD396C-6609-9967-B800-FB2D95437B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002" y="251140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7" name="Rectangle 3"/>
          <p:cNvSpPr>
            <a:spLocks noGrp="1" noChangeArrowheads="1"/>
          </p:cNvSpPr>
          <p:nvPr>
            <p:ph type="title"/>
          </p:nvPr>
        </p:nvSpPr>
        <p:spPr/>
        <p:txBody>
          <a:bodyPr/>
          <a:lstStyle/>
          <a:p>
            <a:r>
              <a:rPr lang="en-US" dirty="0"/>
              <a:t>Queue Locks</a:t>
            </a:r>
          </a:p>
        </p:txBody>
      </p:sp>
      <p:sp>
        <p:nvSpPr>
          <p:cNvPr id="197634" name="Footer Placeholder 3"/>
          <p:cNvSpPr>
            <a:spLocks noGrp="1"/>
          </p:cNvSpPr>
          <p:nvPr>
            <p:ph type="ftr" sz="quarter" idx="10"/>
          </p:nvPr>
        </p:nvSpPr>
        <p:spPr>
          <a:noFill/>
        </p:spPr>
        <p:txBody>
          <a:bodyPr/>
          <a:lstStyle/>
          <a:p>
            <a:r>
              <a:rPr lang="en-US" dirty="0"/>
              <a:t>Art of Multiprocessor Programming</a:t>
            </a:r>
          </a:p>
        </p:txBody>
      </p:sp>
      <p:sp>
        <p:nvSpPr>
          <p:cNvPr id="197635" name="Slide Number Placeholder 4"/>
          <p:cNvSpPr>
            <a:spLocks noGrp="1"/>
          </p:cNvSpPr>
          <p:nvPr>
            <p:ph type="sldNum" sz="quarter" idx="11"/>
          </p:nvPr>
        </p:nvSpPr>
        <p:spPr>
          <a:noFill/>
        </p:spPr>
        <p:txBody>
          <a:bodyPr/>
          <a:lstStyle/>
          <a:p>
            <a:fld id="{8A9917BD-CC98-47E0-9541-0CD7FDFE0E67}" type="slidenum">
              <a:rPr lang="x-none" smtClean="0">
                <a:latin typeface="Arial" pitchFamily="34" charset="0"/>
                <a:cs typeface="Arial" pitchFamily="34" charset="0"/>
              </a:rPr>
              <a:pPr/>
              <a:t>184</a:t>
            </a:fld>
            <a:endParaRPr lang="en-US" dirty="0">
              <a:latin typeface="Arial" pitchFamily="34" charset="0"/>
              <a:cs typeface="Arial" pitchFamily="34" charset="0"/>
            </a:endParaRPr>
          </a:p>
        </p:txBody>
      </p:sp>
      <p:sp>
        <p:nvSpPr>
          <p:cNvPr id="197638" name="Rectangle 15"/>
          <p:cNvSpPr>
            <a:spLocks noChangeArrowheads="1"/>
          </p:cNvSpPr>
          <p:nvPr/>
        </p:nvSpPr>
        <p:spPr bwMode="auto">
          <a:xfrm>
            <a:off x="6319299" y="1998663"/>
            <a:ext cx="1391728"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pwned</a:t>
            </a:r>
          </a:p>
        </p:txBody>
      </p:sp>
      <p:sp>
        <p:nvSpPr>
          <p:cNvPr id="197639"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r>
              <a:rPr lang="en-US" sz="2400" b="0" dirty="0">
                <a:solidFill>
                  <a:schemeClr val="bg1"/>
                </a:solidFill>
                <a:latin typeface="Arial" pitchFamily="34" charset="0"/>
                <a:cs typeface="Arial" pitchFamily="34" charset="0"/>
              </a:rPr>
              <a:t>BUSY</a:t>
            </a:r>
          </a:p>
        </p:txBody>
      </p:sp>
      <p:sp>
        <p:nvSpPr>
          <p:cNvPr id="197640" name="Rectangle 17"/>
          <p:cNvSpPr>
            <a:spLocks noChangeArrowheads="1"/>
          </p:cNvSpPr>
          <p:nvPr/>
        </p:nvSpPr>
        <p:spPr bwMode="auto">
          <a:xfrm>
            <a:off x="701675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7641" name="Line 18"/>
          <p:cNvSpPr>
            <a:spLocks noChangeShapeType="1"/>
          </p:cNvSpPr>
          <p:nvPr/>
        </p:nvSpPr>
        <p:spPr bwMode="auto">
          <a:xfrm>
            <a:off x="7542213"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7642" name="Group 19"/>
          <p:cNvGrpSpPr>
            <a:grpSpLocks/>
          </p:cNvGrpSpPr>
          <p:nvPr/>
        </p:nvGrpSpPr>
        <p:grpSpPr bwMode="auto">
          <a:xfrm>
            <a:off x="8472488" y="4405313"/>
            <a:ext cx="280987" cy="400050"/>
            <a:chOff x="3749" y="3267"/>
            <a:chExt cx="177" cy="252"/>
          </a:xfrm>
        </p:grpSpPr>
        <p:sp>
          <p:nvSpPr>
            <p:cNvPr id="197658" name="Line 20"/>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7659" name="Line 21"/>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97660" name="Line 22"/>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97643" name="AutoShape 23"/>
          <p:cNvSpPr>
            <a:spLocks noChangeArrowheads="1"/>
          </p:cNvSpPr>
          <p:nvPr/>
        </p:nvSpPr>
        <p:spPr bwMode="auto">
          <a:xfrm>
            <a:off x="5710238" y="3898900"/>
            <a:ext cx="1571625" cy="1427163"/>
          </a:xfrm>
          <a:prstGeom prst="wedgeRoundRectCallout">
            <a:avLst>
              <a:gd name="adj1" fmla="val -12120"/>
              <a:gd name="adj2" fmla="val -6601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197644" name="Rectangle 36"/>
          <p:cNvSpPr>
            <a:spLocks noChangeArrowheads="1"/>
          </p:cNvSpPr>
          <p:nvPr/>
        </p:nvSpPr>
        <p:spPr bwMode="auto">
          <a:xfrm>
            <a:off x="3767138" y="4189413"/>
            <a:ext cx="857250" cy="835025"/>
          </a:xfrm>
          <a:prstGeom prst="rect">
            <a:avLst/>
          </a:prstGeom>
          <a:solidFill>
            <a:schemeClr val="bg1"/>
          </a:solidFill>
          <a:ln w="38100">
            <a:solidFill>
              <a:schemeClr val="bg1"/>
            </a:solidFill>
            <a:miter lim="800000"/>
            <a:headEnd/>
            <a:tailEnd/>
          </a:ln>
        </p:spPr>
        <p:txBody>
          <a:bodyPr wrap="none" anchor="ctr"/>
          <a:lstStyle/>
          <a:p>
            <a:pPr algn="ctr"/>
            <a:r>
              <a:rPr lang="en-US" sz="2000" b="0" dirty="0">
                <a:solidFill>
                  <a:srgbClr val="0066FF"/>
                </a:solidFill>
                <a:latin typeface="Arial" pitchFamily="34" charset="0"/>
                <a:cs typeface="Arial" pitchFamily="34" charset="0"/>
              </a:rPr>
              <a:t>FREE</a:t>
            </a:r>
          </a:p>
        </p:txBody>
      </p:sp>
      <p:sp>
        <p:nvSpPr>
          <p:cNvPr id="197645" name="Rectangle 37"/>
          <p:cNvSpPr>
            <a:spLocks noChangeArrowheads="1"/>
          </p:cNvSpPr>
          <p:nvPr/>
        </p:nvSpPr>
        <p:spPr bwMode="auto">
          <a:xfrm>
            <a:off x="462438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7646" name="Line 38"/>
          <p:cNvSpPr>
            <a:spLocks noChangeShapeType="1"/>
          </p:cNvSpPr>
          <p:nvPr/>
        </p:nvSpPr>
        <p:spPr bwMode="auto">
          <a:xfrm>
            <a:off x="5149850" y="4605338"/>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7647" name="Line 40"/>
          <p:cNvSpPr>
            <a:spLocks noChangeShapeType="1"/>
          </p:cNvSpPr>
          <p:nvPr/>
        </p:nvSpPr>
        <p:spPr bwMode="auto">
          <a:xfrm>
            <a:off x="2957513" y="46069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97648" name="Group 41"/>
          <p:cNvGrpSpPr>
            <a:grpSpLocks/>
          </p:cNvGrpSpPr>
          <p:nvPr/>
        </p:nvGrpSpPr>
        <p:grpSpPr bwMode="auto">
          <a:xfrm>
            <a:off x="6275388" y="2774950"/>
            <a:ext cx="1770062" cy="1065213"/>
            <a:chOff x="1295" y="669"/>
            <a:chExt cx="1115" cy="671"/>
          </a:xfrm>
          <a:effectLst>
            <a:glow rad="101600">
              <a:schemeClr val="accent3">
                <a:satMod val="175000"/>
                <a:alpha val="40000"/>
              </a:schemeClr>
            </a:glow>
          </a:effectLst>
        </p:grpSpPr>
        <p:sp>
          <p:nvSpPr>
            <p:cNvPr id="197649" name="Freeform 42"/>
            <p:cNvSpPr>
              <a:spLocks/>
            </p:cNvSpPr>
            <p:nvPr/>
          </p:nvSpPr>
          <p:spPr bwMode="auto">
            <a:xfrm>
              <a:off x="1344" y="720"/>
              <a:ext cx="912" cy="480"/>
            </a:xfrm>
            <a:custGeom>
              <a:avLst/>
              <a:gdLst>
                <a:gd name="T0" fmla="*/ 0 w 912"/>
                <a:gd name="T1" fmla="*/ 0 h 624"/>
                <a:gd name="T2" fmla="*/ 384 w 912"/>
                <a:gd name="T3" fmla="*/ 129 h 624"/>
                <a:gd name="T4" fmla="*/ 912 w 912"/>
                <a:gd name="T5" fmla="*/ 129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7650" name="Rectangle 43"/>
            <p:cNvSpPr>
              <a:spLocks noChangeArrowheads="1"/>
            </p:cNvSpPr>
            <p:nvPr/>
          </p:nvSpPr>
          <p:spPr bwMode="auto">
            <a:xfrm>
              <a:off x="1728" y="1200"/>
              <a:ext cx="530" cy="140"/>
            </a:xfrm>
            <a:prstGeom prst="rect">
              <a:avLst/>
            </a:prstGeom>
            <a:solidFill>
              <a:srgbClr val="DDDDDD"/>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97651" name="Freeform 44"/>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7652" name="Freeform 45"/>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7653" name="Freeform 46"/>
            <p:cNvSpPr>
              <a:spLocks/>
            </p:cNvSpPr>
            <p:nvPr/>
          </p:nvSpPr>
          <p:spPr bwMode="auto">
            <a:xfrm>
              <a:off x="1309" y="789"/>
              <a:ext cx="419" cy="245"/>
            </a:xfrm>
            <a:custGeom>
              <a:avLst/>
              <a:gdLst>
                <a:gd name="T0" fmla="*/ 76 w 537"/>
                <a:gd name="T1" fmla="*/ 26 h 359"/>
                <a:gd name="T2" fmla="*/ 78 w 537"/>
                <a:gd name="T3" fmla="*/ 33 h 359"/>
                <a:gd name="T4" fmla="*/ 37 w 537"/>
                <a:gd name="T5" fmla="*/ 36 h 359"/>
                <a:gd name="T6" fmla="*/ 0 w 537"/>
                <a:gd name="T7" fmla="*/ 18 h 359"/>
                <a:gd name="T8" fmla="*/ 63 w 537"/>
                <a:gd name="T9" fmla="*/ 0 h 359"/>
                <a:gd name="T10" fmla="*/ 121 w 537"/>
                <a:gd name="T11" fmla="*/ 12 h 359"/>
                <a:gd name="T12" fmla="*/ 114 w 537"/>
                <a:gd name="T13" fmla="*/ 16 h 359"/>
                <a:gd name="T14" fmla="*/ 62 w 537"/>
                <a:gd name="T15" fmla="*/ 8 h 359"/>
                <a:gd name="T16" fmla="*/ 21 w 537"/>
                <a:gd name="T17" fmla="*/ 18 h 359"/>
                <a:gd name="T18" fmla="*/ 46 w 537"/>
                <a:gd name="T19" fmla="*/ 31 h 359"/>
                <a:gd name="T20" fmla="*/ 76 w 537"/>
                <a:gd name="T21" fmla="*/ 26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7654" name="Freeform 47"/>
            <p:cNvSpPr>
              <a:spLocks/>
            </p:cNvSpPr>
            <p:nvPr/>
          </p:nvSpPr>
          <p:spPr bwMode="auto">
            <a:xfrm>
              <a:off x="1295" y="672"/>
              <a:ext cx="320" cy="240"/>
            </a:xfrm>
            <a:custGeom>
              <a:avLst/>
              <a:gdLst>
                <a:gd name="T0" fmla="*/ 15 w 537"/>
                <a:gd name="T1" fmla="*/ 23 h 359"/>
                <a:gd name="T2" fmla="*/ 15 w 537"/>
                <a:gd name="T3" fmla="*/ 30 h 359"/>
                <a:gd name="T4" fmla="*/ 8 w 537"/>
                <a:gd name="T5" fmla="*/ 32 h 359"/>
                <a:gd name="T6" fmla="*/ 0 w 537"/>
                <a:gd name="T7" fmla="*/ 15 h 359"/>
                <a:gd name="T8" fmla="*/ 13 w 537"/>
                <a:gd name="T9" fmla="*/ 0 h 359"/>
                <a:gd name="T10" fmla="*/ 24 w 537"/>
                <a:gd name="T11" fmla="*/ 11 h 359"/>
                <a:gd name="T12" fmla="*/ 23 w 537"/>
                <a:gd name="T13" fmla="*/ 13 h 359"/>
                <a:gd name="T14" fmla="*/ 13 w 537"/>
                <a:gd name="T15" fmla="*/ 7 h 359"/>
                <a:gd name="T16" fmla="*/ 4 w 537"/>
                <a:gd name="T17" fmla="*/ 15 h 359"/>
                <a:gd name="T18" fmla="*/ 9 w 537"/>
                <a:gd name="T19" fmla="*/ 27 h 359"/>
                <a:gd name="T20" fmla="*/ 15 w 537"/>
                <a:gd name="T21" fmla="*/ 23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7655" name="Freeform 48"/>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7656" name="Freeform 49"/>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7657" name="Freeform 50"/>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1" name="Rectangle 3"/>
          <p:cNvSpPr>
            <a:spLocks noGrp="1" noChangeArrowheads="1"/>
          </p:cNvSpPr>
          <p:nvPr>
            <p:ph type="title"/>
          </p:nvPr>
        </p:nvSpPr>
        <p:spPr/>
        <p:txBody>
          <a:bodyPr/>
          <a:lstStyle/>
          <a:p>
            <a:r>
              <a:rPr lang="en-US" dirty="0"/>
              <a:t>Abortable CLH Lock</a:t>
            </a:r>
          </a:p>
        </p:txBody>
      </p:sp>
      <p:sp>
        <p:nvSpPr>
          <p:cNvPr id="198658" name="Footer Placeholder 3"/>
          <p:cNvSpPr>
            <a:spLocks noGrp="1"/>
          </p:cNvSpPr>
          <p:nvPr>
            <p:ph type="ftr" sz="quarter" idx="10"/>
          </p:nvPr>
        </p:nvSpPr>
        <p:spPr>
          <a:noFill/>
        </p:spPr>
        <p:txBody>
          <a:bodyPr/>
          <a:lstStyle/>
          <a:p>
            <a:r>
              <a:rPr lang="en-US" dirty="0"/>
              <a:t>Art of Multiprocessor Programming</a:t>
            </a:r>
          </a:p>
        </p:txBody>
      </p:sp>
      <p:sp>
        <p:nvSpPr>
          <p:cNvPr id="198659" name="Slide Number Placeholder 4"/>
          <p:cNvSpPr>
            <a:spLocks noGrp="1"/>
          </p:cNvSpPr>
          <p:nvPr>
            <p:ph type="sldNum" sz="quarter" idx="11"/>
          </p:nvPr>
        </p:nvSpPr>
        <p:spPr>
          <a:noFill/>
        </p:spPr>
        <p:txBody>
          <a:bodyPr/>
          <a:lstStyle/>
          <a:p>
            <a:fld id="{2845F193-285F-43BD-B6D4-B0833792514A}" type="slidenum">
              <a:rPr lang="x-none" smtClean="0">
                <a:cs typeface="Arial" pitchFamily="34" charset="0"/>
              </a:rPr>
              <a:pPr/>
              <a:t>185</a:t>
            </a:fld>
            <a:endParaRPr lang="en-US" dirty="0">
              <a:cs typeface="Arial" pitchFamily="34" charset="0"/>
            </a:endParaRPr>
          </a:p>
        </p:txBody>
      </p:sp>
      <p:sp>
        <p:nvSpPr>
          <p:cNvPr id="2" name="TextBox 1">
            <a:extLst>
              <a:ext uri="{FF2B5EF4-FFF2-40B4-BE49-F238E27FC236}">
                <a16:creationId xmlns:a16="http://schemas.microsoft.com/office/drawing/2014/main" id="{76560094-0FCA-134A-6A90-932E312E01D4}"/>
              </a:ext>
            </a:extLst>
          </p:cNvPr>
          <p:cNvSpPr txBox="1"/>
          <p:nvPr/>
        </p:nvSpPr>
        <p:spPr bwMode="auto">
          <a:xfrm>
            <a:off x="895690" y="2524331"/>
            <a:ext cx="432806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When a thread gives up</a:t>
            </a:r>
          </a:p>
        </p:txBody>
      </p:sp>
      <p:sp>
        <p:nvSpPr>
          <p:cNvPr id="3" name="TextBox 2">
            <a:extLst>
              <a:ext uri="{FF2B5EF4-FFF2-40B4-BE49-F238E27FC236}">
                <a16:creationId xmlns:a16="http://schemas.microsoft.com/office/drawing/2014/main" id="{0CD0468B-BD8D-C121-72A8-0D4078A51FD4}"/>
              </a:ext>
            </a:extLst>
          </p:cNvPr>
          <p:cNvSpPr txBox="1"/>
          <p:nvPr/>
        </p:nvSpPr>
        <p:spPr bwMode="auto">
          <a:xfrm>
            <a:off x="1517127" y="3216346"/>
            <a:ext cx="680896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Removing node in a wait-free way is hard</a:t>
            </a:r>
          </a:p>
        </p:txBody>
      </p:sp>
      <p:sp>
        <p:nvSpPr>
          <p:cNvPr id="4" name="TextBox 3">
            <a:extLst>
              <a:ext uri="{FF2B5EF4-FFF2-40B4-BE49-F238E27FC236}">
                <a16:creationId xmlns:a16="http://schemas.microsoft.com/office/drawing/2014/main" id="{74EB147B-0509-BD14-1765-FC20D6465E54}"/>
              </a:ext>
            </a:extLst>
          </p:cNvPr>
          <p:cNvSpPr txBox="1"/>
          <p:nvPr/>
        </p:nvSpPr>
        <p:spPr bwMode="auto">
          <a:xfrm>
            <a:off x="895690" y="3908361"/>
            <a:ext cx="119424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Idea:</a:t>
            </a:r>
          </a:p>
        </p:txBody>
      </p:sp>
      <p:sp>
        <p:nvSpPr>
          <p:cNvPr id="5" name="TextBox 4">
            <a:extLst>
              <a:ext uri="{FF2B5EF4-FFF2-40B4-BE49-F238E27FC236}">
                <a16:creationId xmlns:a16="http://schemas.microsoft.com/office/drawing/2014/main" id="{8FD4AF92-F99C-B7FB-9E33-C3D80377AFF1}"/>
              </a:ext>
            </a:extLst>
          </p:cNvPr>
          <p:cNvSpPr txBox="1"/>
          <p:nvPr/>
        </p:nvSpPr>
        <p:spPr bwMode="auto">
          <a:xfrm>
            <a:off x="1517127" y="4600376"/>
            <a:ext cx="451449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Let </a:t>
            </a:r>
            <a:r>
              <a:rPr lang="en-US" sz="2800" b="0" i="1" dirty="0">
                <a:solidFill>
                  <a:srgbClr val="FFFF00"/>
                </a:solidFill>
              </a:rPr>
              <a:t>successor</a:t>
            </a:r>
            <a:r>
              <a:rPr lang="en-US" sz="2800" b="0" dirty="0">
                <a:solidFill>
                  <a:srgbClr val="FFFF00"/>
                </a:solidFill>
              </a:rPr>
              <a:t> deal with it.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5" name="Rectangle 3"/>
          <p:cNvSpPr>
            <a:spLocks noGrp="1" noChangeArrowheads="1"/>
          </p:cNvSpPr>
          <p:nvPr>
            <p:ph type="title"/>
          </p:nvPr>
        </p:nvSpPr>
        <p:spPr/>
        <p:txBody>
          <a:bodyPr/>
          <a:lstStyle/>
          <a:p>
            <a:r>
              <a:rPr lang="en-US" dirty="0"/>
              <a:t>Initially</a:t>
            </a:r>
          </a:p>
        </p:txBody>
      </p:sp>
      <p:sp>
        <p:nvSpPr>
          <p:cNvPr id="199682" name="Footer Placeholder 3"/>
          <p:cNvSpPr>
            <a:spLocks noGrp="1"/>
          </p:cNvSpPr>
          <p:nvPr>
            <p:ph type="ftr" sz="quarter" idx="10"/>
          </p:nvPr>
        </p:nvSpPr>
        <p:spPr>
          <a:noFill/>
        </p:spPr>
        <p:txBody>
          <a:bodyPr/>
          <a:lstStyle/>
          <a:p>
            <a:r>
              <a:rPr lang="en-US" dirty="0"/>
              <a:t>Art of Multiprocessor Programming</a:t>
            </a:r>
          </a:p>
        </p:txBody>
      </p:sp>
      <p:sp>
        <p:nvSpPr>
          <p:cNvPr id="199683" name="Slide Number Placeholder 4"/>
          <p:cNvSpPr>
            <a:spLocks noGrp="1"/>
          </p:cNvSpPr>
          <p:nvPr>
            <p:ph type="sldNum" sz="quarter" idx="11"/>
          </p:nvPr>
        </p:nvSpPr>
        <p:spPr>
          <a:noFill/>
        </p:spPr>
        <p:txBody>
          <a:bodyPr/>
          <a:lstStyle/>
          <a:p>
            <a:fld id="{284505D0-B17D-4DF9-AE8B-D6720018EB95}" type="slidenum">
              <a:rPr lang="x-none" smtClean="0">
                <a:latin typeface="Arial" pitchFamily="34" charset="0"/>
                <a:cs typeface="Arial" pitchFamily="34" charset="0"/>
              </a:rPr>
              <a:pPr/>
              <a:t>186</a:t>
            </a:fld>
            <a:endParaRPr lang="en-US" dirty="0">
              <a:latin typeface="Arial" pitchFamily="34" charset="0"/>
              <a:cs typeface="Arial" pitchFamily="34" charset="0"/>
            </a:endParaRPr>
          </a:p>
        </p:txBody>
      </p:sp>
      <p:sp>
        <p:nvSpPr>
          <p:cNvPr id="199686" name="Rectangle 4"/>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99687"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99688"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9689" name="Text Box 7"/>
          <p:cNvSpPr txBox="1">
            <a:spLocks noChangeArrowheads="1"/>
          </p:cNvSpPr>
          <p:nvPr/>
        </p:nvSpPr>
        <p:spPr bwMode="auto">
          <a:xfrm>
            <a:off x="1050723" y="4675188"/>
            <a:ext cx="644727" cy="523220"/>
          </a:xfrm>
          <a:prstGeom prst="rect">
            <a:avLst/>
          </a:prstGeom>
          <a:noFill/>
          <a:ln w="9525">
            <a:solidFill>
              <a:schemeClr val="bg1"/>
            </a:solid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grpSp>
        <p:nvGrpSpPr>
          <p:cNvPr id="199695" name="Group 9"/>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199697" name="Rectangle 10"/>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99698" name="Freeform 11"/>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9699" name="Freeform 12"/>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9700" name="Freeform 13"/>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9701" name="Freeform 14"/>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9702" name="Freeform 15"/>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9703" name="Freeform 16"/>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9704" name="Freeform 17"/>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9705" name="Freeform 18"/>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9696" name="Rectangle 19"/>
          <p:cNvSpPr>
            <a:spLocks noChangeArrowheads="1"/>
          </p:cNvSpPr>
          <p:nvPr/>
        </p:nvSpPr>
        <p:spPr bwMode="auto">
          <a:xfrm>
            <a:off x="2652713" y="1644650"/>
            <a:ext cx="822325" cy="584200"/>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idle</a:t>
            </a:r>
          </a:p>
        </p:txBody>
      </p:sp>
      <p:sp>
        <p:nvSpPr>
          <p:cNvPr id="199691" name="Line 20"/>
          <p:cNvSpPr>
            <a:spLocks noChangeShapeType="1"/>
          </p:cNvSpPr>
          <p:nvPr/>
        </p:nvSpPr>
        <p:spPr bwMode="auto">
          <a:xfrm>
            <a:off x="3332163" y="5403850"/>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99692" name="AutoShape 25"/>
          <p:cNvSpPr>
            <a:spLocks noChangeArrowheads="1"/>
          </p:cNvSpPr>
          <p:nvPr/>
        </p:nvSpPr>
        <p:spPr bwMode="auto">
          <a:xfrm>
            <a:off x="2603500" y="4762500"/>
            <a:ext cx="1236663" cy="1244600"/>
          </a:xfrm>
          <a:prstGeom prst="wedgeRoundRectCallout">
            <a:avLst>
              <a:gd name="adj1" fmla="val 234338"/>
              <a:gd name="adj2" fmla="val -140965"/>
              <a:gd name="adj3" fmla="val 16667"/>
            </a:avLst>
          </a:prstGeom>
          <a:noFill/>
          <a:ln w="38100">
            <a:solidFill>
              <a:srgbClr val="FF0000"/>
            </a:solidFill>
            <a:miter lim="800000"/>
            <a:headEnd/>
            <a:tailEnd/>
          </a:ln>
        </p:spPr>
        <p:txBody>
          <a:bodyPr anchor="ctr"/>
          <a:lstStyle/>
          <a:p>
            <a:pPr algn="ctr"/>
            <a:endParaRPr lang="en-US" b="0" dirty="0">
              <a:latin typeface="Arial" pitchFamily="34" charset="0"/>
              <a:cs typeface="Arial" pitchFamily="34" charset="0"/>
            </a:endParaRPr>
          </a:p>
        </p:txBody>
      </p:sp>
      <p:sp>
        <p:nvSpPr>
          <p:cNvPr id="199693" name="Text Box 26"/>
          <p:cNvSpPr txBox="1">
            <a:spLocks noChangeArrowheads="1"/>
          </p:cNvSpPr>
          <p:nvPr/>
        </p:nvSpPr>
        <p:spPr bwMode="auto">
          <a:xfrm>
            <a:off x="4719638" y="2553474"/>
            <a:ext cx="3617911" cy="954107"/>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Pointer to predecessor (or null)</a:t>
            </a:r>
          </a:p>
        </p:txBody>
      </p:sp>
      <p:sp>
        <p:nvSpPr>
          <p:cNvPr id="199694" name="Rectangle 27"/>
          <p:cNvSpPr>
            <a:spLocks noChangeArrowheads="1"/>
          </p:cNvSpPr>
          <p:nvPr/>
        </p:nvSpPr>
        <p:spPr bwMode="auto">
          <a:xfrm>
            <a:off x="4291013" y="5045075"/>
            <a:ext cx="857250" cy="835025"/>
          </a:xfrm>
          <a:prstGeom prst="rect">
            <a:avLst/>
          </a:prstGeom>
          <a:solidFill>
            <a:srgbClr val="FFFF00"/>
          </a:solidFill>
          <a:ln w="38100">
            <a:solidFill>
              <a:schemeClr val="bg1"/>
            </a:solidFill>
            <a:miter lim="800000"/>
            <a:headEnd/>
            <a:tailEnd/>
          </a:ln>
        </p:spPr>
        <p:txBody>
          <a:bodyPr wrap="none" anchor="ctr"/>
          <a:lstStyle/>
          <a:p>
            <a:pPr algn="ctr"/>
            <a:r>
              <a:rPr lang="en-US" sz="2400" b="0" dirty="0">
                <a:solidFill>
                  <a:schemeClr val="tx1"/>
                </a:solidFill>
                <a:latin typeface="Arial" pitchFamily="34" charset="0"/>
                <a:cs typeface="Arial" pitchFamily="34" charset="0"/>
              </a:rPr>
              <a:t>A</a:t>
            </a:r>
          </a:p>
        </p:txBody>
      </p:sp>
    </p:spTree>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9" name="Rectangle 3"/>
          <p:cNvSpPr>
            <a:spLocks noGrp="1" noChangeArrowheads="1"/>
          </p:cNvSpPr>
          <p:nvPr>
            <p:ph type="title"/>
          </p:nvPr>
        </p:nvSpPr>
        <p:spPr/>
        <p:txBody>
          <a:bodyPr/>
          <a:lstStyle/>
          <a:p>
            <a:r>
              <a:rPr lang="en-US" dirty="0"/>
              <a:t>Initially</a:t>
            </a:r>
          </a:p>
        </p:txBody>
      </p:sp>
      <p:sp>
        <p:nvSpPr>
          <p:cNvPr id="200706" name="Footer Placeholder 3"/>
          <p:cNvSpPr>
            <a:spLocks noGrp="1"/>
          </p:cNvSpPr>
          <p:nvPr>
            <p:ph type="ftr" sz="quarter" idx="10"/>
          </p:nvPr>
        </p:nvSpPr>
        <p:spPr>
          <a:noFill/>
        </p:spPr>
        <p:txBody>
          <a:bodyPr/>
          <a:lstStyle/>
          <a:p>
            <a:r>
              <a:rPr lang="en-US" dirty="0"/>
              <a:t>Art of Multiprocessor Programming</a:t>
            </a:r>
          </a:p>
        </p:txBody>
      </p:sp>
      <p:sp>
        <p:nvSpPr>
          <p:cNvPr id="200707" name="Slide Number Placeholder 4"/>
          <p:cNvSpPr>
            <a:spLocks noGrp="1"/>
          </p:cNvSpPr>
          <p:nvPr>
            <p:ph type="sldNum" sz="quarter" idx="11"/>
          </p:nvPr>
        </p:nvSpPr>
        <p:spPr>
          <a:noFill/>
        </p:spPr>
        <p:txBody>
          <a:bodyPr/>
          <a:lstStyle/>
          <a:p>
            <a:fld id="{925A646C-A443-4DEE-A1E5-F52566EACDDD}" type="slidenum">
              <a:rPr lang="x-none" smtClean="0">
                <a:latin typeface="Arial" pitchFamily="34" charset="0"/>
                <a:cs typeface="Arial" pitchFamily="34" charset="0"/>
              </a:rPr>
              <a:pPr/>
              <a:t>187</a:t>
            </a:fld>
            <a:endParaRPr lang="en-US" dirty="0">
              <a:latin typeface="Arial" pitchFamily="34" charset="0"/>
              <a:cs typeface="Arial" pitchFamily="34" charset="0"/>
            </a:endParaRPr>
          </a:p>
        </p:txBody>
      </p:sp>
      <p:sp>
        <p:nvSpPr>
          <p:cNvPr id="200710" name="Rectangle 4"/>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0711"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200712"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0713" name="Text Box 7"/>
          <p:cNvSpPr txBox="1">
            <a:spLocks noChangeArrowheads="1"/>
          </p:cNvSpPr>
          <p:nvPr/>
        </p:nvSpPr>
        <p:spPr bwMode="auto">
          <a:xfrm>
            <a:off x="1087236" y="4640263"/>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200720" name="Rectangle 19"/>
          <p:cNvSpPr>
            <a:spLocks noChangeArrowheads="1"/>
          </p:cNvSpPr>
          <p:nvPr/>
        </p:nvSpPr>
        <p:spPr bwMode="auto">
          <a:xfrm>
            <a:off x="2652713" y="1644650"/>
            <a:ext cx="822325" cy="584200"/>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idle</a:t>
            </a:r>
          </a:p>
        </p:txBody>
      </p:sp>
      <p:sp>
        <p:nvSpPr>
          <p:cNvPr id="200715" name="Line 20"/>
          <p:cNvSpPr>
            <a:spLocks noChangeShapeType="1"/>
          </p:cNvSpPr>
          <p:nvPr/>
        </p:nvSpPr>
        <p:spPr bwMode="auto">
          <a:xfrm>
            <a:off x="3332163" y="5403850"/>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0716" name="AutoShape 25"/>
          <p:cNvSpPr>
            <a:spLocks noChangeArrowheads="1"/>
          </p:cNvSpPr>
          <p:nvPr/>
        </p:nvSpPr>
        <p:spPr bwMode="auto">
          <a:xfrm>
            <a:off x="4094163" y="4802188"/>
            <a:ext cx="1320800" cy="1244600"/>
          </a:xfrm>
          <a:prstGeom prst="wedgeRoundRectCallout">
            <a:avLst>
              <a:gd name="adj1" fmla="val 97236"/>
              <a:gd name="adj2" fmla="val -140560"/>
              <a:gd name="adj3" fmla="val 16667"/>
            </a:avLst>
          </a:prstGeom>
          <a:noFill/>
          <a:ln w="38100">
            <a:solidFill>
              <a:srgbClr val="FF0000"/>
            </a:solidFill>
            <a:miter lim="800000"/>
            <a:headEnd/>
            <a:tailEnd/>
          </a:ln>
        </p:spPr>
        <p:txBody>
          <a:bodyPr anchor="ctr"/>
          <a:lstStyle/>
          <a:p>
            <a:pPr algn="ctr"/>
            <a:endParaRPr lang="en-US" b="0" dirty="0">
              <a:latin typeface="Arial" pitchFamily="34" charset="0"/>
              <a:cs typeface="Arial" pitchFamily="34" charset="0"/>
            </a:endParaRPr>
          </a:p>
        </p:txBody>
      </p:sp>
      <p:sp>
        <p:nvSpPr>
          <p:cNvPr id="200717" name="Text Box 26"/>
          <p:cNvSpPr txBox="1">
            <a:spLocks noChangeArrowheads="1"/>
          </p:cNvSpPr>
          <p:nvPr/>
        </p:nvSpPr>
        <p:spPr bwMode="auto">
          <a:xfrm>
            <a:off x="4897438" y="2184052"/>
            <a:ext cx="3311524" cy="1384995"/>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Distinguished </a:t>
            </a:r>
            <a:r>
              <a:rPr lang="en-US" sz="2800" b="0" i="1" dirty="0">
                <a:solidFill>
                  <a:schemeClr val="bg1"/>
                </a:solidFill>
                <a:latin typeface="Arial" pitchFamily="34" charset="0"/>
                <a:cs typeface="Arial" pitchFamily="34" charset="0"/>
              </a:rPr>
              <a:t>available</a:t>
            </a:r>
            <a:r>
              <a:rPr lang="en-US" sz="2800" b="0" dirty="0">
                <a:solidFill>
                  <a:srgbClr val="FFFF00"/>
                </a:solidFill>
                <a:latin typeface="Arial" pitchFamily="34" charset="0"/>
                <a:cs typeface="Arial" pitchFamily="34" charset="0"/>
              </a:rPr>
              <a:t> node means lock is free</a:t>
            </a:r>
          </a:p>
        </p:txBody>
      </p:sp>
      <p:sp>
        <p:nvSpPr>
          <p:cNvPr id="200718" name="Rectangle 27"/>
          <p:cNvSpPr>
            <a:spLocks noChangeArrowheads="1"/>
          </p:cNvSpPr>
          <p:nvPr/>
        </p:nvSpPr>
        <p:spPr bwMode="auto">
          <a:xfrm>
            <a:off x="4291013" y="5045075"/>
            <a:ext cx="857250" cy="835025"/>
          </a:xfrm>
          <a:prstGeom prst="rect">
            <a:avLst/>
          </a:prstGeom>
          <a:solidFill>
            <a:srgbClr val="FFFF00"/>
          </a:solidFill>
          <a:ln w="38100">
            <a:solidFill>
              <a:schemeClr val="bg1"/>
            </a:solidFill>
            <a:miter lim="800000"/>
            <a:headEnd/>
            <a:tailEnd/>
          </a:ln>
        </p:spPr>
        <p:txBody>
          <a:bodyPr wrap="none" anchor="ctr"/>
          <a:lstStyle/>
          <a:p>
            <a:pPr algn="ctr"/>
            <a:r>
              <a:rPr lang="en-US" sz="2400" b="0" dirty="0">
                <a:solidFill>
                  <a:schemeClr val="tx1"/>
                </a:solidFill>
                <a:latin typeface="Arial" pitchFamily="34" charset="0"/>
                <a:cs typeface="Arial" pitchFamily="34" charset="0"/>
              </a:rPr>
              <a:t>A</a:t>
            </a:r>
          </a:p>
        </p:txBody>
      </p:sp>
      <p:grpSp>
        <p:nvGrpSpPr>
          <p:cNvPr id="2" name="Group 9">
            <a:extLst>
              <a:ext uri="{FF2B5EF4-FFF2-40B4-BE49-F238E27FC236}">
                <a16:creationId xmlns:a16="http://schemas.microsoft.com/office/drawing/2014/main" id="{EAF2F4CA-5159-431A-66C7-8A70215DADC6}"/>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0AA4C930-4FD3-4646-F0A0-B7546A48AEFE}"/>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4F98BECE-FAB9-0EE8-9880-4EC27BAF2017}"/>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C8C4CA4A-FE5A-226D-0D41-59A763926881}"/>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D0F1E77E-BC3B-4123-6C5F-0A570572F09E}"/>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A70B0C18-702D-EBB1-8507-7CA82CC46752}"/>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CDE2B148-7444-0583-90ED-F18E092B5F5C}"/>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0E83316C-4154-88E8-05BE-D61ECBDD134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78D9EC1C-5350-62BD-6C3F-538FE3F727F7}"/>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21CAC286-59E4-EF6E-B1FF-E4D816D83BBA}"/>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3" name="Rectangle 3"/>
          <p:cNvSpPr>
            <a:spLocks noGrp="1" noChangeArrowheads="1"/>
          </p:cNvSpPr>
          <p:nvPr>
            <p:ph type="title"/>
          </p:nvPr>
        </p:nvSpPr>
        <p:spPr/>
        <p:txBody>
          <a:bodyPr/>
          <a:lstStyle/>
          <a:p>
            <a:r>
              <a:rPr lang="en-US" dirty="0"/>
              <a:t>Acquiring</a:t>
            </a:r>
          </a:p>
        </p:txBody>
      </p:sp>
      <p:sp>
        <p:nvSpPr>
          <p:cNvPr id="201730" name="Footer Placeholder 3"/>
          <p:cNvSpPr>
            <a:spLocks noGrp="1"/>
          </p:cNvSpPr>
          <p:nvPr>
            <p:ph type="ftr" sz="quarter" idx="10"/>
          </p:nvPr>
        </p:nvSpPr>
        <p:spPr>
          <a:noFill/>
        </p:spPr>
        <p:txBody>
          <a:bodyPr/>
          <a:lstStyle/>
          <a:p>
            <a:r>
              <a:rPr lang="en-US" dirty="0"/>
              <a:t>Art of Multiprocessor Programming</a:t>
            </a:r>
          </a:p>
        </p:txBody>
      </p:sp>
      <p:sp>
        <p:nvSpPr>
          <p:cNvPr id="201731" name="Slide Number Placeholder 4"/>
          <p:cNvSpPr>
            <a:spLocks noGrp="1"/>
          </p:cNvSpPr>
          <p:nvPr>
            <p:ph type="sldNum" sz="quarter" idx="11"/>
          </p:nvPr>
        </p:nvSpPr>
        <p:spPr>
          <a:noFill/>
        </p:spPr>
        <p:txBody>
          <a:bodyPr/>
          <a:lstStyle/>
          <a:p>
            <a:fld id="{69055173-A4E7-40B1-9EA0-14D641BAF252}" type="slidenum">
              <a:rPr lang="x-none" smtClean="0">
                <a:latin typeface="Arial" pitchFamily="34" charset="0"/>
                <a:cs typeface="Arial" pitchFamily="34" charset="0"/>
              </a:rPr>
              <a:pPr/>
              <a:t>188</a:t>
            </a:fld>
            <a:endParaRPr lang="en-US" dirty="0">
              <a:latin typeface="Arial" pitchFamily="34" charset="0"/>
              <a:cs typeface="Arial" pitchFamily="34" charset="0"/>
            </a:endParaRPr>
          </a:p>
        </p:txBody>
      </p:sp>
      <p:sp>
        <p:nvSpPr>
          <p:cNvPr id="201734" name="Rectangle 4"/>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1735"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201736"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1737" name="Text Box 7"/>
          <p:cNvSpPr txBox="1">
            <a:spLocks noChangeArrowheads="1"/>
          </p:cNvSpPr>
          <p:nvPr/>
        </p:nvSpPr>
        <p:spPr bwMode="auto">
          <a:xfrm>
            <a:off x="1063423" y="4699000"/>
            <a:ext cx="644727"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a:t>
            </a:r>
          </a:p>
        </p:txBody>
      </p:sp>
      <p:sp>
        <p:nvSpPr>
          <p:cNvPr id="201742" name="Rectangle 19"/>
          <p:cNvSpPr>
            <a:spLocks noChangeArrowheads="1"/>
          </p:cNvSpPr>
          <p:nvPr/>
        </p:nvSpPr>
        <p:spPr bwMode="auto">
          <a:xfrm>
            <a:off x="2127250" y="1644650"/>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201739" name="Line 20"/>
          <p:cNvSpPr>
            <a:spLocks noChangeShapeType="1"/>
          </p:cNvSpPr>
          <p:nvPr/>
        </p:nvSpPr>
        <p:spPr bwMode="auto">
          <a:xfrm>
            <a:off x="3332163" y="5403850"/>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1740" name="Rectangle 23"/>
          <p:cNvSpPr>
            <a:spLocks noChangeArrowheads="1"/>
          </p:cNvSpPr>
          <p:nvPr/>
        </p:nvSpPr>
        <p:spPr bwMode="auto">
          <a:xfrm>
            <a:off x="4291013" y="5045075"/>
            <a:ext cx="857250" cy="835025"/>
          </a:xfrm>
          <a:prstGeom prst="rect">
            <a:avLst/>
          </a:prstGeom>
          <a:solidFill>
            <a:srgbClr val="FFFF00"/>
          </a:solidFill>
          <a:ln w="38100">
            <a:solidFill>
              <a:schemeClr val="bg1"/>
            </a:solidFill>
            <a:miter lim="800000"/>
            <a:headEnd/>
            <a:tailEnd/>
          </a:ln>
        </p:spPr>
        <p:txBody>
          <a:bodyPr wrap="none" anchor="ctr"/>
          <a:lstStyle/>
          <a:p>
            <a:pPr algn="ctr"/>
            <a:r>
              <a:rPr lang="en-US" sz="2400" b="0" dirty="0">
                <a:solidFill>
                  <a:schemeClr val="tx1"/>
                </a:solidFill>
                <a:latin typeface="Arial" pitchFamily="34" charset="0"/>
                <a:cs typeface="Arial" pitchFamily="34" charset="0"/>
              </a:rPr>
              <a:t>A</a:t>
            </a:r>
          </a:p>
        </p:txBody>
      </p:sp>
      <p:grpSp>
        <p:nvGrpSpPr>
          <p:cNvPr id="2" name="Group 9">
            <a:extLst>
              <a:ext uri="{FF2B5EF4-FFF2-40B4-BE49-F238E27FC236}">
                <a16:creationId xmlns:a16="http://schemas.microsoft.com/office/drawing/2014/main" id="{ACAB57C3-B5BF-9C33-6BC3-F62790978D98}"/>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9D07D775-6BBB-82E7-DD66-92ECEDBF9329}"/>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9D0FA6FC-423E-73CB-8329-D5481F16BD51}"/>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CE30EF45-8EA3-5EF6-07BF-13D1AE9D5C94}"/>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DCDA6D8C-980E-DA1F-E97E-D55D9F4D6F2D}"/>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10E5B5D3-19A8-E4E6-457B-836E60815F6C}"/>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9C64EF9F-CF11-9DFC-DA7C-1397E768C66F}"/>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771DD643-80D6-C06D-6EA9-B36C395D1342}"/>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FE4C41A6-FD22-4F16-1DB6-23A0EE0C668C}"/>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7887DAFC-AA25-0DE9-C216-9076D1625178}"/>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7" name="Rectangle 3"/>
          <p:cNvSpPr>
            <a:spLocks noGrp="1" noChangeArrowheads="1"/>
          </p:cNvSpPr>
          <p:nvPr>
            <p:ph type="title"/>
          </p:nvPr>
        </p:nvSpPr>
        <p:spPr/>
        <p:txBody>
          <a:bodyPr/>
          <a:lstStyle/>
          <a:p>
            <a:r>
              <a:rPr lang="en-US" dirty="0"/>
              <a:t>Acquiring</a:t>
            </a:r>
          </a:p>
        </p:txBody>
      </p:sp>
      <p:sp>
        <p:nvSpPr>
          <p:cNvPr id="202754" name="Footer Placeholder 3"/>
          <p:cNvSpPr>
            <a:spLocks noGrp="1"/>
          </p:cNvSpPr>
          <p:nvPr>
            <p:ph type="ftr" sz="quarter" idx="10"/>
          </p:nvPr>
        </p:nvSpPr>
        <p:spPr>
          <a:noFill/>
        </p:spPr>
        <p:txBody>
          <a:bodyPr/>
          <a:lstStyle/>
          <a:p>
            <a:r>
              <a:rPr lang="en-US" dirty="0"/>
              <a:t>Art of Multiprocessor Programming</a:t>
            </a:r>
          </a:p>
        </p:txBody>
      </p:sp>
      <p:sp>
        <p:nvSpPr>
          <p:cNvPr id="202755" name="Slide Number Placeholder 4"/>
          <p:cNvSpPr>
            <a:spLocks noGrp="1"/>
          </p:cNvSpPr>
          <p:nvPr>
            <p:ph type="sldNum" sz="quarter" idx="11"/>
          </p:nvPr>
        </p:nvSpPr>
        <p:spPr>
          <a:noFill/>
        </p:spPr>
        <p:txBody>
          <a:bodyPr/>
          <a:lstStyle/>
          <a:p>
            <a:fld id="{A3D9022D-BB1F-4844-9E02-6C333AFE0F6A}" type="slidenum">
              <a:rPr lang="x-none" smtClean="0">
                <a:latin typeface="Arial" pitchFamily="34" charset="0"/>
                <a:cs typeface="Arial" pitchFamily="34" charset="0"/>
              </a:rPr>
              <a:pPr/>
              <a:t>189</a:t>
            </a:fld>
            <a:endParaRPr lang="en-US" dirty="0">
              <a:latin typeface="Arial" pitchFamily="34" charset="0"/>
              <a:cs typeface="Arial" pitchFamily="34" charset="0"/>
            </a:endParaRPr>
          </a:p>
        </p:txBody>
      </p:sp>
      <p:pic>
        <p:nvPicPr>
          <p:cNvPr id="202756"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02758" name="Rectangle 4"/>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2759"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202760"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2774" name="Rectangle 19"/>
          <p:cNvSpPr>
            <a:spLocks noChangeArrowheads="1"/>
          </p:cNvSpPr>
          <p:nvPr/>
        </p:nvSpPr>
        <p:spPr bwMode="auto">
          <a:xfrm>
            <a:off x="2127250" y="1644650"/>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202762" name="Line 20"/>
          <p:cNvSpPr>
            <a:spLocks noChangeShapeType="1"/>
          </p:cNvSpPr>
          <p:nvPr/>
        </p:nvSpPr>
        <p:spPr bwMode="auto">
          <a:xfrm>
            <a:off x="3332163" y="5403850"/>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2763" name="Rectangle 21"/>
          <p:cNvSpPr>
            <a:spLocks noChangeArrowheads="1"/>
          </p:cNvSpPr>
          <p:nvPr/>
        </p:nvSpPr>
        <p:spPr bwMode="auto">
          <a:xfrm>
            <a:off x="4291013" y="5045075"/>
            <a:ext cx="857250" cy="835025"/>
          </a:xfrm>
          <a:prstGeom prst="rect">
            <a:avLst/>
          </a:prstGeom>
          <a:solidFill>
            <a:srgbClr val="FFFF00"/>
          </a:solidFill>
          <a:ln w="38100">
            <a:solidFill>
              <a:schemeClr val="bg1"/>
            </a:solidFill>
            <a:miter lim="800000"/>
            <a:headEnd/>
            <a:tailEnd/>
          </a:ln>
        </p:spPr>
        <p:txBody>
          <a:bodyPr wrap="none" anchor="ctr"/>
          <a:lstStyle/>
          <a:p>
            <a:pPr algn="ctr"/>
            <a:r>
              <a:rPr lang="en-US" sz="2400" b="0" dirty="0">
                <a:solidFill>
                  <a:schemeClr val="tx1"/>
                </a:solidFill>
                <a:latin typeface="Arial" pitchFamily="34" charset="0"/>
                <a:cs typeface="Arial" pitchFamily="34" charset="0"/>
              </a:rPr>
              <a:t>A</a:t>
            </a:r>
          </a:p>
        </p:txBody>
      </p:sp>
      <p:sp>
        <p:nvSpPr>
          <p:cNvPr id="202764" name="Rectangle 22"/>
          <p:cNvSpPr>
            <a:spLocks noChangeArrowheads="1"/>
          </p:cNvSpPr>
          <p:nvPr/>
        </p:nvSpPr>
        <p:spPr bwMode="auto">
          <a:xfrm>
            <a:off x="4238625" y="3844925"/>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2765" name="Freeform 23"/>
          <p:cNvSpPr>
            <a:spLocks/>
          </p:cNvSpPr>
          <p:nvPr/>
        </p:nvSpPr>
        <p:spPr bwMode="auto">
          <a:xfrm>
            <a:off x="3587750" y="2693988"/>
            <a:ext cx="1166813" cy="922337"/>
          </a:xfrm>
          <a:custGeom>
            <a:avLst/>
            <a:gdLst>
              <a:gd name="T0" fmla="*/ 0 w 735"/>
              <a:gd name="T1" fmla="*/ 2147483647 h 581"/>
              <a:gd name="T2" fmla="*/ 2147483647 w 735"/>
              <a:gd name="T3" fmla="*/ 2147483647 h 581"/>
              <a:gd name="T4" fmla="*/ 2147483647 w 735"/>
              <a:gd name="T5" fmla="*/ 2147483647 h 581"/>
              <a:gd name="T6" fmla="*/ 0 60000 65536"/>
              <a:gd name="T7" fmla="*/ 0 60000 65536"/>
              <a:gd name="T8" fmla="*/ 0 60000 65536"/>
              <a:gd name="T9" fmla="*/ 0 w 735"/>
              <a:gd name="T10" fmla="*/ 0 h 581"/>
              <a:gd name="T11" fmla="*/ 735 w 735"/>
              <a:gd name="T12" fmla="*/ 581 h 581"/>
            </a:gdLst>
            <a:ahLst/>
            <a:cxnLst>
              <a:cxn ang="T6">
                <a:pos x="T0" y="T1"/>
              </a:cxn>
              <a:cxn ang="T7">
                <a:pos x="T2" y="T3"/>
              </a:cxn>
              <a:cxn ang="T8">
                <a:pos x="T4" y="T5"/>
              </a:cxn>
            </a:cxnLst>
            <a:rect l="T9" t="T10" r="T11" b="T12"/>
            <a:pathLst>
              <a:path w="735" h="581">
                <a:moveTo>
                  <a:pt x="0" y="83"/>
                </a:moveTo>
                <a:cubicBezTo>
                  <a:pt x="106" y="83"/>
                  <a:pt x="535" y="0"/>
                  <a:pt x="635" y="83"/>
                </a:cubicBezTo>
                <a:cubicBezTo>
                  <a:pt x="735" y="166"/>
                  <a:pt x="606" y="477"/>
                  <a:pt x="599" y="581"/>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2766" name="Line 24"/>
          <p:cNvSpPr>
            <a:spLocks noChangeShapeType="1"/>
          </p:cNvSpPr>
          <p:nvPr/>
        </p:nvSpPr>
        <p:spPr bwMode="auto">
          <a:xfrm>
            <a:off x="4857750" y="425291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2767" name="Group 25"/>
          <p:cNvGrpSpPr>
            <a:grpSpLocks/>
          </p:cNvGrpSpPr>
          <p:nvPr/>
        </p:nvGrpSpPr>
        <p:grpSpPr bwMode="auto">
          <a:xfrm>
            <a:off x="5788025" y="4052888"/>
            <a:ext cx="280988" cy="400050"/>
            <a:chOff x="3749" y="3267"/>
            <a:chExt cx="177" cy="252"/>
          </a:xfrm>
        </p:grpSpPr>
        <p:sp>
          <p:nvSpPr>
            <p:cNvPr id="202770" name="Line 26"/>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2771" name="Line 27"/>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2772" name="Line 28"/>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2768" name="AutoShape 29"/>
          <p:cNvSpPr>
            <a:spLocks noChangeArrowheads="1"/>
          </p:cNvSpPr>
          <p:nvPr/>
        </p:nvSpPr>
        <p:spPr bwMode="auto">
          <a:xfrm>
            <a:off x="4984750" y="3571875"/>
            <a:ext cx="1320800" cy="1244600"/>
          </a:xfrm>
          <a:prstGeom prst="wedgeRoundRectCallout">
            <a:avLst>
              <a:gd name="adj1" fmla="val 56370"/>
              <a:gd name="adj2" fmla="val -133931"/>
              <a:gd name="adj3" fmla="val 16667"/>
            </a:avLst>
          </a:prstGeom>
          <a:noFill/>
          <a:ln w="38100">
            <a:solidFill>
              <a:srgbClr val="FF0000"/>
            </a:solidFill>
            <a:miter lim="800000"/>
            <a:headEnd/>
            <a:tailEnd/>
          </a:ln>
        </p:spPr>
        <p:txBody>
          <a:bodyPr anchor="ctr"/>
          <a:lstStyle/>
          <a:p>
            <a:pPr algn="ctr"/>
            <a:endParaRPr lang="en-US" b="0" dirty="0">
              <a:latin typeface="Arial" pitchFamily="34" charset="0"/>
              <a:cs typeface="Arial" pitchFamily="34" charset="0"/>
            </a:endParaRPr>
          </a:p>
        </p:txBody>
      </p:sp>
      <p:sp>
        <p:nvSpPr>
          <p:cNvPr id="202769" name="Text Box 30"/>
          <p:cNvSpPr txBox="1">
            <a:spLocks noChangeArrowheads="1"/>
          </p:cNvSpPr>
          <p:nvPr/>
        </p:nvSpPr>
        <p:spPr bwMode="auto">
          <a:xfrm>
            <a:off x="5206206" y="983555"/>
            <a:ext cx="3621087" cy="1384995"/>
          </a:xfrm>
          <a:prstGeom prst="rect">
            <a:avLst/>
          </a:prstGeom>
          <a:solidFill>
            <a:schemeClr val="tx1"/>
          </a:solid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Null predecessor means lock not released or aborted</a:t>
            </a:r>
          </a:p>
        </p:txBody>
      </p:sp>
      <p:grpSp>
        <p:nvGrpSpPr>
          <p:cNvPr id="2" name="Group 9">
            <a:extLst>
              <a:ext uri="{FF2B5EF4-FFF2-40B4-BE49-F238E27FC236}">
                <a16:creationId xmlns:a16="http://schemas.microsoft.com/office/drawing/2014/main" id="{884853BD-AF1E-C7BB-0394-BE5F93DC1AA3}"/>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E16DC61A-4A5C-7BF4-4AC1-E6B0562F1C00}"/>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A3025B03-294D-9395-2859-B6579FC84B9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00400B40-502F-AA24-5E4A-82C5E3F884DD}"/>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43D50516-9F79-10DE-5066-05C9ECB0A1B7}"/>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5FD4D7C0-7D0B-B542-28FE-C4CBDF65B2FF}"/>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B2FE0B6C-B2C8-187E-8654-53E5C3F679A8}"/>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D5989A36-FF15-27FD-684E-2854BCA98836}"/>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14B60C09-264E-D272-CE24-06FD21305B8B}"/>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21BEF2FA-6F37-E715-69DB-5FFFE900E42E}"/>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81" name="Rectangle 3"/>
          <p:cNvSpPr>
            <a:spLocks noGrp="1" noChangeArrowheads="1"/>
          </p:cNvSpPr>
          <p:nvPr>
            <p:ph type="title"/>
          </p:nvPr>
        </p:nvSpPr>
        <p:spPr/>
        <p:txBody>
          <a:bodyPr/>
          <a:lstStyle/>
          <a:p>
            <a:r>
              <a:rPr lang="en-US" dirty="0"/>
              <a:t>Acquiring</a:t>
            </a:r>
          </a:p>
        </p:txBody>
      </p:sp>
      <p:sp>
        <p:nvSpPr>
          <p:cNvPr id="203778" name="Footer Placeholder 3"/>
          <p:cNvSpPr>
            <a:spLocks noGrp="1"/>
          </p:cNvSpPr>
          <p:nvPr>
            <p:ph type="ftr" sz="quarter" idx="10"/>
          </p:nvPr>
        </p:nvSpPr>
        <p:spPr>
          <a:noFill/>
        </p:spPr>
        <p:txBody>
          <a:bodyPr/>
          <a:lstStyle/>
          <a:p>
            <a:r>
              <a:rPr lang="en-US" dirty="0"/>
              <a:t>Art of Multiprocessor Programming</a:t>
            </a:r>
          </a:p>
        </p:txBody>
      </p:sp>
      <p:sp>
        <p:nvSpPr>
          <p:cNvPr id="203779" name="Slide Number Placeholder 4"/>
          <p:cNvSpPr>
            <a:spLocks noGrp="1"/>
          </p:cNvSpPr>
          <p:nvPr>
            <p:ph type="sldNum" sz="quarter" idx="11"/>
          </p:nvPr>
        </p:nvSpPr>
        <p:spPr>
          <a:noFill/>
        </p:spPr>
        <p:txBody>
          <a:bodyPr/>
          <a:lstStyle/>
          <a:p>
            <a:fld id="{B2CFD4C9-FC6A-47C3-8698-CC8BBCA069D6}" type="slidenum">
              <a:rPr lang="x-none" smtClean="0">
                <a:latin typeface="Arial" pitchFamily="34" charset="0"/>
                <a:cs typeface="Arial" pitchFamily="34" charset="0"/>
              </a:rPr>
              <a:pPr/>
              <a:t>190</a:t>
            </a:fld>
            <a:endParaRPr lang="en-US" dirty="0">
              <a:latin typeface="Arial" pitchFamily="34" charset="0"/>
              <a:cs typeface="Arial" pitchFamily="34" charset="0"/>
            </a:endParaRPr>
          </a:p>
        </p:txBody>
      </p:sp>
      <p:sp>
        <p:nvSpPr>
          <p:cNvPr id="203782" name="Rectangle 4"/>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3783"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203784" name="Line 6"/>
          <p:cNvSpPr>
            <a:spLocks noChangeShapeType="1"/>
          </p:cNvSpPr>
          <p:nvPr/>
        </p:nvSpPr>
        <p:spPr bwMode="auto">
          <a:xfrm>
            <a:off x="1676400" y="5446713"/>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3798" name="Rectangle 19"/>
          <p:cNvSpPr>
            <a:spLocks noChangeArrowheads="1"/>
          </p:cNvSpPr>
          <p:nvPr/>
        </p:nvSpPr>
        <p:spPr bwMode="auto">
          <a:xfrm>
            <a:off x="2127250" y="1644650"/>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203786" name="Line 20"/>
          <p:cNvSpPr>
            <a:spLocks noChangeShapeType="1"/>
          </p:cNvSpPr>
          <p:nvPr/>
        </p:nvSpPr>
        <p:spPr bwMode="auto">
          <a:xfrm>
            <a:off x="3332163" y="5403850"/>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3787" name="Rectangle 21"/>
          <p:cNvSpPr>
            <a:spLocks noChangeArrowheads="1"/>
          </p:cNvSpPr>
          <p:nvPr/>
        </p:nvSpPr>
        <p:spPr bwMode="auto">
          <a:xfrm>
            <a:off x="4291013" y="5045075"/>
            <a:ext cx="857250" cy="835025"/>
          </a:xfrm>
          <a:prstGeom prst="rect">
            <a:avLst/>
          </a:prstGeom>
          <a:solidFill>
            <a:srgbClr val="FFFF00"/>
          </a:solidFill>
          <a:ln w="38100">
            <a:solidFill>
              <a:schemeClr val="bg1"/>
            </a:solidFill>
            <a:miter lim="800000"/>
            <a:headEnd/>
            <a:tailEnd/>
          </a:ln>
        </p:spPr>
        <p:txBody>
          <a:bodyPr wrap="none" anchor="ctr"/>
          <a:lstStyle/>
          <a:p>
            <a:pPr algn="ctr"/>
            <a:r>
              <a:rPr lang="en-US" sz="2400" b="0" dirty="0">
                <a:solidFill>
                  <a:schemeClr val="tx1"/>
                </a:solidFill>
                <a:latin typeface="Arial" pitchFamily="34" charset="0"/>
                <a:cs typeface="Arial" pitchFamily="34" charset="0"/>
              </a:rPr>
              <a:t>A</a:t>
            </a:r>
          </a:p>
        </p:txBody>
      </p:sp>
      <p:sp>
        <p:nvSpPr>
          <p:cNvPr id="203788" name="Rectangle 22"/>
          <p:cNvSpPr>
            <a:spLocks noChangeArrowheads="1"/>
          </p:cNvSpPr>
          <p:nvPr/>
        </p:nvSpPr>
        <p:spPr bwMode="auto">
          <a:xfrm>
            <a:off x="4238625" y="3844925"/>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3789" name="Freeform 23"/>
          <p:cNvSpPr>
            <a:spLocks/>
          </p:cNvSpPr>
          <p:nvPr/>
        </p:nvSpPr>
        <p:spPr bwMode="auto">
          <a:xfrm>
            <a:off x="3587750" y="2693988"/>
            <a:ext cx="1166813" cy="922337"/>
          </a:xfrm>
          <a:custGeom>
            <a:avLst/>
            <a:gdLst>
              <a:gd name="T0" fmla="*/ 0 w 735"/>
              <a:gd name="T1" fmla="*/ 2147483647 h 581"/>
              <a:gd name="T2" fmla="*/ 2147483647 w 735"/>
              <a:gd name="T3" fmla="*/ 2147483647 h 581"/>
              <a:gd name="T4" fmla="*/ 2147483647 w 735"/>
              <a:gd name="T5" fmla="*/ 2147483647 h 581"/>
              <a:gd name="T6" fmla="*/ 0 60000 65536"/>
              <a:gd name="T7" fmla="*/ 0 60000 65536"/>
              <a:gd name="T8" fmla="*/ 0 60000 65536"/>
              <a:gd name="T9" fmla="*/ 0 w 735"/>
              <a:gd name="T10" fmla="*/ 0 h 581"/>
              <a:gd name="T11" fmla="*/ 735 w 735"/>
              <a:gd name="T12" fmla="*/ 581 h 581"/>
            </a:gdLst>
            <a:ahLst/>
            <a:cxnLst>
              <a:cxn ang="T6">
                <a:pos x="T0" y="T1"/>
              </a:cxn>
              <a:cxn ang="T7">
                <a:pos x="T2" y="T3"/>
              </a:cxn>
              <a:cxn ang="T8">
                <a:pos x="T4" y="T5"/>
              </a:cxn>
            </a:cxnLst>
            <a:rect l="T9" t="T10" r="T11" b="T12"/>
            <a:pathLst>
              <a:path w="735" h="581">
                <a:moveTo>
                  <a:pt x="0" y="83"/>
                </a:moveTo>
                <a:cubicBezTo>
                  <a:pt x="106" y="83"/>
                  <a:pt x="535" y="0"/>
                  <a:pt x="635" y="83"/>
                </a:cubicBezTo>
                <a:cubicBezTo>
                  <a:pt x="735" y="166"/>
                  <a:pt x="606" y="477"/>
                  <a:pt x="599" y="581"/>
                </a:cubicBezTo>
              </a:path>
            </a:pathLst>
          </a:custGeom>
          <a:noFill/>
          <a:ln w="76200">
            <a:solidFill>
              <a:schemeClr val="tx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3790" name="Line 24"/>
          <p:cNvSpPr>
            <a:spLocks noChangeShapeType="1"/>
          </p:cNvSpPr>
          <p:nvPr/>
        </p:nvSpPr>
        <p:spPr bwMode="auto">
          <a:xfrm>
            <a:off x="4857750" y="425291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3791" name="Group 25"/>
          <p:cNvGrpSpPr>
            <a:grpSpLocks/>
          </p:cNvGrpSpPr>
          <p:nvPr/>
        </p:nvGrpSpPr>
        <p:grpSpPr bwMode="auto">
          <a:xfrm>
            <a:off x="5788025" y="4052888"/>
            <a:ext cx="280988" cy="400050"/>
            <a:chOff x="3749" y="3267"/>
            <a:chExt cx="177" cy="252"/>
          </a:xfrm>
        </p:grpSpPr>
        <p:sp>
          <p:nvSpPr>
            <p:cNvPr id="203794" name="Line 26"/>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3795" name="Line 27"/>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3796" name="Line 28"/>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3792" name="AutoShape 31"/>
          <p:cNvSpPr>
            <a:spLocks noChangeArrowheads="1"/>
          </p:cNvSpPr>
          <p:nvPr/>
        </p:nvSpPr>
        <p:spPr bwMode="auto">
          <a:xfrm>
            <a:off x="442913" y="4667250"/>
            <a:ext cx="1765300" cy="1244600"/>
          </a:xfrm>
          <a:prstGeom prst="wedgeRoundRectCallout">
            <a:avLst>
              <a:gd name="adj1" fmla="val 66995"/>
              <a:gd name="adj2" fmla="val -134185"/>
              <a:gd name="adj3" fmla="val 16667"/>
            </a:avLst>
          </a:prstGeom>
          <a:noFill/>
          <a:ln w="38100">
            <a:solidFill>
              <a:schemeClr val="bg1"/>
            </a:solidFill>
            <a:miter lim="800000"/>
            <a:headEnd/>
            <a:tailEnd/>
          </a:ln>
        </p:spPr>
        <p:txBody>
          <a:bodyPr anchor="ctr"/>
          <a:lstStyle/>
          <a:p>
            <a:pPr algn="ctr"/>
            <a:endParaRPr lang="en-US" b="0" dirty="0">
              <a:latin typeface="Arial" pitchFamily="34" charset="0"/>
              <a:cs typeface="Arial" pitchFamily="34" charset="0"/>
            </a:endParaRPr>
          </a:p>
        </p:txBody>
      </p:sp>
      <p:sp>
        <p:nvSpPr>
          <p:cNvPr id="203793" name="Text Box 32"/>
          <p:cNvSpPr txBox="1">
            <a:spLocks noChangeArrowheads="1"/>
          </p:cNvSpPr>
          <p:nvPr/>
        </p:nvSpPr>
        <p:spPr bwMode="auto">
          <a:xfrm>
            <a:off x="2399387" y="3919538"/>
            <a:ext cx="1210588" cy="584775"/>
          </a:xfrm>
          <a:prstGeom prst="rect">
            <a:avLst/>
          </a:prstGeom>
          <a:noFill/>
          <a:ln w="9525">
            <a:noFill/>
            <a:miter lim="800000"/>
            <a:headEnd/>
            <a:tailEnd/>
          </a:ln>
        </p:spPr>
        <p:txBody>
          <a:bodyPr wrap="none">
            <a:spAutoFit/>
          </a:bodyPr>
          <a:lstStyle/>
          <a:p>
            <a:r>
              <a:rPr lang="en-US" sz="3200" b="0" dirty="0">
                <a:solidFill>
                  <a:srgbClr val="FF33CC"/>
                </a:solidFill>
                <a:latin typeface="Arial" pitchFamily="34" charset="0"/>
                <a:cs typeface="Arial" pitchFamily="34" charset="0"/>
              </a:rPr>
              <a:t>Swap</a:t>
            </a:r>
          </a:p>
        </p:txBody>
      </p:sp>
      <p:grpSp>
        <p:nvGrpSpPr>
          <p:cNvPr id="2" name="Group 9">
            <a:extLst>
              <a:ext uri="{FF2B5EF4-FFF2-40B4-BE49-F238E27FC236}">
                <a16:creationId xmlns:a16="http://schemas.microsoft.com/office/drawing/2014/main" id="{483ECA9E-246F-90E5-2CFA-CF8119139A2E}"/>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C9051259-2731-AC48-3D61-9C97C9E1EE95}"/>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2A900053-343C-341B-D75F-DAA2F25ED7E5}"/>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22207E38-6EE5-A2E9-7AAE-1D8307109DE9}"/>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C77F3F8B-463D-FAE1-252C-E9045B959BFF}"/>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A584B30A-53EF-4618-B09B-3E431D88BE8D}"/>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13479A3E-D83B-20BF-0177-5324B8C98192}"/>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5FE209A3-C028-4824-831B-9461610E072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73396149-EFEC-1AD9-A271-E386DD28FE63}"/>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821F0E83-5124-2350-D2C4-DCC513AF7711}"/>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5" name="Rectangle 3"/>
          <p:cNvSpPr>
            <a:spLocks noGrp="1" noChangeArrowheads="1"/>
          </p:cNvSpPr>
          <p:nvPr>
            <p:ph type="title"/>
          </p:nvPr>
        </p:nvSpPr>
        <p:spPr/>
        <p:txBody>
          <a:bodyPr/>
          <a:lstStyle/>
          <a:p>
            <a:r>
              <a:rPr lang="en-US" dirty="0"/>
              <a:t>Acquiring</a:t>
            </a:r>
          </a:p>
        </p:txBody>
      </p:sp>
      <p:sp>
        <p:nvSpPr>
          <p:cNvPr id="204802" name="Footer Placeholder 3"/>
          <p:cNvSpPr>
            <a:spLocks noGrp="1"/>
          </p:cNvSpPr>
          <p:nvPr>
            <p:ph type="ftr" sz="quarter" idx="10"/>
          </p:nvPr>
        </p:nvSpPr>
        <p:spPr>
          <a:noFill/>
        </p:spPr>
        <p:txBody>
          <a:bodyPr/>
          <a:lstStyle/>
          <a:p>
            <a:r>
              <a:rPr lang="en-US" dirty="0"/>
              <a:t>Art of Multiprocessor Programming</a:t>
            </a:r>
          </a:p>
        </p:txBody>
      </p:sp>
      <p:sp>
        <p:nvSpPr>
          <p:cNvPr id="204803" name="Slide Number Placeholder 4"/>
          <p:cNvSpPr>
            <a:spLocks noGrp="1"/>
          </p:cNvSpPr>
          <p:nvPr>
            <p:ph type="sldNum" sz="quarter" idx="11"/>
          </p:nvPr>
        </p:nvSpPr>
        <p:spPr>
          <a:noFill/>
        </p:spPr>
        <p:txBody>
          <a:bodyPr/>
          <a:lstStyle/>
          <a:p>
            <a:fld id="{D9EBB1BB-D743-424A-B676-9914BD05B19B}" type="slidenum">
              <a:rPr lang="x-none" smtClean="0">
                <a:latin typeface="Arial" pitchFamily="34" charset="0"/>
                <a:cs typeface="Arial" pitchFamily="34" charset="0"/>
              </a:rPr>
              <a:pPr/>
              <a:t>191</a:t>
            </a:fld>
            <a:endParaRPr lang="en-US" dirty="0">
              <a:latin typeface="Arial" pitchFamily="34" charset="0"/>
              <a:cs typeface="Arial" pitchFamily="34" charset="0"/>
            </a:endParaRPr>
          </a:p>
        </p:txBody>
      </p:sp>
      <p:sp>
        <p:nvSpPr>
          <p:cNvPr id="204806" name="Rectangle 4"/>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4807"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204820" name="Rectangle 19"/>
          <p:cNvSpPr>
            <a:spLocks noChangeArrowheads="1"/>
          </p:cNvSpPr>
          <p:nvPr/>
        </p:nvSpPr>
        <p:spPr bwMode="auto">
          <a:xfrm>
            <a:off x="2127250" y="1644650"/>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204809" name="Line 20"/>
          <p:cNvSpPr>
            <a:spLocks noChangeShapeType="1"/>
          </p:cNvSpPr>
          <p:nvPr/>
        </p:nvSpPr>
        <p:spPr bwMode="auto">
          <a:xfrm>
            <a:off x="3332163" y="5403850"/>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4810" name="Rectangle 21"/>
          <p:cNvSpPr>
            <a:spLocks noChangeArrowheads="1"/>
          </p:cNvSpPr>
          <p:nvPr/>
        </p:nvSpPr>
        <p:spPr bwMode="auto">
          <a:xfrm>
            <a:off x="4291013" y="5045075"/>
            <a:ext cx="857250" cy="835025"/>
          </a:xfrm>
          <a:prstGeom prst="rect">
            <a:avLst/>
          </a:prstGeom>
          <a:solidFill>
            <a:srgbClr val="FFFF00"/>
          </a:solidFill>
          <a:ln w="38100">
            <a:solidFill>
              <a:schemeClr val="bg1"/>
            </a:solidFill>
            <a:miter lim="800000"/>
            <a:headEnd/>
            <a:tailEnd/>
          </a:ln>
        </p:spPr>
        <p:txBody>
          <a:bodyPr wrap="none" anchor="ctr"/>
          <a:lstStyle/>
          <a:p>
            <a:pPr algn="ctr"/>
            <a:r>
              <a:rPr lang="en-US" sz="2400" b="0" dirty="0">
                <a:solidFill>
                  <a:schemeClr val="tx1"/>
                </a:solidFill>
                <a:latin typeface="Arial" pitchFamily="34" charset="0"/>
                <a:cs typeface="Arial" pitchFamily="34" charset="0"/>
              </a:rPr>
              <a:t>A</a:t>
            </a:r>
          </a:p>
        </p:txBody>
      </p:sp>
      <p:sp>
        <p:nvSpPr>
          <p:cNvPr id="204811" name="Rectangle 22"/>
          <p:cNvSpPr>
            <a:spLocks noChangeArrowheads="1"/>
          </p:cNvSpPr>
          <p:nvPr/>
        </p:nvSpPr>
        <p:spPr bwMode="auto">
          <a:xfrm>
            <a:off x="4238625" y="3844925"/>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4812" name="Line 24"/>
          <p:cNvSpPr>
            <a:spLocks noChangeShapeType="1"/>
          </p:cNvSpPr>
          <p:nvPr/>
        </p:nvSpPr>
        <p:spPr bwMode="auto">
          <a:xfrm>
            <a:off x="4857750" y="425291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4813" name="Group 25"/>
          <p:cNvGrpSpPr>
            <a:grpSpLocks/>
          </p:cNvGrpSpPr>
          <p:nvPr/>
        </p:nvGrpSpPr>
        <p:grpSpPr bwMode="auto">
          <a:xfrm>
            <a:off x="5788025" y="4052888"/>
            <a:ext cx="280988" cy="400050"/>
            <a:chOff x="3749" y="3267"/>
            <a:chExt cx="177" cy="252"/>
          </a:xfrm>
        </p:grpSpPr>
        <p:sp>
          <p:nvSpPr>
            <p:cNvPr id="204816" name="Line 26"/>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4817" name="Line 27"/>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4818" name="Line 28"/>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4814" name="Freeform 31"/>
          <p:cNvSpPr>
            <a:spLocks/>
          </p:cNvSpPr>
          <p:nvPr/>
        </p:nvSpPr>
        <p:spPr bwMode="auto">
          <a:xfrm>
            <a:off x="2922588" y="3668713"/>
            <a:ext cx="790575" cy="1182687"/>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4815" name="Freeform 32"/>
          <p:cNvSpPr>
            <a:spLocks/>
          </p:cNvSpPr>
          <p:nvPr/>
        </p:nvSpPr>
        <p:spPr bwMode="auto">
          <a:xfrm>
            <a:off x="1400175" y="4233863"/>
            <a:ext cx="2667000" cy="866775"/>
          </a:xfrm>
          <a:custGeom>
            <a:avLst/>
            <a:gdLst>
              <a:gd name="T0" fmla="*/ 0 w 1680"/>
              <a:gd name="T1" fmla="*/ 2147483647 h 546"/>
              <a:gd name="T2" fmla="*/ 2147483647 w 1680"/>
              <a:gd name="T3" fmla="*/ 2147483647 h 546"/>
              <a:gd name="T4" fmla="*/ 2147483647 w 1680"/>
              <a:gd name="T5" fmla="*/ 2147483647 h 546"/>
              <a:gd name="T6" fmla="*/ 0 60000 65536"/>
              <a:gd name="T7" fmla="*/ 0 60000 65536"/>
              <a:gd name="T8" fmla="*/ 0 60000 65536"/>
              <a:gd name="T9" fmla="*/ 0 w 1680"/>
              <a:gd name="T10" fmla="*/ 0 h 546"/>
              <a:gd name="T11" fmla="*/ 1680 w 1680"/>
              <a:gd name="T12" fmla="*/ 546 h 546"/>
            </a:gdLst>
            <a:ahLst/>
            <a:cxnLst>
              <a:cxn ang="T6">
                <a:pos x="T0" y="T1"/>
              </a:cxn>
              <a:cxn ang="T7">
                <a:pos x="T2" y="T3"/>
              </a:cxn>
              <a:cxn ang="T8">
                <a:pos x="T4" y="T5"/>
              </a:cxn>
            </a:cxnLst>
            <a:rect l="T9" t="T10" r="T11" b="T12"/>
            <a:pathLst>
              <a:path w="1680" h="546">
                <a:moveTo>
                  <a:pt x="0" y="546"/>
                </a:moveTo>
                <a:cubicBezTo>
                  <a:pt x="5" y="329"/>
                  <a:pt x="32" y="170"/>
                  <a:pt x="312" y="85"/>
                </a:cubicBezTo>
                <a:cubicBezTo>
                  <a:pt x="592" y="0"/>
                  <a:pt x="1395" y="46"/>
                  <a:pt x="1680" y="36"/>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 name="Group 9">
            <a:extLst>
              <a:ext uri="{FF2B5EF4-FFF2-40B4-BE49-F238E27FC236}">
                <a16:creationId xmlns:a16="http://schemas.microsoft.com/office/drawing/2014/main" id="{E9FC7048-3628-B200-5045-E375649C952C}"/>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FC072245-B491-4BE1-D063-A9C1AD72EABD}"/>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59EB8BE1-7C02-199B-2302-3AE4B0460375}"/>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3CEC5E5B-E45E-14C1-AC7E-EDC89D017405}"/>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B225E6E0-86AC-72E2-6A23-FE576FBBB293}"/>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94B7FD5F-B3CC-C27E-8B6E-DDC1910D9C45}"/>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AAD4246A-7BB0-BE71-53E7-7A3C4D626234}"/>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2E65A890-7FC1-DD92-599A-5EDD9FE8523F}"/>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E15B5FAA-5365-4022-9E74-EB21EBACDCAC}"/>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431C4447-7C61-373C-771C-FBD431E5692A}"/>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9" name="Rectangle 3"/>
          <p:cNvSpPr>
            <a:spLocks noGrp="1" noChangeArrowheads="1"/>
          </p:cNvSpPr>
          <p:nvPr>
            <p:ph type="title"/>
          </p:nvPr>
        </p:nvSpPr>
        <p:spPr/>
        <p:txBody>
          <a:bodyPr/>
          <a:lstStyle/>
          <a:p>
            <a:r>
              <a:rPr lang="en-US" dirty="0"/>
              <a:t>Acquired</a:t>
            </a:r>
          </a:p>
        </p:txBody>
      </p:sp>
      <p:sp>
        <p:nvSpPr>
          <p:cNvPr id="205826" name="Footer Placeholder 3"/>
          <p:cNvSpPr>
            <a:spLocks noGrp="1"/>
          </p:cNvSpPr>
          <p:nvPr>
            <p:ph type="ftr" sz="quarter" idx="10"/>
          </p:nvPr>
        </p:nvSpPr>
        <p:spPr>
          <a:noFill/>
        </p:spPr>
        <p:txBody>
          <a:bodyPr/>
          <a:lstStyle/>
          <a:p>
            <a:r>
              <a:rPr lang="en-US" dirty="0"/>
              <a:t>Art of Multiprocessor Programming</a:t>
            </a:r>
          </a:p>
        </p:txBody>
      </p:sp>
      <p:sp>
        <p:nvSpPr>
          <p:cNvPr id="205827" name="Slide Number Placeholder 4"/>
          <p:cNvSpPr>
            <a:spLocks noGrp="1"/>
          </p:cNvSpPr>
          <p:nvPr>
            <p:ph type="sldNum" sz="quarter" idx="11"/>
          </p:nvPr>
        </p:nvSpPr>
        <p:spPr>
          <a:noFill/>
        </p:spPr>
        <p:txBody>
          <a:bodyPr/>
          <a:lstStyle/>
          <a:p>
            <a:fld id="{2EC8FAD0-4C02-479E-905A-F68C4822D85F}" type="slidenum">
              <a:rPr lang="x-none" smtClean="0">
                <a:latin typeface="Arial" pitchFamily="34" charset="0"/>
                <a:cs typeface="Arial" pitchFamily="34" charset="0"/>
              </a:rPr>
              <a:pPr/>
              <a:t>192</a:t>
            </a:fld>
            <a:endParaRPr lang="en-US" dirty="0">
              <a:latin typeface="Arial" pitchFamily="34" charset="0"/>
              <a:cs typeface="Arial" pitchFamily="34" charset="0"/>
            </a:endParaRPr>
          </a:p>
        </p:txBody>
      </p:sp>
      <p:sp>
        <p:nvSpPr>
          <p:cNvPr id="205830" name="Rectangle 4"/>
          <p:cNvSpPr>
            <a:spLocks noChangeArrowheads="1"/>
          </p:cNvSpPr>
          <p:nvPr/>
        </p:nvSpPr>
        <p:spPr bwMode="auto">
          <a:xfrm>
            <a:off x="2813050" y="4997450"/>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5831" name="Rectangle 5"/>
          <p:cNvSpPr>
            <a:spLocks noChangeArrowheads="1"/>
          </p:cNvSpPr>
          <p:nvPr/>
        </p:nvSpPr>
        <p:spPr bwMode="auto">
          <a:xfrm>
            <a:off x="914400" y="52625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205845" name="Rectangle 17"/>
          <p:cNvSpPr>
            <a:spLocks noChangeArrowheads="1"/>
          </p:cNvSpPr>
          <p:nvPr/>
        </p:nvSpPr>
        <p:spPr bwMode="auto">
          <a:xfrm>
            <a:off x="2453749" y="1644650"/>
            <a:ext cx="1225015" cy="523220"/>
          </a:xfrm>
          <a:prstGeom prst="rect">
            <a:avLst/>
          </a:prstGeom>
          <a:noFill/>
          <a:ln w="9525">
            <a:noFill/>
            <a:miter lim="800000"/>
            <a:headEnd/>
            <a:tailEnd/>
          </a:ln>
        </p:spPr>
        <p:txBody>
          <a:bodyPr wrap="none">
            <a:spAutoFit/>
          </a:bodyPr>
          <a:lstStyle/>
          <a:p>
            <a:pPr algn="ctr"/>
            <a:r>
              <a:rPr lang="en-US" sz="2800" b="0" dirty="0">
                <a:solidFill>
                  <a:srgbClr val="FFFF00"/>
                </a:solidFill>
                <a:latin typeface="Arial" pitchFamily="34" charset="0"/>
                <a:cs typeface="Arial" pitchFamily="34" charset="0"/>
              </a:rPr>
              <a:t>locked</a:t>
            </a:r>
            <a:endParaRPr lang="en-US" sz="3200" b="0" dirty="0">
              <a:solidFill>
                <a:srgbClr val="FFFF00"/>
              </a:solidFill>
              <a:latin typeface="Arial" pitchFamily="34" charset="0"/>
              <a:cs typeface="Arial" pitchFamily="34" charset="0"/>
            </a:endParaRPr>
          </a:p>
        </p:txBody>
      </p:sp>
      <p:sp>
        <p:nvSpPr>
          <p:cNvPr id="205833" name="Line 18"/>
          <p:cNvSpPr>
            <a:spLocks noChangeShapeType="1"/>
          </p:cNvSpPr>
          <p:nvPr/>
        </p:nvSpPr>
        <p:spPr bwMode="auto">
          <a:xfrm>
            <a:off x="3332163" y="5403850"/>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5834" name="Rectangle 19"/>
          <p:cNvSpPr>
            <a:spLocks noChangeArrowheads="1"/>
          </p:cNvSpPr>
          <p:nvPr/>
        </p:nvSpPr>
        <p:spPr bwMode="auto">
          <a:xfrm>
            <a:off x="4291013" y="5045075"/>
            <a:ext cx="857250" cy="835025"/>
          </a:xfrm>
          <a:prstGeom prst="rect">
            <a:avLst/>
          </a:prstGeom>
          <a:solidFill>
            <a:srgbClr val="FFFF00"/>
          </a:solidFill>
          <a:ln w="38100">
            <a:solidFill>
              <a:schemeClr val="bg1"/>
            </a:solidFill>
            <a:miter lim="800000"/>
            <a:headEnd/>
            <a:tailEnd/>
          </a:ln>
        </p:spPr>
        <p:txBody>
          <a:bodyPr wrap="none" anchor="ctr"/>
          <a:lstStyle/>
          <a:p>
            <a:pPr algn="ctr"/>
            <a:r>
              <a:rPr lang="en-US" sz="2400" b="0" dirty="0">
                <a:solidFill>
                  <a:schemeClr val="tx1"/>
                </a:solidFill>
                <a:latin typeface="Arial" pitchFamily="34" charset="0"/>
                <a:cs typeface="Arial" pitchFamily="34" charset="0"/>
              </a:rPr>
              <a:t>A</a:t>
            </a:r>
          </a:p>
        </p:txBody>
      </p:sp>
      <p:sp>
        <p:nvSpPr>
          <p:cNvPr id="205835" name="Rectangle 20"/>
          <p:cNvSpPr>
            <a:spLocks noChangeArrowheads="1"/>
          </p:cNvSpPr>
          <p:nvPr/>
        </p:nvSpPr>
        <p:spPr bwMode="auto">
          <a:xfrm>
            <a:off x="4238625" y="3844925"/>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5836" name="Line 21"/>
          <p:cNvSpPr>
            <a:spLocks noChangeShapeType="1"/>
          </p:cNvSpPr>
          <p:nvPr/>
        </p:nvSpPr>
        <p:spPr bwMode="auto">
          <a:xfrm>
            <a:off x="4857750" y="425291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5837" name="Group 22"/>
          <p:cNvGrpSpPr>
            <a:grpSpLocks/>
          </p:cNvGrpSpPr>
          <p:nvPr/>
        </p:nvGrpSpPr>
        <p:grpSpPr bwMode="auto">
          <a:xfrm>
            <a:off x="5788025" y="4052888"/>
            <a:ext cx="280988" cy="400050"/>
            <a:chOff x="3749" y="3267"/>
            <a:chExt cx="177" cy="252"/>
          </a:xfrm>
        </p:grpSpPr>
        <p:sp>
          <p:nvSpPr>
            <p:cNvPr id="205841" name="Line 23"/>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5842" name="Line 24"/>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5843" name="Line 25"/>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5838" name="Freeform 26"/>
          <p:cNvSpPr>
            <a:spLocks/>
          </p:cNvSpPr>
          <p:nvPr/>
        </p:nvSpPr>
        <p:spPr bwMode="auto">
          <a:xfrm>
            <a:off x="2922588" y="3668713"/>
            <a:ext cx="790575" cy="1182687"/>
          </a:xfrm>
          <a:custGeom>
            <a:avLst/>
            <a:gdLst>
              <a:gd name="T0" fmla="*/ 0 w 498"/>
              <a:gd name="T1" fmla="*/ 0 h 745"/>
              <a:gd name="T2" fmla="*/ 2147483647 w 498"/>
              <a:gd name="T3" fmla="*/ 2147483647 h 745"/>
              <a:gd name="T4" fmla="*/ 2147483647 w 498"/>
              <a:gd name="T5" fmla="*/ 2147483647 h 745"/>
              <a:gd name="T6" fmla="*/ 2147483647 w 498"/>
              <a:gd name="T7" fmla="*/ 2147483647 h 745"/>
              <a:gd name="T8" fmla="*/ 0 60000 65536"/>
              <a:gd name="T9" fmla="*/ 0 60000 65536"/>
              <a:gd name="T10" fmla="*/ 0 60000 65536"/>
              <a:gd name="T11" fmla="*/ 0 60000 65536"/>
              <a:gd name="T12" fmla="*/ 0 w 498"/>
              <a:gd name="T13" fmla="*/ 0 h 745"/>
              <a:gd name="T14" fmla="*/ 498 w 498"/>
              <a:gd name="T15" fmla="*/ 745 h 745"/>
            </a:gdLst>
            <a:ahLst/>
            <a:cxnLst>
              <a:cxn ang="T8">
                <a:pos x="T0" y="T1"/>
              </a:cxn>
              <a:cxn ang="T9">
                <a:pos x="T2" y="T3"/>
              </a:cxn>
              <a:cxn ang="T10">
                <a:pos x="T4" y="T5"/>
              </a:cxn>
              <a:cxn ang="T11">
                <a:pos x="T6" y="T7"/>
              </a:cxn>
            </a:cxnLst>
            <a:rect l="T12" t="T13" r="T14" b="T15"/>
            <a:pathLst>
              <a:path w="498" h="745">
                <a:moveTo>
                  <a:pt x="0" y="0"/>
                </a:moveTo>
                <a:cubicBezTo>
                  <a:pt x="178" y="110"/>
                  <a:pt x="356" y="220"/>
                  <a:pt x="427" y="308"/>
                </a:cubicBezTo>
                <a:cubicBezTo>
                  <a:pt x="498" y="396"/>
                  <a:pt x="450" y="453"/>
                  <a:pt x="427" y="526"/>
                </a:cubicBezTo>
                <a:cubicBezTo>
                  <a:pt x="404" y="599"/>
                  <a:pt x="346" y="672"/>
                  <a:pt x="288" y="745"/>
                </a:cubicBezTo>
              </a:path>
            </a:pathLst>
          </a:custGeom>
          <a:noFill/>
          <a:ln w="76200">
            <a:solidFill>
              <a:srgbClr val="FF66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5839" name="Freeform 27"/>
          <p:cNvSpPr>
            <a:spLocks/>
          </p:cNvSpPr>
          <p:nvPr/>
        </p:nvSpPr>
        <p:spPr bwMode="auto">
          <a:xfrm>
            <a:off x="1400175" y="4233863"/>
            <a:ext cx="2667000" cy="866775"/>
          </a:xfrm>
          <a:custGeom>
            <a:avLst/>
            <a:gdLst>
              <a:gd name="T0" fmla="*/ 0 w 1680"/>
              <a:gd name="T1" fmla="*/ 2147483647 h 546"/>
              <a:gd name="T2" fmla="*/ 2147483647 w 1680"/>
              <a:gd name="T3" fmla="*/ 2147483647 h 546"/>
              <a:gd name="T4" fmla="*/ 2147483647 w 1680"/>
              <a:gd name="T5" fmla="*/ 2147483647 h 546"/>
              <a:gd name="T6" fmla="*/ 0 60000 65536"/>
              <a:gd name="T7" fmla="*/ 0 60000 65536"/>
              <a:gd name="T8" fmla="*/ 0 60000 65536"/>
              <a:gd name="T9" fmla="*/ 0 w 1680"/>
              <a:gd name="T10" fmla="*/ 0 h 546"/>
              <a:gd name="T11" fmla="*/ 1680 w 1680"/>
              <a:gd name="T12" fmla="*/ 546 h 546"/>
            </a:gdLst>
            <a:ahLst/>
            <a:cxnLst>
              <a:cxn ang="T6">
                <a:pos x="T0" y="T1"/>
              </a:cxn>
              <a:cxn ang="T7">
                <a:pos x="T2" y="T3"/>
              </a:cxn>
              <a:cxn ang="T8">
                <a:pos x="T4" y="T5"/>
              </a:cxn>
            </a:cxnLst>
            <a:rect l="T9" t="T10" r="T11" b="T12"/>
            <a:pathLst>
              <a:path w="1680" h="546">
                <a:moveTo>
                  <a:pt x="0" y="546"/>
                </a:moveTo>
                <a:cubicBezTo>
                  <a:pt x="5" y="329"/>
                  <a:pt x="32" y="170"/>
                  <a:pt x="312" y="85"/>
                </a:cubicBezTo>
                <a:cubicBezTo>
                  <a:pt x="592" y="0"/>
                  <a:pt x="1395" y="46"/>
                  <a:pt x="1680" y="36"/>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5840" name="AutoShape 28"/>
          <p:cNvSpPr>
            <a:spLocks noChangeArrowheads="1"/>
          </p:cNvSpPr>
          <p:nvPr/>
        </p:nvSpPr>
        <p:spPr bwMode="auto">
          <a:xfrm>
            <a:off x="4221163" y="1406525"/>
            <a:ext cx="4724400" cy="1935163"/>
          </a:xfrm>
          <a:prstGeom prst="cloudCallout">
            <a:avLst>
              <a:gd name="adj1" fmla="val -61356"/>
              <a:gd name="adj2" fmla="val 39171"/>
            </a:avLst>
          </a:prstGeom>
          <a:noFill/>
          <a:ln w="38100">
            <a:solidFill>
              <a:srgbClr val="FF33CC"/>
            </a:solidFill>
            <a:round/>
            <a:headEnd/>
            <a:tailEnd/>
          </a:ln>
        </p:spPr>
        <p:txBody>
          <a:bodyPr anchor="ctr"/>
          <a:lstStyle/>
          <a:p>
            <a:pPr algn="ctr"/>
            <a:r>
              <a:rPr lang="en-US" sz="2400" dirty="0">
                <a:solidFill>
                  <a:srgbClr val="FFFF00"/>
                </a:solidFill>
                <a:latin typeface="Arial" pitchFamily="34" charset="0"/>
                <a:cs typeface="Arial" pitchFamily="34" charset="0"/>
              </a:rPr>
              <a:t>Reference to AVAILABLE means lock is free.</a:t>
            </a:r>
          </a:p>
        </p:txBody>
      </p:sp>
      <p:grpSp>
        <p:nvGrpSpPr>
          <p:cNvPr id="2" name="Group 9">
            <a:extLst>
              <a:ext uri="{FF2B5EF4-FFF2-40B4-BE49-F238E27FC236}">
                <a16:creationId xmlns:a16="http://schemas.microsoft.com/office/drawing/2014/main" id="{FE8DE072-6A64-6E2D-67B7-D10F8A1A06CF}"/>
              </a:ext>
            </a:extLst>
          </p:cNvPr>
          <p:cNvGrpSpPr>
            <a:grpSpLocks/>
          </p:cNvGrpSpPr>
          <p:nvPr/>
        </p:nvGrpSpPr>
        <p:grpSpPr bwMode="auto">
          <a:xfrm>
            <a:off x="2157413" y="2241550"/>
            <a:ext cx="1358900" cy="1282700"/>
            <a:chOff x="1008" y="2720"/>
            <a:chExt cx="856" cy="808"/>
          </a:xfrm>
          <a:effectLst>
            <a:glow rad="101600">
              <a:schemeClr val="accent3">
                <a:satMod val="175000"/>
                <a:alpha val="40000"/>
              </a:schemeClr>
            </a:glow>
          </a:effectLst>
        </p:grpSpPr>
        <p:sp>
          <p:nvSpPr>
            <p:cNvPr id="3" name="Rectangle 10">
              <a:extLst>
                <a:ext uri="{FF2B5EF4-FFF2-40B4-BE49-F238E27FC236}">
                  <a16:creationId xmlns:a16="http://schemas.microsoft.com/office/drawing/2014/main" id="{4F06AC0B-C6C9-BC8D-3A1B-5784D0EF12B3}"/>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1">
              <a:extLst>
                <a:ext uri="{FF2B5EF4-FFF2-40B4-BE49-F238E27FC236}">
                  <a16:creationId xmlns:a16="http://schemas.microsoft.com/office/drawing/2014/main" id="{A7BB1958-95F9-45B3-8A06-57B35F6D1F1D}"/>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a:extLst>
                <a:ext uri="{FF2B5EF4-FFF2-40B4-BE49-F238E27FC236}">
                  <a16:creationId xmlns:a16="http://schemas.microsoft.com/office/drawing/2014/main" id="{A0318DF4-01A0-0C20-6C67-526E76CBE3F7}"/>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a:extLst>
                <a:ext uri="{FF2B5EF4-FFF2-40B4-BE49-F238E27FC236}">
                  <a16:creationId xmlns:a16="http://schemas.microsoft.com/office/drawing/2014/main" id="{0F51FDF8-AC3F-5BF6-7804-81E2FB22FB39}"/>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a:extLst>
                <a:ext uri="{FF2B5EF4-FFF2-40B4-BE49-F238E27FC236}">
                  <a16:creationId xmlns:a16="http://schemas.microsoft.com/office/drawing/2014/main" id="{AA9D34D4-DB68-DEF2-6AB1-86D390B8B09E}"/>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15">
              <a:extLst>
                <a:ext uri="{FF2B5EF4-FFF2-40B4-BE49-F238E27FC236}">
                  <a16:creationId xmlns:a16="http://schemas.microsoft.com/office/drawing/2014/main" id="{D64EEF7A-6A72-06A3-251A-9DADA269B4B4}"/>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6">
              <a:extLst>
                <a:ext uri="{FF2B5EF4-FFF2-40B4-BE49-F238E27FC236}">
                  <a16:creationId xmlns:a16="http://schemas.microsoft.com/office/drawing/2014/main" id="{C22990E8-706F-B992-B71A-AA80CF1C7C91}"/>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7">
              <a:extLst>
                <a:ext uri="{FF2B5EF4-FFF2-40B4-BE49-F238E27FC236}">
                  <a16:creationId xmlns:a16="http://schemas.microsoft.com/office/drawing/2014/main" id="{7F901C16-4CDB-3105-A3AB-A90713AB27FC}"/>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8">
              <a:extLst>
                <a:ext uri="{FF2B5EF4-FFF2-40B4-BE49-F238E27FC236}">
                  <a16:creationId xmlns:a16="http://schemas.microsoft.com/office/drawing/2014/main" id="{333EF8E3-AA84-532E-48FA-6F823166BC96}"/>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856" name="Group 4"/>
          <p:cNvGrpSpPr>
            <a:grpSpLocks/>
          </p:cNvGrpSpPr>
          <p:nvPr/>
        </p:nvGrpSpPr>
        <p:grpSpPr bwMode="auto">
          <a:xfrm>
            <a:off x="6392863" y="2439325"/>
            <a:ext cx="1130300" cy="1173162"/>
            <a:chOff x="2496" y="2725"/>
            <a:chExt cx="712" cy="739"/>
          </a:xfrm>
          <a:effectLst>
            <a:glow rad="101600">
              <a:schemeClr val="accent3">
                <a:satMod val="175000"/>
                <a:alpha val="40000"/>
              </a:schemeClr>
            </a:glow>
          </a:effectLst>
        </p:grpSpPr>
        <p:sp>
          <p:nvSpPr>
            <p:cNvPr id="206946" name="Rectangle 5"/>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06947" name="Freeform 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06948" name="Group 7"/>
            <p:cNvGrpSpPr>
              <a:grpSpLocks/>
            </p:cNvGrpSpPr>
            <p:nvPr/>
          </p:nvGrpSpPr>
          <p:grpSpPr bwMode="auto">
            <a:xfrm>
              <a:off x="3072" y="2832"/>
              <a:ext cx="136" cy="632"/>
              <a:chOff x="3072" y="2832"/>
              <a:chExt cx="136" cy="632"/>
            </a:xfrm>
          </p:grpSpPr>
          <p:sp>
            <p:nvSpPr>
              <p:cNvPr id="206953" name="Freeform 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54" name="Freeform 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55" name="Freeform 1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6949" name="Group 11"/>
            <p:cNvGrpSpPr>
              <a:grpSpLocks/>
            </p:cNvGrpSpPr>
            <p:nvPr/>
          </p:nvGrpSpPr>
          <p:grpSpPr bwMode="auto">
            <a:xfrm flipH="1">
              <a:off x="2496" y="2832"/>
              <a:ext cx="136" cy="632"/>
              <a:chOff x="3072" y="2832"/>
              <a:chExt cx="136" cy="632"/>
            </a:xfrm>
          </p:grpSpPr>
          <p:sp>
            <p:nvSpPr>
              <p:cNvPr id="206950" name="Freeform 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51" name="Freeform 1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52" name="Freeform 1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206857" name="Rectangle 15"/>
          <p:cNvSpPr>
            <a:spLocks noChangeArrowheads="1"/>
          </p:cNvSpPr>
          <p:nvPr/>
        </p:nvSpPr>
        <p:spPr bwMode="auto">
          <a:xfrm>
            <a:off x="6156626" y="2005013"/>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206858"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6859" name="Line 18"/>
          <p:cNvSpPr>
            <a:spLocks noChangeShapeType="1"/>
          </p:cNvSpPr>
          <p:nvPr/>
        </p:nvSpPr>
        <p:spPr bwMode="auto">
          <a:xfrm>
            <a:off x="6699250" y="4581525"/>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6860" name="Group 19"/>
          <p:cNvGrpSpPr>
            <a:grpSpLocks/>
          </p:cNvGrpSpPr>
          <p:nvPr/>
        </p:nvGrpSpPr>
        <p:grpSpPr bwMode="auto">
          <a:xfrm>
            <a:off x="7616825" y="4405313"/>
            <a:ext cx="280988" cy="400050"/>
            <a:chOff x="3749" y="3267"/>
            <a:chExt cx="177" cy="252"/>
          </a:xfrm>
        </p:grpSpPr>
        <p:sp>
          <p:nvSpPr>
            <p:cNvPr id="206943" name="Line 20"/>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6944" name="Line 21"/>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6945" name="Line 22"/>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grpSp>
        <p:nvGrpSpPr>
          <p:cNvPr id="206861" name="Group 24"/>
          <p:cNvGrpSpPr>
            <a:grpSpLocks/>
          </p:cNvGrpSpPr>
          <p:nvPr/>
        </p:nvGrpSpPr>
        <p:grpSpPr bwMode="auto">
          <a:xfrm>
            <a:off x="4000500" y="2439325"/>
            <a:ext cx="1130300" cy="1173162"/>
            <a:chOff x="2496" y="2725"/>
            <a:chExt cx="712" cy="739"/>
          </a:xfrm>
          <a:effectLst>
            <a:glow rad="101600">
              <a:schemeClr val="accent3">
                <a:satMod val="175000"/>
                <a:alpha val="40000"/>
              </a:schemeClr>
            </a:glow>
          </a:effectLst>
        </p:grpSpPr>
        <p:sp>
          <p:nvSpPr>
            <p:cNvPr id="206933" name="Rectangle 25"/>
            <p:cNvSpPr>
              <a:spLocks noChangeArrowheads="1"/>
            </p:cNvSpPr>
            <p:nvPr/>
          </p:nvSpPr>
          <p:spPr bwMode="auto">
            <a:xfrm>
              <a:off x="2592" y="3312"/>
              <a:ext cx="528" cy="144"/>
            </a:xfrm>
            <a:prstGeom prst="rect">
              <a:avLst/>
            </a:prstGeom>
            <a:solidFill>
              <a:srgbClr val="0066FF"/>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06934" name="Freeform 2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0066FF"/>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06935" name="Group 27"/>
            <p:cNvGrpSpPr>
              <a:grpSpLocks/>
            </p:cNvGrpSpPr>
            <p:nvPr/>
          </p:nvGrpSpPr>
          <p:grpSpPr bwMode="auto">
            <a:xfrm>
              <a:off x="3072" y="2832"/>
              <a:ext cx="136" cy="632"/>
              <a:chOff x="3072" y="2832"/>
              <a:chExt cx="136" cy="632"/>
            </a:xfrm>
          </p:grpSpPr>
          <p:sp>
            <p:nvSpPr>
              <p:cNvPr id="206940" name="Freeform 2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41" name="Freeform 2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42" name="Freeform 3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6936" name="Group 31"/>
            <p:cNvGrpSpPr>
              <a:grpSpLocks/>
            </p:cNvGrpSpPr>
            <p:nvPr/>
          </p:nvGrpSpPr>
          <p:grpSpPr bwMode="auto">
            <a:xfrm flipH="1">
              <a:off x="2496" y="2832"/>
              <a:ext cx="136" cy="632"/>
              <a:chOff x="3072" y="2832"/>
              <a:chExt cx="136" cy="632"/>
            </a:xfrm>
          </p:grpSpPr>
          <p:sp>
            <p:nvSpPr>
              <p:cNvPr id="206937" name="Freeform 3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38" name="Freeform 3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39" name="Freeform 3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206862" name="Rectangle 35"/>
          <p:cNvSpPr>
            <a:spLocks noChangeArrowheads="1"/>
          </p:cNvSpPr>
          <p:nvPr/>
        </p:nvSpPr>
        <p:spPr bwMode="auto">
          <a:xfrm>
            <a:off x="3764263" y="2005013"/>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206863" name="Rectangle 36"/>
          <p:cNvSpPr>
            <a:spLocks noChangeArrowheads="1"/>
          </p:cNvSpPr>
          <p:nvPr/>
        </p:nvSpPr>
        <p:spPr bwMode="auto">
          <a:xfrm>
            <a:off x="376713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6864" name="AutoShape 39"/>
          <p:cNvSpPr>
            <a:spLocks noChangeArrowheads="1"/>
          </p:cNvSpPr>
          <p:nvPr/>
        </p:nvSpPr>
        <p:spPr bwMode="auto">
          <a:xfrm>
            <a:off x="1277938" y="3935413"/>
            <a:ext cx="1571625" cy="1427162"/>
          </a:xfrm>
          <a:prstGeom prst="wedgeRoundRectCallout">
            <a:avLst>
              <a:gd name="adj1" fmla="val 110204"/>
              <a:gd name="adj2" fmla="val -57787"/>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grpSp>
        <p:nvGrpSpPr>
          <p:cNvPr id="206866" name="Group 41"/>
          <p:cNvGrpSpPr>
            <a:grpSpLocks/>
          </p:cNvGrpSpPr>
          <p:nvPr/>
        </p:nvGrpSpPr>
        <p:grpSpPr bwMode="auto">
          <a:xfrm>
            <a:off x="1808163" y="2439325"/>
            <a:ext cx="1130300" cy="1173163"/>
            <a:chOff x="2496" y="2725"/>
            <a:chExt cx="712" cy="739"/>
          </a:xfrm>
          <a:effectLst>
            <a:glow rad="101600">
              <a:schemeClr val="accent3">
                <a:satMod val="175000"/>
                <a:alpha val="40000"/>
              </a:schemeClr>
            </a:glow>
          </a:effectLst>
        </p:grpSpPr>
        <p:sp>
          <p:nvSpPr>
            <p:cNvPr id="206923" name="Rectangle 42"/>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06924" name="Freeform 43"/>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06925" name="Group 44"/>
            <p:cNvGrpSpPr>
              <a:grpSpLocks/>
            </p:cNvGrpSpPr>
            <p:nvPr/>
          </p:nvGrpSpPr>
          <p:grpSpPr bwMode="auto">
            <a:xfrm>
              <a:off x="3072" y="2832"/>
              <a:ext cx="136" cy="632"/>
              <a:chOff x="3072" y="2832"/>
              <a:chExt cx="136" cy="632"/>
            </a:xfrm>
          </p:grpSpPr>
          <p:sp>
            <p:nvSpPr>
              <p:cNvPr id="206930" name="Freeform 4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31" name="Freeform 46"/>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32" name="Freeform 47"/>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6926" name="Group 48"/>
            <p:cNvGrpSpPr>
              <a:grpSpLocks/>
            </p:cNvGrpSpPr>
            <p:nvPr/>
          </p:nvGrpSpPr>
          <p:grpSpPr bwMode="auto">
            <a:xfrm flipH="1">
              <a:off x="2496" y="2832"/>
              <a:ext cx="136" cy="632"/>
              <a:chOff x="3072" y="2832"/>
              <a:chExt cx="136" cy="632"/>
            </a:xfrm>
          </p:grpSpPr>
          <p:sp>
            <p:nvSpPr>
              <p:cNvPr id="206927" name="Freeform 4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28" name="Freeform 50"/>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6929" name="Freeform 51"/>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206867" name="Rectangle 52"/>
          <p:cNvSpPr>
            <a:spLocks noChangeArrowheads="1"/>
          </p:cNvSpPr>
          <p:nvPr/>
        </p:nvSpPr>
        <p:spPr bwMode="auto">
          <a:xfrm>
            <a:off x="1574800" y="4187825"/>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6868" name="Line 56"/>
          <p:cNvSpPr>
            <a:spLocks noChangeShapeType="1"/>
          </p:cNvSpPr>
          <p:nvPr/>
        </p:nvSpPr>
        <p:spPr bwMode="auto">
          <a:xfrm>
            <a:off x="693738"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6869" name="Rectangle 57"/>
          <p:cNvSpPr>
            <a:spLocks noChangeArrowheads="1"/>
          </p:cNvSpPr>
          <p:nvPr/>
        </p:nvSpPr>
        <p:spPr bwMode="auto">
          <a:xfrm>
            <a:off x="1658938" y="2007682"/>
            <a:ext cx="1398587"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locked</a:t>
            </a:r>
          </a:p>
        </p:txBody>
      </p:sp>
      <p:sp>
        <p:nvSpPr>
          <p:cNvPr id="206872" name="Line 121"/>
          <p:cNvSpPr>
            <a:spLocks noChangeShapeType="1"/>
          </p:cNvSpPr>
          <p:nvPr/>
        </p:nvSpPr>
        <p:spPr bwMode="auto">
          <a:xfrm>
            <a:off x="4494213" y="45815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6873" name="Group 122"/>
          <p:cNvGrpSpPr>
            <a:grpSpLocks/>
          </p:cNvGrpSpPr>
          <p:nvPr/>
        </p:nvGrpSpPr>
        <p:grpSpPr bwMode="auto">
          <a:xfrm>
            <a:off x="5411788" y="4405313"/>
            <a:ext cx="280987" cy="400050"/>
            <a:chOff x="3749" y="3267"/>
            <a:chExt cx="177" cy="252"/>
          </a:xfrm>
        </p:grpSpPr>
        <p:sp>
          <p:nvSpPr>
            <p:cNvPr id="206880" name="Line 123"/>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6881" name="Line 124"/>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6882" name="Line 125"/>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6874" name="Line 126"/>
          <p:cNvSpPr>
            <a:spLocks noChangeShapeType="1"/>
          </p:cNvSpPr>
          <p:nvPr/>
        </p:nvSpPr>
        <p:spPr bwMode="auto">
          <a:xfrm>
            <a:off x="2144713" y="45815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6875" name="Group 127"/>
          <p:cNvGrpSpPr>
            <a:grpSpLocks/>
          </p:cNvGrpSpPr>
          <p:nvPr/>
        </p:nvGrpSpPr>
        <p:grpSpPr bwMode="auto">
          <a:xfrm>
            <a:off x="3062288" y="4405313"/>
            <a:ext cx="280987" cy="400050"/>
            <a:chOff x="3749" y="3267"/>
            <a:chExt cx="177" cy="252"/>
          </a:xfrm>
        </p:grpSpPr>
        <p:sp>
          <p:nvSpPr>
            <p:cNvPr id="206877" name="Line 128"/>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6878" name="Line 129"/>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6879" name="Line 130"/>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6876" name="AutoShape 23"/>
          <p:cNvSpPr>
            <a:spLocks noChangeArrowheads="1"/>
          </p:cNvSpPr>
          <p:nvPr/>
        </p:nvSpPr>
        <p:spPr bwMode="auto">
          <a:xfrm>
            <a:off x="3530600" y="4014788"/>
            <a:ext cx="1571625" cy="1427162"/>
          </a:xfrm>
          <a:prstGeom prst="wedgeRoundRectCallout">
            <a:avLst>
              <a:gd name="adj1" fmla="val 124343"/>
              <a:gd name="adj2" fmla="val -64347"/>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206853" name="Rectangle 3"/>
          <p:cNvSpPr>
            <a:spLocks noGrp="1" noChangeArrowheads="1"/>
          </p:cNvSpPr>
          <p:nvPr>
            <p:ph type="title"/>
          </p:nvPr>
        </p:nvSpPr>
        <p:spPr/>
        <p:txBody>
          <a:bodyPr/>
          <a:lstStyle/>
          <a:p>
            <a:r>
              <a:rPr lang="en-US" dirty="0"/>
              <a:t>Normal Case</a:t>
            </a:r>
          </a:p>
        </p:txBody>
      </p:sp>
      <p:sp>
        <p:nvSpPr>
          <p:cNvPr id="206851" name="Footer Placeholder 3"/>
          <p:cNvSpPr>
            <a:spLocks noGrp="1"/>
          </p:cNvSpPr>
          <p:nvPr>
            <p:ph type="ftr" sz="quarter" idx="10"/>
          </p:nvPr>
        </p:nvSpPr>
        <p:spPr>
          <a:noFill/>
        </p:spPr>
        <p:txBody>
          <a:bodyPr/>
          <a:lstStyle/>
          <a:p>
            <a:r>
              <a:rPr lang="en-US" dirty="0"/>
              <a:t>Art of Multiprocessor Programming</a:t>
            </a:r>
          </a:p>
        </p:txBody>
      </p:sp>
      <p:sp>
        <p:nvSpPr>
          <p:cNvPr id="206852" name="Slide Number Placeholder 4"/>
          <p:cNvSpPr>
            <a:spLocks noGrp="1"/>
          </p:cNvSpPr>
          <p:nvPr>
            <p:ph type="sldNum" sz="quarter" idx="11"/>
          </p:nvPr>
        </p:nvSpPr>
        <p:spPr>
          <a:noFill/>
        </p:spPr>
        <p:txBody>
          <a:bodyPr/>
          <a:lstStyle/>
          <a:p>
            <a:fld id="{FA8ACC72-ABFE-40C6-863C-3E343738BDEC}" type="slidenum">
              <a:rPr lang="x-none" smtClean="0">
                <a:latin typeface="Arial" pitchFamily="34" charset="0"/>
                <a:cs typeface="Arial" pitchFamily="34" charset="0"/>
              </a:rPr>
              <a:pPr/>
              <a:t>193</a:t>
            </a:fld>
            <a:endParaRPr lang="en-US" dirty="0">
              <a:latin typeface="Arial" pitchFamily="34" charset="0"/>
              <a:cs typeface="Arial" pitchFamily="34" charset="0"/>
            </a:endParaRPr>
          </a:p>
        </p:txBody>
      </p:sp>
      <p:sp>
        <p:nvSpPr>
          <p:cNvPr id="206854" name="AutoShape 131"/>
          <p:cNvSpPr>
            <a:spLocks noChangeArrowheads="1"/>
          </p:cNvSpPr>
          <p:nvPr/>
        </p:nvSpPr>
        <p:spPr bwMode="auto">
          <a:xfrm>
            <a:off x="4487070" y="4493637"/>
            <a:ext cx="4202109" cy="1935162"/>
          </a:xfrm>
          <a:prstGeom prst="cloudCallout">
            <a:avLst>
              <a:gd name="adj1" fmla="val 5880"/>
              <a:gd name="adj2" fmla="val -80764"/>
            </a:avLst>
          </a:prstGeom>
          <a:solidFill>
            <a:schemeClr val="tx1">
              <a:alpha val="90000"/>
            </a:schemeClr>
          </a:solidFill>
          <a:ln w="38100">
            <a:solidFill>
              <a:srgbClr val="FF0066"/>
            </a:solidFill>
            <a:round/>
            <a:headEnd/>
            <a:tailEnd/>
          </a:ln>
        </p:spPr>
        <p:txBody>
          <a:bodyPr anchor="ctr"/>
          <a:lstStyle/>
          <a:p>
            <a:pPr algn="ctr"/>
            <a:r>
              <a:rPr lang="en-US" sz="2400" b="0" dirty="0">
                <a:solidFill>
                  <a:srgbClr val="FFFF00"/>
                </a:solidFill>
                <a:latin typeface="Arial" pitchFamily="34" charset="0"/>
                <a:cs typeface="Arial" pitchFamily="34" charset="0"/>
              </a:rPr>
              <a:t>Null means lock is not free &amp; request not aborted</a:t>
            </a:r>
          </a:p>
        </p:txBody>
      </p:sp>
      <p:pic>
        <p:nvPicPr>
          <p:cNvPr id="3" name="Picture 2" descr="Toy, Toys, Gift, Gifts, Present, Presents, Christmas, X-mas, Birthday, B-day, Spinning Top, Gif - Jitter.Bug.Girl">
            <a:extLst>
              <a:ext uri="{FF2B5EF4-FFF2-40B4-BE49-F238E27FC236}">
                <a16:creationId xmlns:a16="http://schemas.microsoft.com/office/drawing/2014/main" id="{0D23ACD4-2CA0-FFBE-1693-920E55CFA1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2863" y="2463737"/>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Toy, Toys, Gift, Gifts, Present, Presents, Christmas, X-mas, Birthday, B-day, Spinning Top, Gif - Jitter.Bug.Girl">
            <a:extLst>
              <a:ext uri="{FF2B5EF4-FFF2-40B4-BE49-F238E27FC236}">
                <a16:creationId xmlns:a16="http://schemas.microsoft.com/office/drawing/2014/main" id="{54C737A9-FA09-271B-0BE6-BFB2E5211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8968" y="2463737"/>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7" name="Rectangle 3"/>
          <p:cNvSpPr>
            <a:spLocks noGrp="1" noChangeArrowheads="1"/>
          </p:cNvSpPr>
          <p:nvPr>
            <p:ph type="title"/>
          </p:nvPr>
        </p:nvSpPr>
        <p:spPr/>
        <p:txBody>
          <a:bodyPr/>
          <a:lstStyle/>
          <a:p>
            <a:r>
              <a:rPr lang="en-US" dirty="0"/>
              <a:t>One Thread Aborts</a:t>
            </a:r>
          </a:p>
        </p:txBody>
      </p:sp>
      <p:sp>
        <p:nvSpPr>
          <p:cNvPr id="207874" name="Footer Placeholder 3"/>
          <p:cNvSpPr>
            <a:spLocks noGrp="1"/>
          </p:cNvSpPr>
          <p:nvPr>
            <p:ph type="ftr" sz="quarter" idx="10"/>
          </p:nvPr>
        </p:nvSpPr>
        <p:spPr>
          <a:noFill/>
        </p:spPr>
        <p:txBody>
          <a:bodyPr/>
          <a:lstStyle/>
          <a:p>
            <a:r>
              <a:rPr lang="en-US" dirty="0"/>
              <a:t>Art of Multiprocessor Programming</a:t>
            </a:r>
          </a:p>
        </p:txBody>
      </p:sp>
      <p:sp>
        <p:nvSpPr>
          <p:cNvPr id="207875" name="Slide Number Placeholder 4"/>
          <p:cNvSpPr>
            <a:spLocks noGrp="1"/>
          </p:cNvSpPr>
          <p:nvPr>
            <p:ph type="sldNum" sz="quarter" idx="11"/>
          </p:nvPr>
        </p:nvSpPr>
        <p:spPr>
          <a:noFill/>
        </p:spPr>
        <p:txBody>
          <a:bodyPr/>
          <a:lstStyle/>
          <a:p>
            <a:fld id="{CDDF9AEC-6E2D-44EB-9F40-73CF2263F05B}" type="slidenum">
              <a:rPr lang="x-none" smtClean="0">
                <a:latin typeface="Arial" pitchFamily="34" charset="0"/>
                <a:cs typeface="Arial" pitchFamily="34" charset="0"/>
              </a:rPr>
              <a:pPr/>
              <a:t>194</a:t>
            </a:fld>
            <a:endParaRPr lang="en-US" dirty="0">
              <a:latin typeface="Arial" pitchFamily="34" charset="0"/>
              <a:cs typeface="Arial" pitchFamily="34" charset="0"/>
            </a:endParaRPr>
          </a:p>
        </p:txBody>
      </p:sp>
      <p:grpSp>
        <p:nvGrpSpPr>
          <p:cNvPr id="207878" name="Group 4"/>
          <p:cNvGrpSpPr>
            <a:grpSpLocks/>
          </p:cNvGrpSpPr>
          <p:nvPr/>
        </p:nvGrpSpPr>
        <p:grpSpPr bwMode="auto">
          <a:xfrm>
            <a:off x="6392863" y="2617788"/>
            <a:ext cx="1130300" cy="1173162"/>
            <a:chOff x="2496" y="2725"/>
            <a:chExt cx="712" cy="739"/>
          </a:xfrm>
          <a:effectLst>
            <a:glow rad="101600">
              <a:schemeClr val="accent3">
                <a:satMod val="175000"/>
                <a:alpha val="40000"/>
              </a:schemeClr>
            </a:glow>
          </a:effectLst>
        </p:grpSpPr>
        <p:sp>
          <p:nvSpPr>
            <p:cNvPr id="207931" name="Rectangle 5"/>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07932" name="Freeform 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07933" name="Group 7"/>
            <p:cNvGrpSpPr>
              <a:grpSpLocks/>
            </p:cNvGrpSpPr>
            <p:nvPr/>
          </p:nvGrpSpPr>
          <p:grpSpPr bwMode="auto">
            <a:xfrm>
              <a:off x="3072" y="2832"/>
              <a:ext cx="136" cy="632"/>
              <a:chOff x="3072" y="2832"/>
              <a:chExt cx="136" cy="632"/>
            </a:xfrm>
          </p:grpSpPr>
          <p:sp>
            <p:nvSpPr>
              <p:cNvPr id="207938" name="Freeform 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7939" name="Freeform 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7940" name="Freeform 1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7934" name="Group 11"/>
            <p:cNvGrpSpPr>
              <a:grpSpLocks/>
            </p:cNvGrpSpPr>
            <p:nvPr/>
          </p:nvGrpSpPr>
          <p:grpSpPr bwMode="auto">
            <a:xfrm flipH="1">
              <a:off x="2496" y="2832"/>
              <a:ext cx="136" cy="632"/>
              <a:chOff x="3072" y="2832"/>
              <a:chExt cx="136" cy="632"/>
            </a:xfrm>
          </p:grpSpPr>
          <p:sp>
            <p:nvSpPr>
              <p:cNvPr id="207935" name="Freeform 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7936" name="Freeform 1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7937" name="Freeform 1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207879" name="Rectangle 15"/>
          <p:cNvSpPr>
            <a:spLocks noChangeArrowheads="1"/>
          </p:cNvSpPr>
          <p:nvPr/>
        </p:nvSpPr>
        <p:spPr bwMode="auto">
          <a:xfrm>
            <a:off x="6156626" y="1978532"/>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207880"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7881" name="Line 17"/>
          <p:cNvSpPr>
            <a:spLocks noChangeShapeType="1"/>
          </p:cNvSpPr>
          <p:nvPr/>
        </p:nvSpPr>
        <p:spPr bwMode="auto">
          <a:xfrm>
            <a:off x="6699250" y="4581525"/>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7882" name="Group 18"/>
          <p:cNvGrpSpPr>
            <a:grpSpLocks/>
          </p:cNvGrpSpPr>
          <p:nvPr/>
        </p:nvGrpSpPr>
        <p:grpSpPr bwMode="auto">
          <a:xfrm>
            <a:off x="7616825" y="4405313"/>
            <a:ext cx="280988" cy="400050"/>
            <a:chOff x="3749" y="3267"/>
            <a:chExt cx="177" cy="252"/>
          </a:xfrm>
        </p:grpSpPr>
        <p:sp>
          <p:nvSpPr>
            <p:cNvPr id="207928" name="Line 19"/>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7929" name="Line 20"/>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7930" name="Line 21"/>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7883" name="AutoShape 22"/>
          <p:cNvSpPr>
            <a:spLocks noChangeArrowheads="1"/>
          </p:cNvSpPr>
          <p:nvPr/>
        </p:nvSpPr>
        <p:spPr bwMode="auto">
          <a:xfrm>
            <a:off x="3530600" y="4014788"/>
            <a:ext cx="1571625" cy="1427162"/>
          </a:xfrm>
          <a:prstGeom prst="wedgeRoundRectCallout">
            <a:avLst>
              <a:gd name="adj1" fmla="val 124343"/>
              <a:gd name="adj2" fmla="val -64347"/>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207884" name="Rectangle 34"/>
          <p:cNvSpPr>
            <a:spLocks noChangeArrowheads="1"/>
          </p:cNvSpPr>
          <p:nvPr/>
        </p:nvSpPr>
        <p:spPr bwMode="auto">
          <a:xfrm>
            <a:off x="3749796" y="1978532"/>
            <a:ext cx="1747594" cy="584775"/>
          </a:xfrm>
          <a:prstGeom prst="rect">
            <a:avLst/>
          </a:prstGeom>
          <a:noFill/>
          <a:ln w="9525">
            <a:noFill/>
            <a:miter lim="800000"/>
            <a:headEnd/>
            <a:tailEnd/>
          </a:ln>
        </p:spPr>
        <p:txBody>
          <a:bodyPr wrap="none">
            <a:spAutoFit/>
          </a:bodyPr>
          <a:lstStyle/>
          <a:p>
            <a:pPr algn="ctr"/>
            <a:r>
              <a:rPr lang="en-US" sz="2800" b="0" dirty="0">
                <a:solidFill>
                  <a:srgbClr val="FFFF00"/>
                </a:solidFill>
                <a:latin typeface="Arial" pitchFamily="34" charset="0"/>
                <a:cs typeface="Arial" pitchFamily="34" charset="0"/>
              </a:rPr>
              <a:t>timed</a:t>
            </a:r>
            <a:r>
              <a:rPr lang="en-US" sz="3200" b="0" dirty="0">
                <a:solidFill>
                  <a:srgbClr val="FFFF00"/>
                </a:solidFill>
                <a:latin typeface="Arial" pitchFamily="34" charset="0"/>
                <a:cs typeface="Arial" pitchFamily="34" charset="0"/>
              </a:rPr>
              <a:t> out</a:t>
            </a:r>
          </a:p>
        </p:txBody>
      </p:sp>
      <p:sp>
        <p:nvSpPr>
          <p:cNvPr id="207885" name="Rectangle 35"/>
          <p:cNvSpPr>
            <a:spLocks noChangeArrowheads="1"/>
          </p:cNvSpPr>
          <p:nvPr/>
        </p:nvSpPr>
        <p:spPr bwMode="auto">
          <a:xfrm>
            <a:off x="376713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grpSp>
        <p:nvGrpSpPr>
          <p:cNvPr id="207887" name="Group 38"/>
          <p:cNvGrpSpPr>
            <a:grpSpLocks/>
          </p:cNvGrpSpPr>
          <p:nvPr/>
        </p:nvGrpSpPr>
        <p:grpSpPr bwMode="auto">
          <a:xfrm>
            <a:off x="1808163" y="2641600"/>
            <a:ext cx="1130300" cy="1173163"/>
            <a:chOff x="2496" y="2725"/>
            <a:chExt cx="712" cy="739"/>
          </a:xfrm>
          <a:effectLst>
            <a:glow rad="101600">
              <a:schemeClr val="accent3">
                <a:satMod val="175000"/>
                <a:alpha val="40000"/>
              </a:schemeClr>
            </a:glow>
          </a:effectLst>
        </p:grpSpPr>
        <p:sp>
          <p:nvSpPr>
            <p:cNvPr id="207918" name="Rectangle 39"/>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07919" name="Freeform 4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07920" name="Group 41"/>
            <p:cNvGrpSpPr>
              <a:grpSpLocks/>
            </p:cNvGrpSpPr>
            <p:nvPr/>
          </p:nvGrpSpPr>
          <p:grpSpPr bwMode="auto">
            <a:xfrm>
              <a:off x="3072" y="2832"/>
              <a:ext cx="136" cy="632"/>
              <a:chOff x="3072" y="2832"/>
              <a:chExt cx="136" cy="632"/>
            </a:xfrm>
          </p:grpSpPr>
          <p:sp>
            <p:nvSpPr>
              <p:cNvPr id="207925" name="Freeform 4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7926" name="Freeform 4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7927" name="Freeform 4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7921" name="Group 45"/>
            <p:cNvGrpSpPr>
              <a:grpSpLocks/>
            </p:cNvGrpSpPr>
            <p:nvPr/>
          </p:nvGrpSpPr>
          <p:grpSpPr bwMode="auto">
            <a:xfrm flipH="1">
              <a:off x="2496" y="2832"/>
              <a:ext cx="136" cy="632"/>
              <a:chOff x="3072" y="2832"/>
              <a:chExt cx="136" cy="632"/>
            </a:xfrm>
          </p:grpSpPr>
          <p:sp>
            <p:nvSpPr>
              <p:cNvPr id="207922" name="Freeform 4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7923" name="Freeform 47"/>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7924" name="Freeform 48"/>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207888" name="Rectangle 49"/>
          <p:cNvSpPr>
            <a:spLocks noChangeArrowheads="1"/>
          </p:cNvSpPr>
          <p:nvPr/>
        </p:nvSpPr>
        <p:spPr bwMode="auto">
          <a:xfrm>
            <a:off x="1574800" y="4187825"/>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7889" name="Line 50"/>
          <p:cNvSpPr>
            <a:spLocks noChangeShapeType="1"/>
          </p:cNvSpPr>
          <p:nvPr/>
        </p:nvSpPr>
        <p:spPr bwMode="auto">
          <a:xfrm>
            <a:off x="693738" y="4605338"/>
            <a:ext cx="769937" cy="0"/>
          </a:xfrm>
          <a:prstGeom prst="line">
            <a:avLst/>
          </a:prstGeom>
          <a:noFill/>
          <a:ln w="76200">
            <a:solidFill>
              <a:schemeClr val="tx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7890" name="Rectangle 51"/>
          <p:cNvSpPr>
            <a:spLocks noChangeArrowheads="1"/>
          </p:cNvSpPr>
          <p:nvPr/>
        </p:nvSpPr>
        <p:spPr bwMode="auto">
          <a:xfrm>
            <a:off x="1658938" y="1981201"/>
            <a:ext cx="1398587"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locked</a:t>
            </a:r>
          </a:p>
        </p:txBody>
      </p:sp>
      <p:sp>
        <p:nvSpPr>
          <p:cNvPr id="207892" name="Line 99"/>
          <p:cNvSpPr>
            <a:spLocks noChangeShapeType="1"/>
          </p:cNvSpPr>
          <p:nvPr/>
        </p:nvSpPr>
        <p:spPr bwMode="auto">
          <a:xfrm>
            <a:off x="2144713" y="45815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7893" name="Group 100"/>
          <p:cNvGrpSpPr>
            <a:grpSpLocks/>
          </p:cNvGrpSpPr>
          <p:nvPr/>
        </p:nvGrpSpPr>
        <p:grpSpPr bwMode="auto">
          <a:xfrm>
            <a:off x="3062288" y="4405313"/>
            <a:ext cx="280987" cy="400050"/>
            <a:chOff x="3749" y="3267"/>
            <a:chExt cx="177" cy="252"/>
          </a:xfrm>
        </p:grpSpPr>
        <p:sp>
          <p:nvSpPr>
            <p:cNvPr id="207895" name="Line 101"/>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7896" name="Line 102"/>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7897" name="Line 103"/>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7894" name="Freeform 105"/>
          <p:cNvSpPr>
            <a:spLocks/>
          </p:cNvSpPr>
          <p:nvPr/>
        </p:nvSpPr>
        <p:spPr bwMode="auto">
          <a:xfrm>
            <a:off x="1636713" y="4713288"/>
            <a:ext cx="2870200" cy="1503362"/>
          </a:xfrm>
          <a:custGeom>
            <a:avLst/>
            <a:gdLst>
              <a:gd name="T0" fmla="*/ 2147483647 w 1808"/>
              <a:gd name="T1" fmla="*/ 0 h 947"/>
              <a:gd name="T2" fmla="*/ 2147483647 w 1808"/>
              <a:gd name="T3" fmla="*/ 2147483647 h 947"/>
              <a:gd name="T4" fmla="*/ 2147483647 w 1808"/>
              <a:gd name="T5" fmla="*/ 2147483647 h 947"/>
              <a:gd name="T6" fmla="*/ 2147483647 w 1808"/>
              <a:gd name="T7" fmla="*/ 2147483647 h 947"/>
              <a:gd name="T8" fmla="*/ 0 60000 65536"/>
              <a:gd name="T9" fmla="*/ 0 60000 65536"/>
              <a:gd name="T10" fmla="*/ 0 60000 65536"/>
              <a:gd name="T11" fmla="*/ 0 60000 65536"/>
              <a:gd name="T12" fmla="*/ 0 w 1808"/>
              <a:gd name="T13" fmla="*/ 0 h 947"/>
              <a:gd name="T14" fmla="*/ 1808 w 1808"/>
              <a:gd name="T15" fmla="*/ 947 h 947"/>
            </a:gdLst>
            <a:ahLst/>
            <a:cxnLst>
              <a:cxn ang="T8">
                <a:pos x="T0" y="T1"/>
              </a:cxn>
              <a:cxn ang="T9">
                <a:pos x="T2" y="T3"/>
              </a:cxn>
              <a:cxn ang="T10">
                <a:pos x="T4" y="T5"/>
              </a:cxn>
              <a:cxn ang="T11">
                <a:pos x="T6" y="T7"/>
              </a:cxn>
            </a:cxnLst>
            <a:rect l="T12" t="T13" r="T14" b="T15"/>
            <a:pathLst>
              <a:path w="1808" h="947">
                <a:moveTo>
                  <a:pt x="1598" y="0"/>
                </a:moveTo>
                <a:cubicBezTo>
                  <a:pt x="1703" y="338"/>
                  <a:pt x="1808" y="677"/>
                  <a:pt x="1583" y="812"/>
                </a:cubicBezTo>
                <a:cubicBezTo>
                  <a:pt x="1358" y="947"/>
                  <a:pt x="494" y="899"/>
                  <a:pt x="247" y="812"/>
                </a:cubicBezTo>
                <a:cubicBezTo>
                  <a:pt x="0" y="725"/>
                  <a:pt x="49" y="506"/>
                  <a:pt x="99" y="288"/>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pic>
        <p:nvPicPr>
          <p:cNvPr id="2" name="Picture 1" descr="Toy, Toys, Gift, Gifts, Present, Presents, Christmas, X-mas, Birthday, B-day, Spinning Top, Gif - Jitter.Bug.Girl">
            <a:extLst>
              <a:ext uri="{FF2B5EF4-FFF2-40B4-BE49-F238E27FC236}">
                <a16:creationId xmlns:a16="http://schemas.microsoft.com/office/drawing/2014/main" id="{FC78D3E6-8488-29FD-76E1-8F3FC1D29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8968" y="2463737"/>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1" name="Rectangle 3"/>
          <p:cNvSpPr>
            <a:spLocks noGrp="1" noChangeArrowheads="1"/>
          </p:cNvSpPr>
          <p:nvPr>
            <p:ph type="title"/>
          </p:nvPr>
        </p:nvSpPr>
        <p:spPr/>
        <p:txBody>
          <a:bodyPr/>
          <a:lstStyle/>
          <a:p>
            <a:r>
              <a:rPr lang="en-US" dirty="0"/>
              <a:t>Successor Notices</a:t>
            </a:r>
          </a:p>
        </p:txBody>
      </p:sp>
      <p:sp>
        <p:nvSpPr>
          <p:cNvPr id="208898" name="Footer Placeholder 3"/>
          <p:cNvSpPr>
            <a:spLocks noGrp="1"/>
          </p:cNvSpPr>
          <p:nvPr>
            <p:ph type="ftr" sz="quarter" idx="10"/>
          </p:nvPr>
        </p:nvSpPr>
        <p:spPr>
          <a:noFill/>
        </p:spPr>
        <p:txBody>
          <a:bodyPr/>
          <a:lstStyle/>
          <a:p>
            <a:r>
              <a:rPr lang="en-US" dirty="0"/>
              <a:t>Art of Multiprocessor Programming</a:t>
            </a:r>
          </a:p>
        </p:txBody>
      </p:sp>
      <p:sp>
        <p:nvSpPr>
          <p:cNvPr id="208899" name="Slide Number Placeholder 4"/>
          <p:cNvSpPr>
            <a:spLocks noGrp="1"/>
          </p:cNvSpPr>
          <p:nvPr>
            <p:ph type="sldNum" sz="quarter" idx="11"/>
          </p:nvPr>
        </p:nvSpPr>
        <p:spPr>
          <a:noFill/>
        </p:spPr>
        <p:txBody>
          <a:bodyPr/>
          <a:lstStyle/>
          <a:p>
            <a:fld id="{C088EF16-F7A0-4689-9EE7-E312506C84DC}" type="slidenum">
              <a:rPr lang="x-none" smtClean="0">
                <a:latin typeface="Arial" pitchFamily="34" charset="0"/>
                <a:cs typeface="Arial" pitchFamily="34" charset="0"/>
              </a:rPr>
              <a:pPr/>
              <a:t>195</a:t>
            </a:fld>
            <a:endParaRPr lang="en-US" dirty="0">
              <a:latin typeface="Arial" pitchFamily="34" charset="0"/>
              <a:cs typeface="Arial" pitchFamily="34" charset="0"/>
            </a:endParaRPr>
          </a:p>
        </p:txBody>
      </p:sp>
      <p:grpSp>
        <p:nvGrpSpPr>
          <p:cNvPr id="208902" name="Group 4"/>
          <p:cNvGrpSpPr>
            <a:grpSpLocks/>
          </p:cNvGrpSpPr>
          <p:nvPr/>
        </p:nvGrpSpPr>
        <p:grpSpPr bwMode="auto">
          <a:xfrm>
            <a:off x="6392863" y="2617788"/>
            <a:ext cx="1130300" cy="1173162"/>
            <a:chOff x="2496" y="2725"/>
            <a:chExt cx="712" cy="739"/>
          </a:xfrm>
          <a:effectLst>
            <a:glow rad="101600">
              <a:schemeClr val="accent3">
                <a:satMod val="175000"/>
                <a:alpha val="40000"/>
              </a:schemeClr>
            </a:glow>
          </a:effectLst>
        </p:grpSpPr>
        <p:sp>
          <p:nvSpPr>
            <p:cNvPr id="208957" name="Rectangle 5"/>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08958" name="Freeform 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08959" name="Group 7"/>
            <p:cNvGrpSpPr>
              <a:grpSpLocks/>
            </p:cNvGrpSpPr>
            <p:nvPr/>
          </p:nvGrpSpPr>
          <p:grpSpPr bwMode="auto">
            <a:xfrm>
              <a:off x="3072" y="2832"/>
              <a:ext cx="136" cy="632"/>
              <a:chOff x="3072" y="2832"/>
              <a:chExt cx="136" cy="632"/>
            </a:xfrm>
          </p:grpSpPr>
          <p:sp>
            <p:nvSpPr>
              <p:cNvPr id="208964" name="Freeform 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8965" name="Freeform 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8966" name="Freeform 1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8960" name="Group 11"/>
            <p:cNvGrpSpPr>
              <a:grpSpLocks/>
            </p:cNvGrpSpPr>
            <p:nvPr/>
          </p:nvGrpSpPr>
          <p:grpSpPr bwMode="auto">
            <a:xfrm flipH="1">
              <a:off x="2496" y="2832"/>
              <a:ext cx="136" cy="632"/>
              <a:chOff x="3072" y="2832"/>
              <a:chExt cx="136" cy="632"/>
            </a:xfrm>
          </p:grpSpPr>
          <p:sp>
            <p:nvSpPr>
              <p:cNvPr id="208961" name="Freeform 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8962" name="Freeform 1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8963" name="Freeform 1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208903" name="Rectangle 15"/>
          <p:cNvSpPr>
            <a:spLocks noChangeArrowheads="1"/>
          </p:cNvSpPr>
          <p:nvPr/>
        </p:nvSpPr>
        <p:spPr bwMode="auto">
          <a:xfrm>
            <a:off x="6156626" y="1981201"/>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208904"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8905" name="Line 17"/>
          <p:cNvSpPr>
            <a:spLocks noChangeShapeType="1"/>
          </p:cNvSpPr>
          <p:nvPr/>
        </p:nvSpPr>
        <p:spPr bwMode="auto">
          <a:xfrm>
            <a:off x="6699250" y="4581525"/>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8906" name="Group 18"/>
          <p:cNvGrpSpPr>
            <a:grpSpLocks/>
          </p:cNvGrpSpPr>
          <p:nvPr/>
        </p:nvGrpSpPr>
        <p:grpSpPr bwMode="auto">
          <a:xfrm>
            <a:off x="7616825" y="4405313"/>
            <a:ext cx="280988" cy="400050"/>
            <a:chOff x="3749" y="3267"/>
            <a:chExt cx="177" cy="252"/>
          </a:xfrm>
        </p:grpSpPr>
        <p:sp>
          <p:nvSpPr>
            <p:cNvPr id="208954" name="Line 19"/>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8955" name="Line 20"/>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8956" name="Line 21"/>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8907" name="Rectangle 23"/>
          <p:cNvSpPr>
            <a:spLocks noChangeArrowheads="1"/>
          </p:cNvSpPr>
          <p:nvPr/>
        </p:nvSpPr>
        <p:spPr bwMode="auto">
          <a:xfrm>
            <a:off x="3791474" y="2011978"/>
            <a:ext cx="1664238" cy="523220"/>
          </a:xfrm>
          <a:prstGeom prst="rect">
            <a:avLst/>
          </a:prstGeom>
          <a:noFill/>
          <a:ln w="9525">
            <a:noFill/>
            <a:miter lim="800000"/>
            <a:headEnd/>
            <a:tailEnd/>
          </a:ln>
        </p:spPr>
        <p:txBody>
          <a:bodyPr wrap="none">
            <a:spAutoFit/>
          </a:bodyPr>
          <a:lstStyle/>
          <a:p>
            <a:pPr algn="ctr"/>
            <a:r>
              <a:rPr lang="en-US" sz="2800" b="0" dirty="0">
                <a:solidFill>
                  <a:srgbClr val="FFFF00"/>
                </a:solidFill>
                <a:latin typeface="Arial" pitchFamily="34" charset="0"/>
                <a:cs typeface="Arial" pitchFamily="34" charset="0"/>
              </a:rPr>
              <a:t>timed out</a:t>
            </a:r>
          </a:p>
        </p:txBody>
      </p:sp>
      <p:sp>
        <p:nvSpPr>
          <p:cNvPr id="208908" name="Rectangle 24"/>
          <p:cNvSpPr>
            <a:spLocks noChangeArrowheads="1"/>
          </p:cNvSpPr>
          <p:nvPr/>
        </p:nvSpPr>
        <p:spPr bwMode="auto">
          <a:xfrm>
            <a:off x="3767138" y="4189413"/>
            <a:ext cx="857250" cy="835025"/>
          </a:xfrm>
          <a:prstGeom prst="rect">
            <a:avLst/>
          </a:prstGeom>
          <a:solidFill>
            <a:srgbClr val="0066FF"/>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grpSp>
        <p:nvGrpSpPr>
          <p:cNvPr id="208911" name="Group 27"/>
          <p:cNvGrpSpPr>
            <a:grpSpLocks/>
          </p:cNvGrpSpPr>
          <p:nvPr/>
        </p:nvGrpSpPr>
        <p:grpSpPr bwMode="auto">
          <a:xfrm>
            <a:off x="1808163" y="2641600"/>
            <a:ext cx="1130300" cy="1173163"/>
            <a:chOff x="2496" y="2725"/>
            <a:chExt cx="712" cy="739"/>
          </a:xfrm>
          <a:effectLst>
            <a:glow rad="101600">
              <a:schemeClr val="accent3">
                <a:satMod val="175000"/>
                <a:alpha val="40000"/>
              </a:schemeClr>
            </a:glow>
          </a:effectLst>
        </p:grpSpPr>
        <p:sp>
          <p:nvSpPr>
            <p:cNvPr id="208944" name="Rectangle 28"/>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208945" name="Freeform 2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08946" name="Group 30"/>
            <p:cNvGrpSpPr>
              <a:grpSpLocks/>
            </p:cNvGrpSpPr>
            <p:nvPr/>
          </p:nvGrpSpPr>
          <p:grpSpPr bwMode="auto">
            <a:xfrm>
              <a:off x="3072" y="2832"/>
              <a:ext cx="136" cy="632"/>
              <a:chOff x="3072" y="2832"/>
              <a:chExt cx="136" cy="632"/>
            </a:xfrm>
          </p:grpSpPr>
          <p:sp>
            <p:nvSpPr>
              <p:cNvPr id="208951" name="Freeform 3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8952" name="Freeform 3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8953" name="Freeform 3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8947" name="Group 34"/>
            <p:cNvGrpSpPr>
              <a:grpSpLocks/>
            </p:cNvGrpSpPr>
            <p:nvPr/>
          </p:nvGrpSpPr>
          <p:grpSpPr bwMode="auto">
            <a:xfrm flipH="1">
              <a:off x="2496" y="2832"/>
              <a:ext cx="136" cy="632"/>
              <a:chOff x="3072" y="2832"/>
              <a:chExt cx="136" cy="632"/>
            </a:xfrm>
          </p:grpSpPr>
          <p:sp>
            <p:nvSpPr>
              <p:cNvPr id="208948" name="Freeform 3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8949" name="Freeform 36"/>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8950" name="Freeform 37"/>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208912" name="Rectangle 38"/>
          <p:cNvSpPr>
            <a:spLocks noChangeArrowheads="1"/>
          </p:cNvSpPr>
          <p:nvPr/>
        </p:nvSpPr>
        <p:spPr bwMode="auto">
          <a:xfrm>
            <a:off x="1574800" y="4187825"/>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8913" name="Line 39"/>
          <p:cNvSpPr>
            <a:spLocks noChangeShapeType="1"/>
          </p:cNvSpPr>
          <p:nvPr/>
        </p:nvSpPr>
        <p:spPr bwMode="auto">
          <a:xfrm>
            <a:off x="693738"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8914" name="Rectangle 40"/>
          <p:cNvSpPr>
            <a:spLocks noChangeArrowheads="1"/>
          </p:cNvSpPr>
          <p:nvPr/>
        </p:nvSpPr>
        <p:spPr bwMode="auto">
          <a:xfrm>
            <a:off x="1658938" y="1983870"/>
            <a:ext cx="1398587"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locked</a:t>
            </a:r>
          </a:p>
        </p:txBody>
      </p:sp>
      <p:sp>
        <p:nvSpPr>
          <p:cNvPr id="208916" name="Line 62"/>
          <p:cNvSpPr>
            <a:spLocks noChangeShapeType="1"/>
          </p:cNvSpPr>
          <p:nvPr/>
        </p:nvSpPr>
        <p:spPr bwMode="auto">
          <a:xfrm>
            <a:off x="2144713" y="45815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8917" name="Group 63"/>
          <p:cNvGrpSpPr>
            <a:grpSpLocks/>
          </p:cNvGrpSpPr>
          <p:nvPr/>
        </p:nvGrpSpPr>
        <p:grpSpPr bwMode="auto">
          <a:xfrm>
            <a:off x="3062288" y="4405313"/>
            <a:ext cx="280987" cy="400050"/>
            <a:chOff x="3749" y="3267"/>
            <a:chExt cx="177" cy="252"/>
          </a:xfrm>
        </p:grpSpPr>
        <p:sp>
          <p:nvSpPr>
            <p:cNvPr id="208921" name="Line 64"/>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8922" name="Line 65"/>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8923" name="Line 66"/>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8918" name="Freeform 67"/>
          <p:cNvSpPr>
            <a:spLocks/>
          </p:cNvSpPr>
          <p:nvPr/>
        </p:nvSpPr>
        <p:spPr bwMode="auto">
          <a:xfrm>
            <a:off x="1636713" y="4713288"/>
            <a:ext cx="2870200" cy="1503362"/>
          </a:xfrm>
          <a:custGeom>
            <a:avLst/>
            <a:gdLst>
              <a:gd name="T0" fmla="*/ 2147483647 w 1808"/>
              <a:gd name="T1" fmla="*/ 0 h 947"/>
              <a:gd name="T2" fmla="*/ 2147483647 w 1808"/>
              <a:gd name="T3" fmla="*/ 2147483647 h 947"/>
              <a:gd name="T4" fmla="*/ 2147483647 w 1808"/>
              <a:gd name="T5" fmla="*/ 2147483647 h 947"/>
              <a:gd name="T6" fmla="*/ 2147483647 w 1808"/>
              <a:gd name="T7" fmla="*/ 2147483647 h 947"/>
              <a:gd name="T8" fmla="*/ 0 60000 65536"/>
              <a:gd name="T9" fmla="*/ 0 60000 65536"/>
              <a:gd name="T10" fmla="*/ 0 60000 65536"/>
              <a:gd name="T11" fmla="*/ 0 60000 65536"/>
              <a:gd name="T12" fmla="*/ 0 w 1808"/>
              <a:gd name="T13" fmla="*/ 0 h 947"/>
              <a:gd name="T14" fmla="*/ 1808 w 1808"/>
              <a:gd name="T15" fmla="*/ 947 h 947"/>
            </a:gdLst>
            <a:ahLst/>
            <a:cxnLst>
              <a:cxn ang="T8">
                <a:pos x="T0" y="T1"/>
              </a:cxn>
              <a:cxn ang="T9">
                <a:pos x="T2" y="T3"/>
              </a:cxn>
              <a:cxn ang="T10">
                <a:pos x="T4" y="T5"/>
              </a:cxn>
              <a:cxn ang="T11">
                <a:pos x="T6" y="T7"/>
              </a:cxn>
            </a:cxnLst>
            <a:rect l="T12" t="T13" r="T14" b="T15"/>
            <a:pathLst>
              <a:path w="1808" h="947">
                <a:moveTo>
                  <a:pt x="1598" y="0"/>
                </a:moveTo>
                <a:cubicBezTo>
                  <a:pt x="1703" y="338"/>
                  <a:pt x="1808" y="677"/>
                  <a:pt x="1583" y="812"/>
                </a:cubicBezTo>
                <a:cubicBezTo>
                  <a:pt x="1358" y="947"/>
                  <a:pt x="494" y="899"/>
                  <a:pt x="247" y="812"/>
                </a:cubicBezTo>
                <a:cubicBezTo>
                  <a:pt x="0" y="725"/>
                  <a:pt x="49" y="506"/>
                  <a:pt x="99" y="288"/>
                </a:cubicBezTo>
              </a:path>
            </a:pathLst>
          </a:cu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8920" name="AutoShape 22"/>
          <p:cNvSpPr>
            <a:spLocks noChangeArrowheads="1"/>
          </p:cNvSpPr>
          <p:nvPr/>
        </p:nvSpPr>
        <p:spPr bwMode="auto">
          <a:xfrm>
            <a:off x="3530600" y="4014788"/>
            <a:ext cx="1571625" cy="1427162"/>
          </a:xfrm>
          <a:prstGeom prst="wedgeRoundRectCallout">
            <a:avLst>
              <a:gd name="adj1" fmla="val 124343"/>
              <a:gd name="adj2" fmla="val -64347"/>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208919" name="AutoShape 68"/>
          <p:cNvSpPr>
            <a:spLocks noChangeArrowheads="1"/>
          </p:cNvSpPr>
          <p:nvPr/>
        </p:nvSpPr>
        <p:spPr bwMode="auto">
          <a:xfrm>
            <a:off x="4325937" y="4462637"/>
            <a:ext cx="4664174" cy="1251752"/>
          </a:xfrm>
          <a:prstGeom prst="cloudCallout">
            <a:avLst>
              <a:gd name="adj1" fmla="val 5880"/>
              <a:gd name="adj2" fmla="val -80764"/>
            </a:avLst>
          </a:prstGeom>
          <a:solidFill>
            <a:schemeClr val="tx1">
              <a:alpha val="90000"/>
            </a:schemeClr>
          </a:solidFill>
          <a:ln w="38100">
            <a:solidFill>
              <a:srgbClr val="FF0066"/>
            </a:solidFill>
            <a:round/>
            <a:headEnd/>
            <a:tailEnd/>
          </a:ln>
        </p:spPr>
        <p:txBody>
          <a:bodyPr anchor="ctr"/>
          <a:lstStyle/>
          <a:p>
            <a:pPr algn="ctr"/>
            <a:r>
              <a:rPr lang="en-US" sz="2400" b="0" dirty="0">
                <a:solidFill>
                  <a:srgbClr val="FFFF00"/>
                </a:solidFill>
                <a:latin typeface="Arial" pitchFamily="34" charset="0"/>
                <a:cs typeface="Arial" pitchFamily="34" charset="0"/>
              </a:rPr>
              <a:t>Non-</a:t>
            </a:r>
            <a:r>
              <a:rPr lang="en-US" sz="2400" b="0" dirty="0">
                <a:solidFill>
                  <a:schemeClr val="bg1"/>
                </a:solidFill>
                <a:latin typeface="Consolas" panose="020B0609020204030204" pitchFamily="49" charset="0"/>
                <a:cs typeface="Arial" pitchFamily="34" charset="0"/>
              </a:rPr>
              <a:t>null</a:t>
            </a:r>
            <a:r>
              <a:rPr lang="en-US" sz="2400" b="0" dirty="0">
                <a:solidFill>
                  <a:srgbClr val="FFFF00"/>
                </a:solidFill>
                <a:latin typeface="Arial" pitchFamily="34" charset="0"/>
                <a:cs typeface="Arial" pitchFamily="34" charset="0"/>
              </a:rPr>
              <a:t> means predecessor aborted</a:t>
            </a:r>
          </a:p>
        </p:txBody>
      </p:sp>
      <p:pic>
        <p:nvPicPr>
          <p:cNvPr id="2" name="Picture 1" descr="Toy, Toys, Gift, Gifts, Present, Presents, Christmas, X-mas, Birthday, B-day, Spinning Top, Gif - Jitter.Bug.Girl">
            <a:extLst>
              <a:ext uri="{FF2B5EF4-FFF2-40B4-BE49-F238E27FC236}">
                <a16:creationId xmlns:a16="http://schemas.microsoft.com/office/drawing/2014/main" id="{2F154CCE-A9D9-DB50-53F6-24E4439D9F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8968" y="2463737"/>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5" name="Rectangle 3"/>
          <p:cNvSpPr>
            <a:spLocks noGrp="1" noChangeArrowheads="1"/>
          </p:cNvSpPr>
          <p:nvPr>
            <p:ph type="title"/>
          </p:nvPr>
        </p:nvSpPr>
        <p:spPr/>
        <p:txBody>
          <a:bodyPr/>
          <a:lstStyle/>
          <a:p>
            <a:r>
              <a:rPr lang="en-US" dirty="0"/>
              <a:t>Recycle Predecessor’s Node</a:t>
            </a:r>
          </a:p>
        </p:txBody>
      </p:sp>
      <p:sp>
        <p:nvSpPr>
          <p:cNvPr id="209922" name="Footer Placeholder 3"/>
          <p:cNvSpPr>
            <a:spLocks noGrp="1"/>
          </p:cNvSpPr>
          <p:nvPr>
            <p:ph type="ftr" sz="quarter" idx="10"/>
          </p:nvPr>
        </p:nvSpPr>
        <p:spPr>
          <a:noFill/>
        </p:spPr>
        <p:txBody>
          <a:bodyPr/>
          <a:lstStyle/>
          <a:p>
            <a:r>
              <a:rPr lang="en-US" dirty="0"/>
              <a:t>Art of Multiprocessor Programming</a:t>
            </a:r>
          </a:p>
        </p:txBody>
      </p:sp>
      <p:sp>
        <p:nvSpPr>
          <p:cNvPr id="209923" name="Slide Number Placeholder 4"/>
          <p:cNvSpPr>
            <a:spLocks noGrp="1"/>
          </p:cNvSpPr>
          <p:nvPr>
            <p:ph type="sldNum" sz="quarter" idx="11"/>
          </p:nvPr>
        </p:nvSpPr>
        <p:spPr>
          <a:noFill/>
        </p:spPr>
        <p:txBody>
          <a:bodyPr/>
          <a:lstStyle/>
          <a:p>
            <a:fld id="{06CFB786-28F3-4F3C-916B-2E847542DDCA}" type="slidenum">
              <a:rPr lang="x-none" smtClean="0">
                <a:latin typeface="Arial" pitchFamily="34" charset="0"/>
                <a:cs typeface="Arial" pitchFamily="34" charset="0"/>
              </a:rPr>
              <a:pPr/>
              <a:t>196</a:t>
            </a:fld>
            <a:endParaRPr lang="en-US" dirty="0">
              <a:latin typeface="Arial" pitchFamily="34" charset="0"/>
              <a:cs typeface="Arial" pitchFamily="34" charset="0"/>
            </a:endParaRPr>
          </a:p>
        </p:txBody>
      </p:sp>
      <p:sp>
        <p:nvSpPr>
          <p:cNvPr id="209927" name="Rectangle 15"/>
          <p:cNvSpPr>
            <a:spLocks noChangeArrowheads="1"/>
          </p:cNvSpPr>
          <p:nvPr/>
        </p:nvSpPr>
        <p:spPr bwMode="auto">
          <a:xfrm>
            <a:off x="6156626" y="1998663"/>
            <a:ext cx="1710725"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spinning</a:t>
            </a:r>
          </a:p>
        </p:txBody>
      </p:sp>
      <p:sp>
        <p:nvSpPr>
          <p:cNvPr id="209928" name="Rectangle 16"/>
          <p:cNvSpPr>
            <a:spLocks noChangeArrowheads="1"/>
          </p:cNvSpPr>
          <p:nvPr/>
        </p:nvSpPr>
        <p:spPr bwMode="auto">
          <a:xfrm>
            <a:off x="6159500" y="4187825"/>
            <a:ext cx="857250"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9929" name="Line 17"/>
          <p:cNvSpPr>
            <a:spLocks noChangeShapeType="1"/>
          </p:cNvSpPr>
          <p:nvPr/>
        </p:nvSpPr>
        <p:spPr bwMode="auto">
          <a:xfrm>
            <a:off x="6699250" y="4581525"/>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9930" name="Group 18"/>
          <p:cNvGrpSpPr>
            <a:grpSpLocks/>
          </p:cNvGrpSpPr>
          <p:nvPr/>
        </p:nvGrpSpPr>
        <p:grpSpPr bwMode="auto">
          <a:xfrm>
            <a:off x="7616825" y="4405313"/>
            <a:ext cx="280988" cy="400050"/>
            <a:chOff x="3749" y="3267"/>
            <a:chExt cx="177" cy="252"/>
          </a:xfrm>
        </p:grpSpPr>
        <p:sp>
          <p:nvSpPr>
            <p:cNvPr id="209972" name="Line 19"/>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9973" name="Line 20"/>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9974" name="Line 21"/>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09933" name="Rectangle 38"/>
          <p:cNvSpPr>
            <a:spLocks noChangeArrowheads="1"/>
          </p:cNvSpPr>
          <p:nvPr/>
        </p:nvSpPr>
        <p:spPr bwMode="auto">
          <a:xfrm>
            <a:off x="1574800" y="4187825"/>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09934" name="Line 39"/>
          <p:cNvSpPr>
            <a:spLocks noChangeShapeType="1"/>
          </p:cNvSpPr>
          <p:nvPr/>
        </p:nvSpPr>
        <p:spPr bwMode="auto">
          <a:xfrm>
            <a:off x="693738"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09935" name="Rectangle 40"/>
          <p:cNvSpPr>
            <a:spLocks noChangeArrowheads="1"/>
          </p:cNvSpPr>
          <p:nvPr/>
        </p:nvSpPr>
        <p:spPr bwMode="auto">
          <a:xfrm>
            <a:off x="1658938" y="1963738"/>
            <a:ext cx="1398587"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locked</a:t>
            </a:r>
          </a:p>
        </p:txBody>
      </p:sp>
      <p:sp>
        <p:nvSpPr>
          <p:cNvPr id="209937" name="Line 62"/>
          <p:cNvSpPr>
            <a:spLocks noChangeShapeType="1"/>
          </p:cNvSpPr>
          <p:nvPr/>
        </p:nvSpPr>
        <p:spPr bwMode="auto">
          <a:xfrm>
            <a:off x="2144713" y="45815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09938" name="Group 63"/>
          <p:cNvGrpSpPr>
            <a:grpSpLocks/>
          </p:cNvGrpSpPr>
          <p:nvPr/>
        </p:nvGrpSpPr>
        <p:grpSpPr bwMode="auto">
          <a:xfrm>
            <a:off x="3062288" y="4405313"/>
            <a:ext cx="280987" cy="400050"/>
            <a:chOff x="3749" y="3267"/>
            <a:chExt cx="177" cy="252"/>
          </a:xfrm>
        </p:grpSpPr>
        <p:sp>
          <p:nvSpPr>
            <p:cNvPr id="209939" name="Line 64"/>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9940" name="Line 65"/>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09941" name="Line 66"/>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pic>
        <p:nvPicPr>
          <p:cNvPr id="2" name="Picture 1" descr="Toy, Toys, Gift, Gifts, Present, Presents, Christmas, X-mas, Birthday, B-day, Spinning Top, Gif - Jitter.Bug.Girl">
            <a:extLst>
              <a:ext uri="{FF2B5EF4-FFF2-40B4-BE49-F238E27FC236}">
                <a16:creationId xmlns:a16="http://schemas.microsoft.com/office/drawing/2014/main" id="{AFC95CB3-958A-78AE-666E-131ED9D482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8968" y="2463737"/>
            <a:ext cx="1005987" cy="112433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4">
            <a:extLst>
              <a:ext uri="{FF2B5EF4-FFF2-40B4-BE49-F238E27FC236}">
                <a16:creationId xmlns:a16="http://schemas.microsoft.com/office/drawing/2014/main" id="{CE2CB2F7-53C2-FF2B-616A-33C0F4768362}"/>
              </a:ext>
            </a:extLst>
          </p:cNvPr>
          <p:cNvGrpSpPr>
            <a:grpSpLocks/>
          </p:cNvGrpSpPr>
          <p:nvPr/>
        </p:nvGrpSpPr>
        <p:grpSpPr bwMode="auto">
          <a:xfrm>
            <a:off x="6392863" y="2617788"/>
            <a:ext cx="1130300" cy="1173162"/>
            <a:chOff x="2496" y="2725"/>
            <a:chExt cx="712" cy="739"/>
          </a:xfrm>
          <a:effectLst>
            <a:glow rad="101600">
              <a:schemeClr val="accent3">
                <a:satMod val="175000"/>
                <a:alpha val="40000"/>
              </a:schemeClr>
            </a:glow>
          </a:effectLst>
        </p:grpSpPr>
        <p:sp>
          <p:nvSpPr>
            <p:cNvPr id="5" name="Rectangle 5">
              <a:extLst>
                <a:ext uri="{FF2B5EF4-FFF2-40B4-BE49-F238E27FC236}">
                  <a16:creationId xmlns:a16="http://schemas.microsoft.com/office/drawing/2014/main" id="{03D9C30D-75B2-F953-EFF0-70BFF42277BB}"/>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6" name="Freeform 6">
              <a:extLst>
                <a:ext uri="{FF2B5EF4-FFF2-40B4-BE49-F238E27FC236}">
                  <a16:creationId xmlns:a16="http://schemas.microsoft.com/office/drawing/2014/main" id="{5A275023-C416-1D70-3A3A-4D86A532B70F}"/>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7" name="Group 7">
              <a:extLst>
                <a:ext uri="{FF2B5EF4-FFF2-40B4-BE49-F238E27FC236}">
                  <a16:creationId xmlns:a16="http://schemas.microsoft.com/office/drawing/2014/main" id="{C47D751C-EDF3-F044-A2D5-B99DAD45CACE}"/>
                </a:ext>
              </a:extLst>
            </p:cNvPr>
            <p:cNvGrpSpPr>
              <a:grpSpLocks/>
            </p:cNvGrpSpPr>
            <p:nvPr/>
          </p:nvGrpSpPr>
          <p:grpSpPr bwMode="auto">
            <a:xfrm>
              <a:off x="3072" y="2832"/>
              <a:ext cx="136" cy="632"/>
              <a:chOff x="3072" y="2832"/>
              <a:chExt cx="136" cy="632"/>
            </a:xfrm>
          </p:grpSpPr>
          <p:sp>
            <p:nvSpPr>
              <p:cNvPr id="12" name="Freeform 8">
                <a:extLst>
                  <a:ext uri="{FF2B5EF4-FFF2-40B4-BE49-F238E27FC236}">
                    <a16:creationId xmlns:a16="http://schemas.microsoft.com/office/drawing/2014/main" id="{FFA9917B-ED53-CBBB-1B94-56A159073ADB}"/>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9">
                <a:extLst>
                  <a:ext uri="{FF2B5EF4-FFF2-40B4-BE49-F238E27FC236}">
                    <a16:creationId xmlns:a16="http://schemas.microsoft.com/office/drawing/2014/main" id="{1F2689F2-9098-90F9-C93D-9FA8399E0E92}"/>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 name="Freeform 10">
                <a:extLst>
                  <a:ext uri="{FF2B5EF4-FFF2-40B4-BE49-F238E27FC236}">
                    <a16:creationId xmlns:a16="http://schemas.microsoft.com/office/drawing/2014/main" id="{E38DD2D0-32E4-ED47-0124-605C886B96FF}"/>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 name="Group 11">
              <a:extLst>
                <a:ext uri="{FF2B5EF4-FFF2-40B4-BE49-F238E27FC236}">
                  <a16:creationId xmlns:a16="http://schemas.microsoft.com/office/drawing/2014/main" id="{AE0CF14B-5DD8-3423-1B50-7F8E8E26A2DA}"/>
                </a:ext>
              </a:extLst>
            </p:cNvPr>
            <p:cNvGrpSpPr>
              <a:grpSpLocks/>
            </p:cNvGrpSpPr>
            <p:nvPr/>
          </p:nvGrpSpPr>
          <p:grpSpPr bwMode="auto">
            <a:xfrm flipH="1">
              <a:off x="2496" y="2832"/>
              <a:ext cx="136" cy="632"/>
              <a:chOff x="3072" y="2832"/>
              <a:chExt cx="136" cy="632"/>
            </a:xfrm>
          </p:grpSpPr>
          <p:sp>
            <p:nvSpPr>
              <p:cNvPr id="9" name="Freeform 12">
                <a:extLst>
                  <a:ext uri="{FF2B5EF4-FFF2-40B4-BE49-F238E27FC236}">
                    <a16:creationId xmlns:a16="http://schemas.microsoft.com/office/drawing/2014/main" id="{A337FAA3-949D-6416-D45E-1955E2D37939}"/>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3">
                <a:extLst>
                  <a:ext uri="{FF2B5EF4-FFF2-40B4-BE49-F238E27FC236}">
                    <a16:creationId xmlns:a16="http://schemas.microsoft.com/office/drawing/2014/main" id="{0C382586-1473-2446-0EF7-59205AC02DBB}"/>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14">
                <a:extLst>
                  <a:ext uri="{FF2B5EF4-FFF2-40B4-BE49-F238E27FC236}">
                    <a16:creationId xmlns:a16="http://schemas.microsoft.com/office/drawing/2014/main" id="{A893BBF7-FDCF-DA92-DEC0-FB54DD3897AC}"/>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5" name="Group 27">
            <a:extLst>
              <a:ext uri="{FF2B5EF4-FFF2-40B4-BE49-F238E27FC236}">
                <a16:creationId xmlns:a16="http://schemas.microsoft.com/office/drawing/2014/main" id="{8418920E-65BC-D3B9-6659-C6D773DCE91F}"/>
              </a:ext>
            </a:extLst>
          </p:cNvPr>
          <p:cNvGrpSpPr>
            <a:grpSpLocks/>
          </p:cNvGrpSpPr>
          <p:nvPr/>
        </p:nvGrpSpPr>
        <p:grpSpPr bwMode="auto">
          <a:xfrm>
            <a:off x="1808163" y="2641600"/>
            <a:ext cx="1130300" cy="1173163"/>
            <a:chOff x="2496" y="2725"/>
            <a:chExt cx="712" cy="739"/>
          </a:xfrm>
          <a:effectLst>
            <a:glow rad="101600">
              <a:schemeClr val="accent3">
                <a:satMod val="175000"/>
                <a:alpha val="40000"/>
              </a:schemeClr>
            </a:glow>
          </a:effectLst>
        </p:grpSpPr>
        <p:sp>
          <p:nvSpPr>
            <p:cNvPr id="16" name="Rectangle 28">
              <a:extLst>
                <a:ext uri="{FF2B5EF4-FFF2-40B4-BE49-F238E27FC236}">
                  <a16:creationId xmlns:a16="http://schemas.microsoft.com/office/drawing/2014/main" id="{CF099EF4-0A0E-5B85-2EE3-4F292D51F4F2}"/>
                </a:ext>
              </a:extLst>
            </p:cNvPr>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7" name="Freeform 29">
              <a:extLst>
                <a:ext uri="{FF2B5EF4-FFF2-40B4-BE49-F238E27FC236}">
                  <a16:creationId xmlns:a16="http://schemas.microsoft.com/office/drawing/2014/main" id="{DAD4D7E5-01B3-28CA-B20D-9F7F451142EA}"/>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8" name="Group 30">
              <a:extLst>
                <a:ext uri="{FF2B5EF4-FFF2-40B4-BE49-F238E27FC236}">
                  <a16:creationId xmlns:a16="http://schemas.microsoft.com/office/drawing/2014/main" id="{2EBF37AE-25FF-711E-EBC6-719FD133CA7F}"/>
                </a:ext>
              </a:extLst>
            </p:cNvPr>
            <p:cNvGrpSpPr>
              <a:grpSpLocks/>
            </p:cNvGrpSpPr>
            <p:nvPr/>
          </p:nvGrpSpPr>
          <p:grpSpPr bwMode="auto">
            <a:xfrm>
              <a:off x="3072" y="2832"/>
              <a:ext cx="136" cy="632"/>
              <a:chOff x="3072" y="2832"/>
              <a:chExt cx="136" cy="632"/>
            </a:xfrm>
          </p:grpSpPr>
          <p:sp>
            <p:nvSpPr>
              <p:cNvPr id="23" name="Freeform 31">
                <a:extLst>
                  <a:ext uri="{FF2B5EF4-FFF2-40B4-BE49-F238E27FC236}">
                    <a16:creationId xmlns:a16="http://schemas.microsoft.com/office/drawing/2014/main" id="{E34B2B63-2C81-1255-BE3B-F60C3A43B675}"/>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4" name="Freeform 32">
                <a:extLst>
                  <a:ext uri="{FF2B5EF4-FFF2-40B4-BE49-F238E27FC236}">
                    <a16:creationId xmlns:a16="http://schemas.microsoft.com/office/drawing/2014/main" id="{B15F1277-41D4-C055-82E5-922CF9FB2C78}"/>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33">
                <a:extLst>
                  <a:ext uri="{FF2B5EF4-FFF2-40B4-BE49-F238E27FC236}">
                    <a16:creationId xmlns:a16="http://schemas.microsoft.com/office/drawing/2014/main" id="{30DC6B71-FD57-825B-E4D1-5BCC508FDEDC}"/>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9" name="Group 34">
              <a:extLst>
                <a:ext uri="{FF2B5EF4-FFF2-40B4-BE49-F238E27FC236}">
                  <a16:creationId xmlns:a16="http://schemas.microsoft.com/office/drawing/2014/main" id="{BEA0ED45-80BB-B806-2403-B1DD1B28AF1D}"/>
                </a:ext>
              </a:extLst>
            </p:cNvPr>
            <p:cNvGrpSpPr>
              <a:grpSpLocks/>
            </p:cNvGrpSpPr>
            <p:nvPr/>
          </p:nvGrpSpPr>
          <p:grpSpPr bwMode="auto">
            <a:xfrm flipH="1">
              <a:off x="2496" y="2832"/>
              <a:ext cx="136" cy="632"/>
              <a:chOff x="3072" y="2832"/>
              <a:chExt cx="136" cy="632"/>
            </a:xfrm>
          </p:grpSpPr>
          <p:sp>
            <p:nvSpPr>
              <p:cNvPr id="20" name="Freeform 35">
                <a:extLst>
                  <a:ext uri="{FF2B5EF4-FFF2-40B4-BE49-F238E27FC236}">
                    <a16:creationId xmlns:a16="http://schemas.microsoft.com/office/drawing/2014/main" id="{D34FB755-7992-C1CB-9270-77CBABB6660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36">
                <a:extLst>
                  <a:ext uri="{FF2B5EF4-FFF2-40B4-BE49-F238E27FC236}">
                    <a16:creationId xmlns:a16="http://schemas.microsoft.com/office/drawing/2014/main" id="{423A66F7-0F58-8EDB-DEB8-CD0F1B46096D}"/>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37">
                <a:extLst>
                  <a:ext uri="{FF2B5EF4-FFF2-40B4-BE49-F238E27FC236}">
                    <a16:creationId xmlns:a16="http://schemas.microsoft.com/office/drawing/2014/main" id="{9EB989B4-2E40-FABD-58C2-B64F330F66B4}"/>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Tree>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9" name="Rectangle 3"/>
          <p:cNvSpPr>
            <a:spLocks noGrp="1" noChangeArrowheads="1"/>
          </p:cNvSpPr>
          <p:nvPr>
            <p:ph type="title"/>
          </p:nvPr>
        </p:nvSpPr>
        <p:spPr/>
        <p:txBody>
          <a:bodyPr/>
          <a:lstStyle/>
          <a:p>
            <a:r>
              <a:rPr lang="en-US" dirty="0"/>
              <a:t>Spin on Earlier Node</a:t>
            </a:r>
          </a:p>
        </p:txBody>
      </p:sp>
      <p:sp>
        <p:nvSpPr>
          <p:cNvPr id="210946" name="Footer Placeholder 3"/>
          <p:cNvSpPr>
            <a:spLocks noGrp="1"/>
          </p:cNvSpPr>
          <p:nvPr>
            <p:ph type="ftr" sz="quarter" idx="10"/>
          </p:nvPr>
        </p:nvSpPr>
        <p:spPr>
          <a:noFill/>
        </p:spPr>
        <p:txBody>
          <a:bodyPr/>
          <a:lstStyle/>
          <a:p>
            <a:r>
              <a:rPr lang="en-US" dirty="0"/>
              <a:t>Art of Multiprocessor Programming</a:t>
            </a:r>
          </a:p>
        </p:txBody>
      </p:sp>
      <p:sp>
        <p:nvSpPr>
          <p:cNvPr id="210947" name="Slide Number Placeholder 4"/>
          <p:cNvSpPr>
            <a:spLocks noGrp="1"/>
          </p:cNvSpPr>
          <p:nvPr>
            <p:ph type="sldNum" sz="quarter" idx="11"/>
          </p:nvPr>
        </p:nvSpPr>
        <p:spPr>
          <a:noFill/>
        </p:spPr>
        <p:txBody>
          <a:bodyPr/>
          <a:lstStyle/>
          <a:p>
            <a:fld id="{E6A8F61A-412B-45F4-B42F-9A75A7A42D3B}" type="slidenum">
              <a:rPr lang="x-none" smtClean="0">
                <a:latin typeface="Arial" pitchFamily="34" charset="0"/>
                <a:cs typeface="Arial" pitchFamily="34" charset="0"/>
              </a:rPr>
              <a:pPr/>
              <a:t>197</a:t>
            </a:fld>
            <a:endParaRPr lang="en-US" dirty="0">
              <a:latin typeface="Arial" pitchFamily="34" charset="0"/>
              <a:cs typeface="Arial" pitchFamily="34" charset="0"/>
            </a:endParaRPr>
          </a:p>
        </p:txBody>
      </p:sp>
      <p:sp>
        <p:nvSpPr>
          <p:cNvPr id="210951" name="Rectangle 15"/>
          <p:cNvSpPr>
            <a:spLocks noChangeArrowheads="1"/>
          </p:cNvSpPr>
          <p:nvPr/>
        </p:nvSpPr>
        <p:spPr bwMode="auto">
          <a:xfrm>
            <a:off x="6156626" y="1998663"/>
            <a:ext cx="1710725" cy="584775"/>
          </a:xfrm>
          <a:prstGeom prst="rect">
            <a:avLst/>
          </a:prstGeom>
          <a:noFill/>
          <a:ln w="9525">
            <a:noFill/>
            <a:miter lim="800000"/>
            <a:headEnd/>
            <a:tailEnd/>
          </a:ln>
        </p:spPr>
        <p:txBody>
          <a:bodyPr wrap="none">
            <a:spAutoFit/>
          </a:bodyPr>
          <a:lstStyle/>
          <a:p>
            <a:pPr algn="ctr"/>
            <a:r>
              <a:rPr lang="en-US" sz="3200" b="0" dirty="0">
                <a:solidFill>
                  <a:schemeClr val="tx1"/>
                </a:solidFill>
                <a:latin typeface="Arial" pitchFamily="34" charset="0"/>
                <a:cs typeface="Arial" pitchFamily="34" charset="0"/>
              </a:rPr>
              <a:t>spinning</a:t>
            </a:r>
          </a:p>
        </p:txBody>
      </p:sp>
      <p:sp>
        <p:nvSpPr>
          <p:cNvPr id="210952" name="Rectangle 16"/>
          <p:cNvSpPr>
            <a:spLocks noChangeArrowheads="1"/>
          </p:cNvSpPr>
          <p:nvPr/>
        </p:nvSpPr>
        <p:spPr bwMode="auto">
          <a:xfrm>
            <a:off x="6159500" y="4187825"/>
            <a:ext cx="857250" cy="835025"/>
          </a:xfrm>
          <a:prstGeom prst="rect">
            <a:avLst/>
          </a:prstGeom>
          <a:solidFill>
            <a:srgbClr val="FF3300"/>
          </a:solidFill>
          <a:ln w="38100">
            <a:solidFill>
              <a:schemeClr val="tx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10953" name="Line 17"/>
          <p:cNvSpPr>
            <a:spLocks noChangeShapeType="1"/>
          </p:cNvSpPr>
          <p:nvPr/>
        </p:nvSpPr>
        <p:spPr bwMode="auto">
          <a:xfrm>
            <a:off x="6699250" y="4581525"/>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10954" name="Group 18"/>
          <p:cNvGrpSpPr>
            <a:grpSpLocks/>
          </p:cNvGrpSpPr>
          <p:nvPr/>
        </p:nvGrpSpPr>
        <p:grpSpPr bwMode="auto">
          <a:xfrm>
            <a:off x="7616825" y="4405313"/>
            <a:ext cx="280988" cy="400050"/>
            <a:chOff x="3749" y="3267"/>
            <a:chExt cx="177" cy="252"/>
          </a:xfrm>
        </p:grpSpPr>
        <p:sp>
          <p:nvSpPr>
            <p:cNvPr id="210997" name="Line 19"/>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10998" name="Line 20"/>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10999" name="Line 21"/>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10955" name="AutoShape 24"/>
          <p:cNvSpPr>
            <a:spLocks noChangeArrowheads="1"/>
          </p:cNvSpPr>
          <p:nvPr/>
        </p:nvSpPr>
        <p:spPr bwMode="auto">
          <a:xfrm>
            <a:off x="1277938" y="3935413"/>
            <a:ext cx="1571625" cy="1427162"/>
          </a:xfrm>
          <a:prstGeom prst="wedgeRoundRectCallout">
            <a:avLst>
              <a:gd name="adj1" fmla="val 269093"/>
              <a:gd name="adj2" fmla="val -7257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210958" name="Rectangle 37"/>
          <p:cNvSpPr>
            <a:spLocks noChangeArrowheads="1"/>
          </p:cNvSpPr>
          <p:nvPr/>
        </p:nvSpPr>
        <p:spPr bwMode="auto">
          <a:xfrm>
            <a:off x="1574800" y="4187825"/>
            <a:ext cx="857250"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10959" name="Line 38"/>
          <p:cNvSpPr>
            <a:spLocks noChangeShapeType="1"/>
          </p:cNvSpPr>
          <p:nvPr/>
        </p:nvSpPr>
        <p:spPr bwMode="auto">
          <a:xfrm>
            <a:off x="693738" y="4605338"/>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10960" name="Rectangle 39"/>
          <p:cNvSpPr>
            <a:spLocks noChangeArrowheads="1"/>
          </p:cNvSpPr>
          <p:nvPr/>
        </p:nvSpPr>
        <p:spPr bwMode="auto">
          <a:xfrm>
            <a:off x="1658938" y="1963738"/>
            <a:ext cx="1398587" cy="579437"/>
          </a:xfrm>
          <a:prstGeom prst="rect">
            <a:avLst/>
          </a:prstGeom>
          <a:noFill/>
          <a:ln w="9525">
            <a:noFill/>
            <a:miter lim="800000"/>
            <a:headEnd/>
            <a:tailEnd/>
          </a:ln>
        </p:spPr>
        <p:txBody>
          <a:bodyPr wrap="none">
            <a:spAutoFit/>
          </a:bodyPr>
          <a:lstStyle/>
          <a:p>
            <a:pPr algn="ctr"/>
            <a:r>
              <a:rPr lang="en-US" sz="3200" b="0" dirty="0">
                <a:solidFill>
                  <a:schemeClr val="tx1"/>
                </a:solidFill>
                <a:latin typeface="Arial" pitchFamily="34" charset="0"/>
                <a:cs typeface="Arial" pitchFamily="34" charset="0"/>
              </a:rPr>
              <a:t>locked</a:t>
            </a:r>
          </a:p>
        </p:txBody>
      </p:sp>
      <p:sp>
        <p:nvSpPr>
          <p:cNvPr id="210962" name="Line 61"/>
          <p:cNvSpPr>
            <a:spLocks noChangeShapeType="1"/>
          </p:cNvSpPr>
          <p:nvPr/>
        </p:nvSpPr>
        <p:spPr bwMode="auto">
          <a:xfrm>
            <a:off x="2144713" y="4581525"/>
            <a:ext cx="76993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10963" name="Group 62"/>
          <p:cNvGrpSpPr>
            <a:grpSpLocks/>
          </p:cNvGrpSpPr>
          <p:nvPr/>
        </p:nvGrpSpPr>
        <p:grpSpPr bwMode="auto">
          <a:xfrm>
            <a:off x="3062288" y="4405313"/>
            <a:ext cx="280987" cy="400050"/>
            <a:chOff x="3749" y="3267"/>
            <a:chExt cx="177" cy="252"/>
          </a:xfrm>
        </p:grpSpPr>
        <p:sp>
          <p:nvSpPr>
            <p:cNvPr id="210964" name="Line 63"/>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10965" name="Line 64"/>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10966" name="Line 65"/>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grpSp>
        <p:nvGrpSpPr>
          <p:cNvPr id="2" name="Group 4">
            <a:extLst>
              <a:ext uri="{FF2B5EF4-FFF2-40B4-BE49-F238E27FC236}">
                <a16:creationId xmlns:a16="http://schemas.microsoft.com/office/drawing/2014/main" id="{4F122FC4-84C1-8C57-4994-CF849584CF66}"/>
              </a:ext>
            </a:extLst>
          </p:cNvPr>
          <p:cNvGrpSpPr>
            <a:grpSpLocks/>
          </p:cNvGrpSpPr>
          <p:nvPr/>
        </p:nvGrpSpPr>
        <p:grpSpPr bwMode="auto">
          <a:xfrm>
            <a:off x="6392863" y="2617788"/>
            <a:ext cx="1130300" cy="1173162"/>
            <a:chOff x="2496" y="2725"/>
            <a:chExt cx="712" cy="739"/>
          </a:xfrm>
          <a:effectLst>
            <a:glow rad="101600">
              <a:schemeClr val="accent3">
                <a:satMod val="175000"/>
                <a:alpha val="40000"/>
              </a:schemeClr>
            </a:glow>
          </a:effectLst>
        </p:grpSpPr>
        <p:sp>
          <p:nvSpPr>
            <p:cNvPr id="4" name="Rectangle 5">
              <a:extLst>
                <a:ext uri="{FF2B5EF4-FFF2-40B4-BE49-F238E27FC236}">
                  <a16:creationId xmlns:a16="http://schemas.microsoft.com/office/drawing/2014/main" id="{AF6E3730-B4A0-A06B-B972-031755B640CF}"/>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5" name="Freeform 6">
              <a:extLst>
                <a:ext uri="{FF2B5EF4-FFF2-40B4-BE49-F238E27FC236}">
                  <a16:creationId xmlns:a16="http://schemas.microsoft.com/office/drawing/2014/main" id="{F339A253-0C1C-C962-D078-D5C2D09BFF50}"/>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 name="Group 7">
              <a:extLst>
                <a:ext uri="{FF2B5EF4-FFF2-40B4-BE49-F238E27FC236}">
                  <a16:creationId xmlns:a16="http://schemas.microsoft.com/office/drawing/2014/main" id="{E2F44CD7-F536-DB99-F888-F5AF5EF65F30}"/>
                </a:ext>
              </a:extLst>
            </p:cNvPr>
            <p:cNvGrpSpPr>
              <a:grpSpLocks/>
            </p:cNvGrpSpPr>
            <p:nvPr/>
          </p:nvGrpSpPr>
          <p:grpSpPr bwMode="auto">
            <a:xfrm>
              <a:off x="3072" y="2832"/>
              <a:ext cx="136" cy="632"/>
              <a:chOff x="3072" y="2832"/>
              <a:chExt cx="136" cy="632"/>
            </a:xfrm>
          </p:grpSpPr>
          <p:sp>
            <p:nvSpPr>
              <p:cNvPr id="11" name="Freeform 8">
                <a:extLst>
                  <a:ext uri="{FF2B5EF4-FFF2-40B4-BE49-F238E27FC236}">
                    <a16:creationId xmlns:a16="http://schemas.microsoft.com/office/drawing/2014/main" id="{BF35431A-B9B6-C4AF-69F1-207205B9531E}"/>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9">
                <a:extLst>
                  <a:ext uri="{FF2B5EF4-FFF2-40B4-BE49-F238E27FC236}">
                    <a16:creationId xmlns:a16="http://schemas.microsoft.com/office/drawing/2014/main" id="{2FEC0AF2-A635-44DA-7466-F21E2A743590}"/>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10">
                <a:extLst>
                  <a:ext uri="{FF2B5EF4-FFF2-40B4-BE49-F238E27FC236}">
                    <a16:creationId xmlns:a16="http://schemas.microsoft.com/office/drawing/2014/main" id="{992A9C64-E5B3-CDE3-32A8-1EDDF15B6EC4}"/>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11">
              <a:extLst>
                <a:ext uri="{FF2B5EF4-FFF2-40B4-BE49-F238E27FC236}">
                  <a16:creationId xmlns:a16="http://schemas.microsoft.com/office/drawing/2014/main" id="{89E764C1-4E75-5CE4-0C2F-87EB0F1FBFAF}"/>
                </a:ext>
              </a:extLst>
            </p:cNvPr>
            <p:cNvGrpSpPr>
              <a:grpSpLocks/>
            </p:cNvGrpSpPr>
            <p:nvPr/>
          </p:nvGrpSpPr>
          <p:grpSpPr bwMode="auto">
            <a:xfrm flipH="1">
              <a:off x="2496" y="2832"/>
              <a:ext cx="136" cy="632"/>
              <a:chOff x="3072" y="2832"/>
              <a:chExt cx="136" cy="632"/>
            </a:xfrm>
          </p:grpSpPr>
          <p:sp>
            <p:nvSpPr>
              <p:cNvPr id="8" name="Freeform 12">
                <a:extLst>
                  <a:ext uri="{FF2B5EF4-FFF2-40B4-BE49-F238E27FC236}">
                    <a16:creationId xmlns:a16="http://schemas.microsoft.com/office/drawing/2014/main" id="{3A87FE2B-3917-083A-8F0A-2516D5CF41F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3">
                <a:extLst>
                  <a:ext uri="{FF2B5EF4-FFF2-40B4-BE49-F238E27FC236}">
                    <a16:creationId xmlns:a16="http://schemas.microsoft.com/office/drawing/2014/main" id="{AD82852F-F7E2-D7A7-F5F5-81723DE019E7}"/>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4">
                <a:extLst>
                  <a:ext uri="{FF2B5EF4-FFF2-40B4-BE49-F238E27FC236}">
                    <a16:creationId xmlns:a16="http://schemas.microsoft.com/office/drawing/2014/main" id="{3DA616F7-C2EB-0414-E7AC-F85511352CD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4" name="Group 27">
            <a:extLst>
              <a:ext uri="{FF2B5EF4-FFF2-40B4-BE49-F238E27FC236}">
                <a16:creationId xmlns:a16="http://schemas.microsoft.com/office/drawing/2014/main" id="{F38DE58C-2DE8-7516-C5A7-F65BC2FE9AA9}"/>
              </a:ext>
            </a:extLst>
          </p:cNvPr>
          <p:cNvGrpSpPr>
            <a:grpSpLocks/>
          </p:cNvGrpSpPr>
          <p:nvPr/>
        </p:nvGrpSpPr>
        <p:grpSpPr bwMode="auto">
          <a:xfrm>
            <a:off x="1808163" y="2641600"/>
            <a:ext cx="1130300" cy="1173163"/>
            <a:chOff x="2496" y="2725"/>
            <a:chExt cx="712" cy="739"/>
          </a:xfrm>
          <a:effectLst>
            <a:glow rad="101600">
              <a:schemeClr val="accent3">
                <a:satMod val="175000"/>
                <a:alpha val="40000"/>
              </a:schemeClr>
            </a:glow>
          </a:effectLst>
        </p:grpSpPr>
        <p:sp>
          <p:nvSpPr>
            <p:cNvPr id="15" name="Rectangle 28">
              <a:extLst>
                <a:ext uri="{FF2B5EF4-FFF2-40B4-BE49-F238E27FC236}">
                  <a16:creationId xmlns:a16="http://schemas.microsoft.com/office/drawing/2014/main" id="{76EBDFE1-A93F-F737-2910-D798C0BE982C}"/>
                </a:ext>
              </a:extLst>
            </p:cNvPr>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6" name="Freeform 29">
              <a:extLst>
                <a:ext uri="{FF2B5EF4-FFF2-40B4-BE49-F238E27FC236}">
                  <a16:creationId xmlns:a16="http://schemas.microsoft.com/office/drawing/2014/main" id="{4316A4ED-E072-3735-E4F0-067AD700F83F}"/>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7" name="Group 30">
              <a:extLst>
                <a:ext uri="{FF2B5EF4-FFF2-40B4-BE49-F238E27FC236}">
                  <a16:creationId xmlns:a16="http://schemas.microsoft.com/office/drawing/2014/main" id="{F9246211-17C6-0BB9-C38F-50C51FD5311A}"/>
                </a:ext>
              </a:extLst>
            </p:cNvPr>
            <p:cNvGrpSpPr>
              <a:grpSpLocks/>
            </p:cNvGrpSpPr>
            <p:nvPr/>
          </p:nvGrpSpPr>
          <p:grpSpPr bwMode="auto">
            <a:xfrm>
              <a:off x="3072" y="2832"/>
              <a:ext cx="136" cy="632"/>
              <a:chOff x="3072" y="2832"/>
              <a:chExt cx="136" cy="632"/>
            </a:xfrm>
          </p:grpSpPr>
          <p:sp>
            <p:nvSpPr>
              <p:cNvPr id="22" name="Freeform 31">
                <a:extLst>
                  <a:ext uri="{FF2B5EF4-FFF2-40B4-BE49-F238E27FC236}">
                    <a16:creationId xmlns:a16="http://schemas.microsoft.com/office/drawing/2014/main" id="{43B623F8-B8C4-6FB8-16B3-DA51C6558C76}"/>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32">
                <a:extLst>
                  <a:ext uri="{FF2B5EF4-FFF2-40B4-BE49-F238E27FC236}">
                    <a16:creationId xmlns:a16="http://schemas.microsoft.com/office/drawing/2014/main" id="{13564BEF-61F1-F259-9465-48C1B1E9934C}"/>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4" name="Freeform 33">
                <a:extLst>
                  <a:ext uri="{FF2B5EF4-FFF2-40B4-BE49-F238E27FC236}">
                    <a16:creationId xmlns:a16="http://schemas.microsoft.com/office/drawing/2014/main" id="{FE973623-7080-A3B6-F1AE-00BBE5D97434}"/>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8" name="Group 34">
              <a:extLst>
                <a:ext uri="{FF2B5EF4-FFF2-40B4-BE49-F238E27FC236}">
                  <a16:creationId xmlns:a16="http://schemas.microsoft.com/office/drawing/2014/main" id="{4FCC05A4-A94F-9AAD-759F-707B5D942080}"/>
                </a:ext>
              </a:extLst>
            </p:cNvPr>
            <p:cNvGrpSpPr>
              <a:grpSpLocks/>
            </p:cNvGrpSpPr>
            <p:nvPr/>
          </p:nvGrpSpPr>
          <p:grpSpPr bwMode="auto">
            <a:xfrm flipH="1">
              <a:off x="2496" y="2832"/>
              <a:ext cx="136" cy="632"/>
              <a:chOff x="3072" y="2832"/>
              <a:chExt cx="136" cy="632"/>
            </a:xfrm>
          </p:grpSpPr>
          <p:sp>
            <p:nvSpPr>
              <p:cNvPr id="19" name="Freeform 35">
                <a:extLst>
                  <a:ext uri="{FF2B5EF4-FFF2-40B4-BE49-F238E27FC236}">
                    <a16:creationId xmlns:a16="http://schemas.microsoft.com/office/drawing/2014/main" id="{4C17A220-5244-0394-92D3-322D609D9AEC}"/>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36">
                <a:extLst>
                  <a:ext uri="{FF2B5EF4-FFF2-40B4-BE49-F238E27FC236}">
                    <a16:creationId xmlns:a16="http://schemas.microsoft.com/office/drawing/2014/main" id="{3A108FCC-D18A-BE17-779C-FAF428F918A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37">
                <a:extLst>
                  <a:ext uri="{FF2B5EF4-FFF2-40B4-BE49-F238E27FC236}">
                    <a16:creationId xmlns:a16="http://schemas.microsoft.com/office/drawing/2014/main" id="{EFA3DEBF-B571-9F9E-5F05-E6D35ED38E5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pic>
        <p:nvPicPr>
          <p:cNvPr id="25" name="Picture 24" descr="Toy, Toys, Gift, Gifts, Present, Presents, Christmas, X-mas, Birthday, B-day, Spinning Top, Gif - Jitter.Bug.Girl">
            <a:extLst>
              <a:ext uri="{FF2B5EF4-FFF2-40B4-BE49-F238E27FC236}">
                <a16:creationId xmlns:a16="http://schemas.microsoft.com/office/drawing/2014/main" id="{134D2CBE-86DE-CCB7-78E7-4339A8632A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8968" y="2463737"/>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3" name="Rectangle 3"/>
          <p:cNvSpPr>
            <a:spLocks noGrp="1" noChangeArrowheads="1"/>
          </p:cNvSpPr>
          <p:nvPr>
            <p:ph type="title"/>
          </p:nvPr>
        </p:nvSpPr>
        <p:spPr/>
        <p:txBody>
          <a:bodyPr/>
          <a:lstStyle/>
          <a:p>
            <a:r>
              <a:rPr lang="en-US" dirty="0"/>
              <a:t>Spin on Earlier Node</a:t>
            </a:r>
          </a:p>
        </p:txBody>
      </p:sp>
      <p:sp>
        <p:nvSpPr>
          <p:cNvPr id="211970" name="Footer Placeholder 3"/>
          <p:cNvSpPr>
            <a:spLocks noGrp="1"/>
          </p:cNvSpPr>
          <p:nvPr>
            <p:ph type="ftr" sz="quarter" idx="10"/>
          </p:nvPr>
        </p:nvSpPr>
        <p:spPr>
          <a:xfrm>
            <a:off x="2562198" y="6248400"/>
            <a:ext cx="3660802" cy="457200"/>
          </a:xfrm>
          <a:noFill/>
        </p:spPr>
        <p:txBody>
          <a:bodyPr/>
          <a:lstStyle/>
          <a:p>
            <a:r>
              <a:rPr lang="en-US" dirty="0"/>
              <a:t>Art of Multiprocessor Programming</a:t>
            </a:r>
          </a:p>
        </p:txBody>
      </p:sp>
      <p:sp>
        <p:nvSpPr>
          <p:cNvPr id="211971" name="Slide Number Placeholder 4"/>
          <p:cNvSpPr>
            <a:spLocks noGrp="1"/>
          </p:cNvSpPr>
          <p:nvPr>
            <p:ph type="sldNum" sz="quarter" idx="11"/>
          </p:nvPr>
        </p:nvSpPr>
        <p:spPr>
          <a:xfrm>
            <a:off x="6510965" y="6248400"/>
            <a:ext cx="1947235" cy="457200"/>
          </a:xfrm>
          <a:noFill/>
        </p:spPr>
        <p:txBody>
          <a:bodyPr/>
          <a:lstStyle/>
          <a:p>
            <a:fld id="{8C85F572-3813-439E-BA87-3DA1C9AFB95A}" type="slidenum">
              <a:rPr lang="x-none" smtClean="0">
                <a:latin typeface="Arial" pitchFamily="34" charset="0"/>
                <a:cs typeface="Arial" pitchFamily="34" charset="0"/>
              </a:rPr>
              <a:pPr/>
              <a:t>198</a:t>
            </a:fld>
            <a:endParaRPr lang="en-US" dirty="0">
              <a:latin typeface="Arial" pitchFamily="34" charset="0"/>
              <a:cs typeface="Arial" pitchFamily="34" charset="0"/>
            </a:endParaRPr>
          </a:p>
        </p:txBody>
      </p:sp>
      <p:sp>
        <p:nvSpPr>
          <p:cNvPr id="211975" name="Rectangle 15"/>
          <p:cNvSpPr>
            <a:spLocks noChangeArrowheads="1"/>
          </p:cNvSpPr>
          <p:nvPr/>
        </p:nvSpPr>
        <p:spPr bwMode="auto">
          <a:xfrm>
            <a:off x="6118698" y="1998663"/>
            <a:ext cx="1748653" cy="584775"/>
          </a:xfrm>
          <a:prstGeom prst="rect">
            <a:avLst/>
          </a:prstGeom>
          <a:noFill/>
          <a:ln w="9525">
            <a:noFill/>
            <a:miter lim="800000"/>
            <a:headEnd/>
            <a:tailEnd/>
          </a:ln>
        </p:spPr>
        <p:txBody>
          <a:bodyPr wrap="square">
            <a:spAutoFit/>
          </a:bodyPr>
          <a:lstStyle/>
          <a:p>
            <a:pPr algn="ctr"/>
            <a:r>
              <a:rPr lang="en-US" sz="3200" b="0" dirty="0">
                <a:solidFill>
                  <a:srgbClr val="FFFF00"/>
                </a:solidFill>
                <a:latin typeface="Arial" pitchFamily="34" charset="0"/>
                <a:cs typeface="Arial" pitchFamily="34" charset="0"/>
              </a:rPr>
              <a:t>spinning</a:t>
            </a:r>
          </a:p>
        </p:txBody>
      </p:sp>
      <p:sp>
        <p:nvSpPr>
          <p:cNvPr id="211976" name="Rectangle 16"/>
          <p:cNvSpPr>
            <a:spLocks noChangeArrowheads="1"/>
          </p:cNvSpPr>
          <p:nvPr/>
        </p:nvSpPr>
        <p:spPr bwMode="auto">
          <a:xfrm>
            <a:off x="6140494" y="4187825"/>
            <a:ext cx="876256" cy="835025"/>
          </a:xfrm>
          <a:prstGeom prst="rect">
            <a:avLst/>
          </a:prstGeom>
          <a:solidFill>
            <a:srgbClr val="FF3300"/>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11977" name="Line 17"/>
          <p:cNvSpPr>
            <a:spLocks noChangeShapeType="1"/>
          </p:cNvSpPr>
          <p:nvPr/>
        </p:nvSpPr>
        <p:spPr bwMode="auto">
          <a:xfrm>
            <a:off x="6682180" y="4581525"/>
            <a:ext cx="78700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211978" name="Group 18"/>
          <p:cNvGrpSpPr>
            <a:grpSpLocks/>
          </p:cNvGrpSpPr>
          <p:nvPr/>
        </p:nvGrpSpPr>
        <p:grpSpPr bwMode="auto">
          <a:xfrm>
            <a:off x="7610595" y="4405313"/>
            <a:ext cx="287218" cy="400050"/>
            <a:chOff x="3749" y="3267"/>
            <a:chExt cx="177" cy="252"/>
          </a:xfrm>
        </p:grpSpPr>
        <p:sp>
          <p:nvSpPr>
            <p:cNvPr id="211998" name="Line 19"/>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11999" name="Line 20"/>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212000" name="Line 21"/>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11979" name="AutoShape 22"/>
          <p:cNvSpPr>
            <a:spLocks noChangeArrowheads="1"/>
          </p:cNvSpPr>
          <p:nvPr/>
        </p:nvSpPr>
        <p:spPr bwMode="auto">
          <a:xfrm>
            <a:off x="1243094" y="3935413"/>
            <a:ext cx="1606469" cy="1427162"/>
          </a:xfrm>
          <a:prstGeom prst="wedgeRoundRectCallout">
            <a:avLst>
              <a:gd name="adj1" fmla="val 269093"/>
              <a:gd name="adj2" fmla="val -72579"/>
              <a:gd name="adj3" fmla="val 16667"/>
            </a:avLst>
          </a:prstGeom>
          <a:noFill/>
          <a:ln w="38100">
            <a:solidFill>
              <a:srgbClr val="FFFF00"/>
            </a:solidFill>
            <a:miter lim="800000"/>
            <a:headEnd/>
            <a:tailEnd/>
          </a:ln>
        </p:spPr>
        <p:txBody>
          <a:bodyPr anchor="ctr"/>
          <a:lstStyle/>
          <a:p>
            <a:pPr algn="ctr"/>
            <a:endParaRPr lang="en-US" b="0" dirty="0">
              <a:latin typeface="Arial" pitchFamily="34" charset="0"/>
              <a:cs typeface="Arial" pitchFamily="34" charset="0"/>
            </a:endParaRPr>
          </a:p>
        </p:txBody>
      </p:sp>
      <p:sp>
        <p:nvSpPr>
          <p:cNvPr id="211982" name="Rectangle 35"/>
          <p:cNvSpPr>
            <a:spLocks noChangeArrowheads="1"/>
          </p:cNvSpPr>
          <p:nvPr/>
        </p:nvSpPr>
        <p:spPr bwMode="auto">
          <a:xfrm>
            <a:off x="1555794" y="4187825"/>
            <a:ext cx="876256" cy="835025"/>
          </a:xfrm>
          <a:prstGeom prst="rect">
            <a:avLst/>
          </a:prstGeom>
          <a:solidFill>
            <a:schemeClr val="accent1"/>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211983" name="Line 36"/>
          <p:cNvSpPr>
            <a:spLocks noChangeShapeType="1"/>
          </p:cNvSpPr>
          <p:nvPr/>
        </p:nvSpPr>
        <p:spPr bwMode="auto">
          <a:xfrm>
            <a:off x="676668" y="4605338"/>
            <a:ext cx="78700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11984" name="Rectangle 37"/>
          <p:cNvSpPr>
            <a:spLocks noChangeArrowheads="1"/>
          </p:cNvSpPr>
          <p:nvPr/>
        </p:nvSpPr>
        <p:spPr bwMode="auto">
          <a:xfrm>
            <a:off x="1458913" y="1963738"/>
            <a:ext cx="1801812" cy="579437"/>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released</a:t>
            </a:r>
          </a:p>
        </p:txBody>
      </p:sp>
      <p:sp>
        <p:nvSpPr>
          <p:cNvPr id="211985" name="Line 59"/>
          <p:cNvSpPr>
            <a:spLocks noChangeShapeType="1"/>
          </p:cNvSpPr>
          <p:nvPr/>
        </p:nvSpPr>
        <p:spPr bwMode="auto">
          <a:xfrm>
            <a:off x="2127643" y="4581525"/>
            <a:ext cx="787007"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211986" name="Rectangle 65"/>
          <p:cNvSpPr>
            <a:spLocks noChangeArrowheads="1"/>
          </p:cNvSpPr>
          <p:nvPr/>
        </p:nvSpPr>
        <p:spPr bwMode="auto">
          <a:xfrm>
            <a:off x="3041694" y="4235450"/>
            <a:ext cx="876256" cy="835025"/>
          </a:xfrm>
          <a:prstGeom prst="rect">
            <a:avLst/>
          </a:prstGeom>
          <a:solidFill>
            <a:srgbClr val="FFFF00"/>
          </a:solidFill>
          <a:ln w="38100">
            <a:solidFill>
              <a:schemeClr val="bg1"/>
            </a:solidFill>
            <a:miter lim="800000"/>
            <a:headEnd/>
            <a:tailEnd/>
          </a:ln>
        </p:spPr>
        <p:txBody>
          <a:bodyPr wrap="none" anchor="ctr"/>
          <a:lstStyle/>
          <a:p>
            <a:pPr algn="ctr"/>
            <a:r>
              <a:rPr lang="en-US" sz="2400" b="0" dirty="0">
                <a:solidFill>
                  <a:schemeClr val="tx1"/>
                </a:solidFill>
                <a:latin typeface="Arial" pitchFamily="34" charset="0"/>
                <a:cs typeface="Arial" pitchFamily="34" charset="0"/>
              </a:rPr>
              <a:t>A</a:t>
            </a:r>
          </a:p>
        </p:txBody>
      </p:sp>
      <p:sp>
        <p:nvSpPr>
          <p:cNvPr id="211987" name="AutoShape 66"/>
          <p:cNvSpPr>
            <a:spLocks noChangeArrowheads="1"/>
          </p:cNvSpPr>
          <p:nvPr/>
        </p:nvSpPr>
        <p:spPr bwMode="auto">
          <a:xfrm>
            <a:off x="3954998" y="4513263"/>
            <a:ext cx="5025490" cy="1086862"/>
          </a:xfrm>
          <a:prstGeom prst="cloudCallout">
            <a:avLst>
              <a:gd name="adj1" fmla="val 8528"/>
              <a:gd name="adj2" fmla="val -113880"/>
            </a:avLst>
          </a:prstGeom>
          <a:solidFill>
            <a:schemeClr val="tx1">
              <a:alpha val="90000"/>
            </a:schemeClr>
          </a:solidFill>
          <a:ln w="38100">
            <a:solidFill>
              <a:srgbClr val="FF0066"/>
            </a:solidFill>
            <a:round/>
            <a:headEnd/>
            <a:tailEnd/>
          </a:ln>
        </p:spPr>
        <p:txBody>
          <a:bodyPr anchor="ctr"/>
          <a:lstStyle/>
          <a:p>
            <a:pPr algn="ctr"/>
            <a:r>
              <a:rPr lang="en-US" sz="2400" b="0" dirty="0">
                <a:solidFill>
                  <a:srgbClr val="FFFF00"/>
                </a:solidFill>
                <a:latin typeface="Arial" pitchFamily="34" charset="0"/>
                <a:cs typeface="Arial" pitchFamily="34" charset="0"/>
              </a:rPr>
              <a:t>The lock is now mine</a:t>
            </a:r>
          </a:p>
        </p:txBody>
      </p:sp>
      <p:grpSp>
        <p:nvGrpSpPr>
          <p:cNvPr id="2" name="Group 4">
            <a:extLst>
              <a:ext uri="{FF2B5EF4-FFF2-40B4-BE49-F238E27FC236}">
                <a16:creationId xmlns:a16="http://schemas.microsoft.com/office/drawing/2014/main" id="{9D20997F-2A73-4F2D-2ACE-C85B73ADBA00}"/>
              </a:ext>
            </a:extLst>
          </p:cNvPr>
          <p:cNvGrpSpPr>
            <a:grpSpLocks/>
          </p:cNvGrpSpPr>
          <p:nvPr/>
        </p:nvGrpSpPr>
        <p:grpSpPr bwMode="auto">
          <a:xfrm>
            <a:off x="6392863" y="2617788"/>
            <a:ext cx="1130300" cy="1173162"/>
            <a:chOff x="2496" y="2725"/>
            <a:chExt cx="712" cy="739"/>
          </a:xfrm>
          <a:effectLst>
            <a:glow rad="101600">
              <a:schemeClr val="accent3">
                <a:satMod val="175000"/>
                <a:alpha val="40000"/>
              </a:schemeClr>
            </a:glow>
          </a:effectLst>
        </p:grpSpPr>
        <p:sp>
          <p:nvSpPr>
            <p:cNvPr id="4" name="Rectangle 5">
              <a:extLst>
                <a:ext uri="{FF2B5EF4-FFF2-40B4-BE49-F238E27FC236}">
                  <a16:creationId xmlns:a16="http://schemas.microsoft.com/office/drawing/2014/main" id="{9D624E1F-9392-671B-50EA-6BC9837B8527}"/>
                </a:ext>
              </a:extLst>
            </p:cNvPr>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5" name="Freeform 6">
              <a:extLst>
                <a:ext uri="{FF2B5EF4-FFF2-40B4-BE49-F238E27FC236}">
                  <a16:creationId xmlns:a16="http://schemas.microsoft.com/office/drawing/2014/main" id="{8C6F3D83-8277-142E-F73E-903682D5C054}"/>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6" name="Group 7">
              <a:extLst>
                <a:ext uri="{FF2B5EF4-FFF2-40B4-BE49-F238E27FC236}">
                  <a16:creationId xmlns:a16="http://schemas.microsoft.com/office/drawing/2014/main" id="{72731D95-36F8-FD7A-1906-85E81CB7AC5C}"/>
                </a:ext>
              </a:extLst>
            </p:cNvPr>
            <p:cNvGrpSpPr>
              <a:grpSpLocks/>
            </p:cNvGrpSpPr>
            <p:nvPr/>
          </p:nvGrpSpPr>
          <p:grpSpPr bwMode="auto">
            <a:xfrm>
              <a:off x="3072" y="2832"/>
              <a:ext cx="136" cy="632"/>
              <a:chOff x="3072" y="2832"/>
              <a:chExt cx="136" cy="632"/>
            </a:xfrm>
          </p:grpSpPr>
          <p:sp>
            <p:nvSpPr>
              <p:cNvPr id="11" name="Freeform 8">
                <a:extLst>
                  <a:ext uri="{FF2B5EF4-FFF2-40B4-BE49-F238E27FC236}">
                    <a16:creationId xmlns:a16="http://schemas.microsoft.com/office/drawing/2014/main" id="{7236364D-B5EF-0B9C-CEA7-C48B4422A676}"/>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9">
                <a:extLst>
                  <a:ext uri="{FF2B5EF4-FFF2-40B4-BE49-F238E27FC236}">
                    <a16:creationId xmlns:a16="http://schemas.microsoft.com/office/drawing/2014/main" id="{EF86ADEF-8D3F-33D9-EBC2-02B936110202}"/>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10">
                <a:extLst>
                  <a:ext uri="{FF2B5EF4-FFF2-40B4-BE49-F238E27FC236}">
                    <a16:creationId xmlns:a16="http://schemas.microsoft.com/office/drawing/2014/main" id="{F818DF7E-599A-F218-439B-05013AFA62E1}"/>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11">
              <a:extLst>
                <a:ext uri="{FF2B5EF4-FFF2-40B4-BE49-F238E27FC236}">
                  <a16:creationId xmlns:a16="http://schemas.microsoft.com/office/drawing/2014/main" id="{CC95D303-0879-D3DC-8E33-2BC242B3815D}"/>
                </a:ext>
              </a:extLst>
            </p:cNvPr>
            <p:cNvGrpSpPr>
              <a:grpSpLocks/>
            </p:cNvGrpSpPr>
            <p:nvPr/>
          </p:nvGrpSpPr>
          <p:grpSpPr bwMode="auto">
            <a:xfrm flipH="1">
              <a:off x="2496" y="2832"/>
              <a:ext cx="136" cy="632"/>
              <a:chOff x="3072" y="2832"/>
              <a:chExt cx="136" cy="632"/>
            </a:xfrm>
          </p:grpSpPr>
          <p:sp>
            <p:nvSpPr>
              <p:cNvPr id="8" name="Freeform 12">
                <a:extLst>
                  <a:ext uri="{FF2B5EF4-FFF2-40B4-BE49-F238E27FC236}">
                    <a16:creationId xmlns:a16="http://schemas.microsoft.com/office/drawing/2014/main" id="{E616DEB8-1AB8-AAFE-EC66-3FB01465629D}"/>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13">
                <a:extLst>
                  <a:ext uri="{FF2B5EF4-FFF2-40B4-BE49-F238E27FC236}">
                    <a16:creationId xmlns:a16="http://schemas.microsoft.com/office/drawing/2014/main" id="{67178214-349C-ABAB-BB96-DD61B295282E}"/>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14">
                <a:extLst>
                  <a:ext uri="{FF2B5EF4-FFF2-40B4-BE49-F238E27FC236}">
                    <a16:creationId xmlns:a16="http://schemas.microsoft.com/office/drawing/2014/main" id="{3004E38A-EAA0-3A17-33CA-FF2994AC9033}"/>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4" name="Group 27">
            <a:extLst>
              <a:ext uri="{FF2B5EF4-FFF2-40B4-BE49-F238E27FC236}">
                <a16:creationId xmlns:a16="http://schemas.microsoft.com/office/drawing/2014/main" id="{E7CA7C55-B368-5BCF-B2BD-C83959D30B78}"/>
              </a:ext>
            </a:extLst>
          </p:cNvPr>
          <p:cNvGrpSpPr>
            <a:grpSpLocks/>
          </p:cNvGrpSpPr>
          <p:nvPr/>
        </p:nvGrpSpPr>
        <p:grpSpPr bwMode="auto">
          <a:xfrm>
            <a:off x="1808163" y="2641600"/>
            <a:ext cx="1130300" cy="1173163"/>
            <a:chOff x="2496" y="2725"/>
            <a:chExt cx="712" cy="739"/>
          </a:xfrm>
          <a:effectLst>
            <a:glow rad="101600">
              <a:schemeClr val="accent3">
                <a:satMod val="175000"/>
                <a:alpha val="40000"/>
              </a:schemeClr>
            </a:glow>
          </a:effectLst>
        </p:grpSpPr>
        <p:sp>
          <p:nvSpPr>
            <p:cNvPr id="15" name="Rectangle 28">
              <a:extLst>
                <a:ext uri="{FF2B5EF4-FFF2-40B4-BE49-F238E27FC236}">
                  <a16:creationId xmlns:a16="http://schemas.microsoft.com/office/drawing/2014/main" id="{85874801-1546-7277-453E-ECF3C3FF94C7}"/>
                </a:ext>
              </a:extLst>
            </p:cNvPr>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6" name="Freeform 29">
              <a:extLst>
                <a:ext uri="{FF2B5EF4-FFF2-40B4-BE49-F238E27FC236}">
                  <a16:creationId xmlns:a16="http://schemas.microsoft.com/office/drawing/2014/main" id="{D2DD2AC1-1A11-2DA8-F0F3-92AC513A1A2C}"/>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7" name="Group 30">
              <a:extLst>
                <a:ext uri="{FF2B5EF4-FFF2-40B4-BE49-F238E27FC236}">
                  <a16:creationId xmlns:a16="http://schemas.microsoft.com/office/drawing/2014/main" id="{0BED8DC9-7901-C68E-3717-EEDDD5CCDC4E}"/>
                </a:ext>
              </a:extLst>
            </p:cNvPr>
            <p:cNvGrpSpPr>
              <a:grpSpLocks/>
            </p:cNvGrpSpPr>
            <p:nvPr/>
          </p:nvGrpSpPr>
          <p:grpSpPr bwMode="auto">
            <a:xfrm>
              <a:off x="3072" y="2832"/>
              <a:ext cx="136" cy="632"/>
              <a:chOff x="3072" y="2832"/>
              <a:chExt cx="136" cy="632"/>
            </a:xfrm>
          </p:grpSpPr>
          <p:sp>
            <p:nvSpPr>
              <p:cNvPr id="22" name="Freeform 31">
                <a:extLst>
                  <a:ext uri="{FF2B5EF4-FFF2-40B4-BE49-F238E27FC236}">
                    <a16:creationId xmlns:a16="http://schemas.microsoft.com/office/drawing/2014/main" id="{B7DBD6A5-A575-D64D-2EAC-CEA77E3B56CA}"/>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32">
                <a:extLst>
                  <a:ext uri="{FF2B5EF4-FFF2-40B4-BE49-F238E27FC236}">
                    <a16:creationId xmlns:a16="http://schemas.microsoft.com/office/drawing/2014/main" id="{B9B7D777-FACD-72E1-2053-35864BECC7C2}"/>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4" name="Freeform 33">
                <a:extLst>
                  <a:ext uri="{FF2B5EF4-FFF2-40B4-BE49-F238E27FC236}">
                    <a16:creationId xmlns:a16="http://schemas.microsoft.com/office/drawing/2014/main" id="{CCCB091E-CBBB-82B2-44E6-833A32035A85}"/>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8" name="Group 34">
              <a:extLst>
                <a:ext uri="{FF2B5EF4-FFF2-40B4-BE49-F238E27FC236}">
                  <a16:creationId xmlns:a16="http://schemas.microsoft.com/office/drawing/2014/main" id="{52397EA3-AD2F-18C4-B4CA-FB8021F47F5F}"/>
                </a:ext>
              </a:extLst>
            </p:cNvPr>
            <p:cNvGrpSpPr>
              <a:grpSpLocks/>
            </p:cNvGrpSpPr>
            <p:nvPr/>
          </p:nvGrpSpPr>
          <p:grpSpPr bwMode="auto">
            <a:xfrm flipH="1">
              <a:off x="2496" y="2832"/>
              <a:ext cx="136" cy="632"/>
              <a:chOff x="3072" y="2832"/>
              <a:chExt cx="136" cy="632"/>
            </a:xfrm>
          </p:grpSpPr>
          <p:sp>
            <p:nvSpPr>
              <p:cNvPr id="19" name="Freeform 35">
                <a:extLst>
                  <a:ext uri="{FF2B5EF4-FFF2-40B4-BE49-F238E27FC236}">
                    <a16:creationId xmlns:a16="http://schemas.microsoft.com/office/drawing/2014/main" id="{B8B54718-BC25-6527-8581-CC38420AB9D1}"/>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36">
                <a:extLst>
                  <a:ext uri="{FF2B5EF4-FFF2-40B4-BE49-F238E27FC236}">
                    <a16:creationId xmlns:a16="http://schemas.microsoft.com/office/drawing/2014/main" id="{F94E3A09-67FB-0E66-B933-838CBA7FCEC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37">
                <a:extLst>
                  <a:ext uri="{FF2B5EF4-FFF2-40B4-BE49-F238E27FC236}">
                    <a16:creationId xmlns:a16="http://schemas.microsoft.com/office/drawing/2014/main" id="{D0E027CA-CDC2-F80C-FD63-1C3F83315E29}"/>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pic>
        <p:nvPicPr>
          <p:cNvPr id="25" name="Picture 24" descr="Toy, Toys, Gift, Gifts, Present, Presents, Christmas, X-mas, Birthday, B-day, Spinning Top, Gif - Jitter.Bug.Girl">
            <a:extLst>
              <a:ext uri="{FF2B5EF4-FFF2-40B4-BE49-F238E27FC236}">
                <a16:creationId xmlns:a16="http://schemas.microsoft.com/office/drawing/2014/main" id="{1E033DE3-DD2B-5562-4274-9B8F4F076F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8968" y="2463737"/>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3"/>
          <p:cNvSpPr>
            <a:spLocks noGrp="1" noChangeArrowheads="1"/>
          </p:cNvSpPr>
          <p:nvPr>
            <p:ph type="title"/>
          </p:nvPr>
        </p:nvSpPr>
        <p:spPr/>
        <p:txBody>
          <a:bodyPr/>
          <a:lstStyle/>
          <a:p>
            <a:r>
              <a:rPr lang="en-US" dirty="0"/>
              <a:t>Time-out Lock</a:t>
            </a:r>
          </a:p>
        </p:txBody>
      </p:sp>
      <p:sp>
        <p:nvSpPr>
          <p:cNvPr id="212994" name="Footer Placeholder 3"/>
          <p:cNvSpPr>
            <a:spLocks noGrp="1"/>
          </p:cNvSpPr>
          <p:nvPr>
            <p:ph type="ftr" sz="quarter" idx="10"/>
          </p:nvPr>
        </p:nvSpPr>
        <p:spPr>
          <a:noFill/>
        </p:spPr>
        <p:txBody>
          <a:bodyPr/>
          <a:lstStyle/>
          <a:p>
            <a:r>
              <a:rPr lang="en-US" dirty="0"/>
              <a:t>Art of Multiprocessor Programming</a:t>
            </a:r>
          </a:p>
        </p:txBody>
      </p:sp>
      <p:sp>
        <p:nvSpPr>
          <p:cNvPr id="212995" name="Slide Number Placeholder 4"/>
          <p:cNvSpPr>
            <a:spLocks noGrp="1"/>
          </p:cNvSpPr>
          <p:nvPr>
            <p:ph type="sldNum" sz="quarter" idx="11"/>
          </p:nvPr>
        </p:nvSpPr>
        <p:spPr>
          <a:noFill/>
        </p:spPr>
        <p:txBody>
          <a:bodyPr/>
          <a:lstStyle/>
          <a:p>
            <a:fld id="{B786AFD4-2425-4704-88D8-1998BB2582C7}" type="slidenum">
              <a:rPr lang="x-none" smtClean="0">
                <a:cs typeface="Arial" pitchFamily="34" charset="0"/>
              </a:rPr>
              <a:pPr/>
              <a:t>199</a:t>
            </a:fld>
            <a:endParaRPr lang="en-US" dirty="0">
              <a:cs typeface="Arial" pitchFamily="34" charset="0"/>
            </a:endParaRPr>
          </a:p>
        </p:txBody>
      </p:sp>
      <p:sp>
        <p:nvSpPr>
          <p:cNvPr id="212997" name="Rectangle 4"/>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TOLock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static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AVAILABLE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Tree>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B60E0A9B-0CB9-2DC6-9E0E-7CE904E6B1B1}"/>
              </a:ext>
            </a:extLst>
          </p:cNvPr>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TOLock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static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AVAILABLE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14020" name="Rectangle 3"/>
          <p:cNvSpPr>
            <a:spLocks noGrp="1" noChangeArrowheads="1"/>
          </p:cNvSpPr>
          <p:nvPr>
            <p:ph type="title"/>
          </p:nvPr>
        </p:nvSpPr>
        <p:spPr/>
        <p:txBody>
          <a:bodyPr/>
          <a:lstStyle/>
          <a:p>
            <a:r>
              <a:rPr lang="en-US" dirty="0"/>
              <a:t>Time-out Lock</a:t>
            </a:r>
          </a:p>
        </p:txBody>
      </p:sp>
      <p:sp>
        <p:nvSpPr>
          <p:cNvPr id="214018" name="Footer Placeholder 3"/>
          <p:cNvSpPr>
            <a:spLocks noGrp="1"/>
          </p:cNvSpPr>
          <p:nvPr>
            <p:ph type="ftr" sz="quarter" idx="10"/>
          </p:nvPr>
        </p:nvSpPr>
        <p:spPr>
          <a:noFill/>
        </p:spPr>
        <p:txBody>
          <a:bodyPr/>
          <a:lstStyle/>
          <a:p>
            <a:r>
              <a:rPr lang="en-US" dirty="0"/>
              <a:t>Art of Multiprocessor Programming</a:t>
            </a:r>
          </a:p>
        </p:txBody>
      </p:sp>
      <p:sp>
        <p:nvSpPr>
          <p:cNvPr id="214019" name="Slide Number Placeholder 4"/>
          <p:cNvSpPr>
            <a:spLocks noGrp="1"/>
          </p:cNvSpPr>
          <p:nvPr>
            <p:ph type="sldNum" sz="quarter" idx="11"/>
          </p:nvPr>
        </p:nvSpPr>
        <p:spPr>
          <a:noFill/>
        </p:spPr>
        <p:txBody>
          <a:bodyPr/>
          <a:lstStyle/>
          <a:p>
            <a:fld id="{8CF58738-BA0F-4008-AB0E-5F8D57417731}" type="slidenum">
              <a:rPr lang="x-none" smtClean="0">
                <a:cs typeface="Arial" pitchFamily="34" charset="0"/>
              </a:rPr>
              <a:pPr/>
              <a:t>200</a:t>
            </a:fld>
            <a:endParaRPr lang="en-US" dirty="0">
              <a:cs typeface="Arial" pitchFamily="34" charset="0"/>
            </a:endParaRPr>
          </a:p>
        </p:txBody>
      </p:sp>
      <p:sp>
        <p:nvSpPr>
          <p:cNvPr id="214022" name="Text Box 6"/>
          <p:cNvSpPr txBox="1">
            <a:spLocks noChangeArrowheads="1"/>
          </p:cNvSpPr>
          <p:nvPr/>
        </p:nvSpPr>
        <p:spPr bwMode="auto">
          <a:xfrm>
            <a:off x="919163" y="4543787"/>
            <a:ext cx="6727852" cy="523220"/>
          </a:xfrm>
          <a:prstGeom prst="rect">
            <a:avLst/>
          </a:prstGeom>
          <a:noFill/>
          <a:ln w="38100">
            <a:solidFill>
              <a:srgbClr val="FF3300"/>
            </a:solidFill>
            <a:miter lim="800000"/>
            <a:headEnd/>
            <a:tailEnd/>
          </a:ln>
        </p:spPr>
        <p:txBody>
          <a:bodyPr wrap="square">
            <a:spAutoFit/>
          </a:bodyPr>
          <a:lstStyle/>
          <a:p>
            <a:pPr algn="ctr"/>
            <a:r>
              <a:rPr lang="en-US" sz="2800" b="0" dirty="0">
                <a:solidFill>
                  <a:schemeClr val="bg1"/>
                </a:solidFill>
                <a:latin typeface="Arial" pitchFamily="34" charset="0"/>
                <a:cs typeface="Arial" pitchFamily="34" charset="0"/>
              </a:rPr>
              <a:t>AVAILABLE</a:t>
            </a:r>
            <a:r>
              <a:rPr lang="en-US" sz="2800" b="0" dirty="0">
                <a:solidFill>
                  <a:srgbClr val="FFFF00"/>
                </a:solidFill>
                <a:latin typeface="Arial" pitchFamily="34" charset="0"/>
                <a:cs typeface="Arial" pitchFamily="34" charset="0"/>
              </a:rPr>
              <a:t> reference means lock is free</a:t>
            </a:r>
          </a:p>
        </p:txBody>
      </p:sp>
      <p:sp>
        <p:nvSpPr>
          <p:cNvPr id="214023" name="AutoShape 7"/>
          <p:cNvSpPr>
            <a:spLocks noChangeArrowheads="1"/>
          </p:cNvSpPr>
          <p:nvPr/>
        </p:nvSpPr>
        <p:spPr bwMode="auto">
          <a:xfrm>
            <a:off x="1071562" y="2105984"/>
            <a:ext cx="3422617" cy="903288"/>
          </a:xfrm>
          <a:prstGeom prst="wedgeRoundRectCallout">
            <a:avLst>
              <a:gd name="adj1" fmla="val 36722"/>
              <a:gd name="adj2" fmla="val 199384"/>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D76F6DA4-BCD8-0DC2-B7A5-44F1684E87E7}"/>
              </a:ext>
            </a:extLst>
          </p:cNvPr>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TOLock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static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AVAILABLE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15044" name="Rectangle 3"/>
          <p:cNvSpPr>
            <a:spLocks noGrp="1" noChangeArrowheads="1"/>
          </p:cNvSpPr>
          <p:nvPr>
            <p:ph type="title"/>
          </p:nvPr>
        </p:nvSpPr>
        <p:spPr/>
        <p:txBody>
          <a:bodyPr/>
          <a:lstStyle/>
          <a:p>
            <a:r>
              <a:rPr lang="en-US" dirty="0"/>
              <a:t>Time-out Lock</a:t>
            </a:r>
          </a:p>
        </p:txBody>
      </p:sp>
      <p:sp>
        <p:nvSpPr>
          <p:cNvPr id="215042" name="Footer Placeholder 3"/>
          <p:cNvSpPr>
            <a:spLocks noGrp="1"/>
          </p:cNvSpPr>
          <p:nvPr>
            <p:ph type="ftr" sz="quarter" idx="10"/>
          </p:nvPr>
        </p:nvSpPr>
        <p:spPr>
          <a:noFill/>
        </p:spPr>
        <p:txBody>
          <a:bodyPr/>
          <a:lstStyle/>
          <a:p>
            <a:r>
              <a:rPr lang="en-US" dirty="0"/>
              <a:t>Art of Multiprocessor Programming</a:t>
            </a:r>
          </a:p>
        </p:txBody>
      </p:sp>
      <p:sp>
        <p:nvSpPr>
          <p:cNvPr id="215043" name="Slide Number Placeholder 4"/>
          <p:cNvSpPr>
            <a:spLocks noGrp="1"/>
          </p:cNvSpPr>
          <p:nvPr>
            <p:ph type="sldNum" sz="quarter" idx="11"/>
          </p:nvPr>
        </p:nvSpPr>
        <p:spPr>
          <a:noFill/>
        </p:spPr>
        <p:txBody>
          <a:bodyPr/>
          <a:lstStyle/>
          <a:p>
            <a:fld id="{9D17378E-F652-4F9A-8AB7-011447E50B29}" type="slidenum">
              <a:rPr lang="x-none" smtClean="0">
                <a:cs typeface="Arial" pitchFamily="34" charset="0"/>
              </a:rPr>
              <a:pPr/>
              <a:t>201</a:t>
            </a:fld>
            <a:endParaRPr lang="en-US" dirty="0">
              <a:cs typeface="Arial" pitchFamily="34" charset="0"/>
            </a:endParaRPr>
          </a:p>
        </p:txBody>
      </p:sp>
      <p:sp>
        <p:nvSpPr>
          <p:cNvPr id="215046" name="Text Box 6"/>
          <p:cNvSpPr txBox="1">
            <a:spLocks noChangeArrowheads="1"/>
          </p:cNvSpPr>
          <p:nvPr/>
        </p:nvSpPr>
        <p:spPr bwMode="auto">
          <a:xfrm>
            <a:off x="1377984" y="4364285"/>
            <a:ext cx="3117816" cy="523220"/>
          </a:xfrm>
          <a:prstGeom prst="rect">
            <a:avLst/>
          </a:prstGeom>
          <a:noFill/>
          <a:ln w="38100">
            <a:solidFill>
              <a:srgbClr val="FF33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Tail of the queue</a:t>
            </a:r>
          </a:p>
        </p:txBody>
      </p:sp>
      <p:sp>
        <p:nvSpPr>
          <p:cNvPr id="215047" name="AutoShape 7"/>
          <p:cNvSpPr>
            <a:spLocks noChangeArrowheads="1"/>
          </p:cNvSpPr>
          <p:nvPr/>
        </p:nvSpPr>
        <p:spPr bwMode="auto">
          <a:xfrm>
            <a:off x="1233893" y="2566987"/>
            <a:ext cx="4028772" cy="598487"/>
          </a:xfrm>
          <a:prstGeom prst="wedgeRoundRectCallout">
            <a:avLst>
              <a:gd name="adj1" fmla="val -12792"/>
              <a:gd name="adj2" fmla="val 230121"/>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70C7A3E5-D560-CDAF-CAAF-5A1CDEEDF12C}"/>
              </a:ext>
            </a:extLst>
          </p:cNvPr>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TOLock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static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AVAILABLE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ThreadLocal</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16068" name="Rectangle 3"/>
          <p:cNvSpPr>
            <a:spLocks noGrp="1" noChangeArrowheads="1"/>
          </p:cNvSpPr>
          <p:nvPr>
            <p:ph type="title"/>
          </p:nvPr>
        </p:nvSpPr>
        <p:spPr/>
        <p:txBody>
          <a:bodyPr/>
          <a:lstStyle/>
          <a:p>
            <a:r>
              <a:rPr lang="en-US" dirty="0"/>
              <a:t>Time-out Lock</a:t>
            </a:r>
          </a:p>
        </p:txBody>
      </p:sp>
      <p:sp>
        <p:nvSpPr>
          <p:cNvPr id="216066" name="Footer Placeholder 3"/>
          <p:cNvSpPr>
            <a:spLocks noGrp="1"/>
          </p:cNvSpPr>
          <p:nvPr>
            <p:ph type="ftr" sz="quarter" idx="10"/>
          </p:nvPr>
        </p:nvSpPr>
        <p:spPr>
          <a:noFill/>
        </p:spPr>
        <p:txBody>
          <a:bodyPr/>
          <a:lstStyle/>
          <a:p>
            <a:r>
              <a:rPr lang="en-US" dirty="0"/>
              <a:t>Art of Multiprocessor Programming</a:t>
            </a:r>
          </a:p>
        </p:txBody>
      </p:sp>
      <p:sp>
        <p:nvSpPr>
          <p:cNvPr id="216067" name="Slide Number Placeholder 4"/>
          <p:cNvSpPr>
            <a:spLocks noGrp="1"/>
          </p:cNvSpPr>
          <p:nvPr>
            <p:ph type="sldNum" sz="quarter" idx="11"/>
          </p:nvPr>
        </p:nvSpPr>
        <p:spPr>
          <a:noFill/>
        </p:spPr>
        <p:txBody>
          <a:bodyPr/>
          <a:lstStyle/>
          <a:p>
            <a:fld id="{7D821321-BE96-4A16-841F-2D87CC7E8C8B}" type="slidenum">
              <a:rPr lang="x-none" smtClean="0">
                <a:cs typeface="Arial" pitchFamily="34" charset="0"/>
              </a:rPr>
              <a:pPr/>
              <a:t>202</a:t>
            </a:fld>
            <a:endParaRPr lang="en-US" dirty="0">
              <a:cs typeface="Arial" pitchFamily="34" charset="0"/>
            </a:endParaRPr>
          </a:p>
        </p:txBody>
      </p:sp>
      <p:sp>
        <p:nvSpPr>
          <p:cNvPr id="216070" name="Text Box 8"/>
          <p:cNvSpPr txBox="1">
            <a:spLocks noChangeArrowheads="1"/>
          </p:cNvSpPr>
          <p:nvPr/>
        </p:nvSpPr>
        <p:spPr bwMode="auto">
          <a:xfrm>
            <a:off x="2641600" y="4594228"/>
            <a:ext cx="3996548" cy="523220"/>
          </a:xfrm>
          <a:prstGeom prst="rect">
            <a:avLst/>
          </a:prstGeom>
          <a:noFill/>
          <a:ln w="38100">
            <a:solidFill>
              <a:srgbClr val="FF33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Remember my node …</a:t>
            </a:r>
          </a:p>
        </p:txBody>
      </p:sp>
      <p:sp>
        <p:nvSpPr>
          <p:cNvPr id="216071" name="AutoShape 9"/>
          <p:cNvSpPr>
            <a:spLocks noChangeArrowheads="1"/>
          </p:cNvSpPr>
          <p:nvPr/>
        </p:nvSpPr>
        <p:spPr bwMode="auto">
          <a:xfrm>
            <a:off x="1141412" y="3033689"/>
            <a:ext cx="3907243" cy="458787"/>
          </a:xfrm>
          <a:prstGeom prst="wedgeRoundRectCallout">
            <a:avLst>
              <a:gd name="adj1" fmla="val 30095"/>
              <a:gd name="adj2" fmla="val 280185"/>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2" name="Rectangle 3"/>
          <p:cNvSpPr>
            <a:spLocks noGrp="1" noChangeArrowheads="1"/>
          </p:cNvSpPr>
          <p:nvPr>
            <p:ph type="title"/>
          </p:nvPr>
        </p:nvSpPr>
        <p:spPr/>
        <p:txBody>
          <a:bodyPr/>
          <a:lstStyle/>
          <a:p>
            <a:r>
              <a:rPr lang="en-US" dirty="0"/>
              <a:t>Time-out Lock</a:t>
            </a:r>
          </a:p>
        </p:txBody>
      </p:sp>
      <p:sp>
        <p:nvSpPr>
          <p:cNvPr id="217090" name="Footer Placeholder 3"/>
          <p:cNvSpPr>
            <a:spLocks noGrp="1"/>
          </p:cNvSpPr>
          <p:nvPr>
            <p:ph type="ftr" sz="quarter" idx="10"/>
          </p:nvPr>
        </p:nvSpPr>
        <p:spPr>
          <a:noFill/>
        </p:spPr>
        <p:txBody>
          <a:bodyPr/>
          <a:lstStyle/>
          <a:p>
            <a:r>
              <a:rPr lang="en-US" dirty="0"/>
              <a:t>Art of Multiprocessor Programming</a:t>
            </a:r>
          </a:p>
        </p:txBody>
      </p:sp>
      <p:sp>
        <p:nvSpPr>
          <p:cNvPr id="217091" name="Slide Number Placeholder 4"/>
          <p:cNvSpPr>
            <a:spLocks noGrp="1"/>
          </p:cNvSpPr>
          <p:nvPr>
            <p:ph type="sldNum" sz="quarter" idx="11"/>
          </p:nvPr>
        </p:nvSpPr>
        <p:spPr>
          <a:noFill/>
        </p:spPr>
        <p:txBody>
          <a:bodyPr/>
          <a:lstStyle/>
          <a:p>
            <a:fld id="{193234A9-F01C-4635-AF50-8E7C35B80189}" type="slidenum">
              <a:rPr lang="x-none" smtClean="0">
                <a:cs typeface="Arial" pitchFamily="34" charset="0"/>
              </a:rPr>
              <a:pPr/>
              <a:t>203</a:t>
            </a:fld>
            <a:endParaRPr lang="en-US" dirty="0">
              <a:cs typeface="Arial" pitchFamily="34" charset="0"/>
            </a:endParaRPr>
          </a:p>
        </p:txBody>
      </p:sp>
      <p:sp>
        <p:nvSpPr>
          <p:cNvPr id="2" name="Rectangle 4">
            <a:extLst>
              <a:ext uri="{FF2B5EF4-FFF2-40B4-BE49-F238E27FC236}">
                <a16:creationId xmlns:a16="http://schemas.microsoft.com/office/drawing/2014/main" id="{B29125F3-1D42-FE19-5684-E0560DD2A1D5}"/>
              </a:ext>
            </a:extLst>
          </p:cNvPr>
          <p:cNvSpPr>
            <a:spLocks noChangeArrowheads="1"/>
          </p:cNvSpPr>
          <p:nvPr/>
        </p:nvSpPr>
        <p:spPr bwMode="auto">
          <a:xfrm>
            <a:off x="919163" y="1758950"/>
            <a:ext cx="71532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timeout)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(qnode);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(qnode);</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(myPred== </a:t>
            </a:r>
            <a:r>
              <a:rPr lang="en-US" sz="2000" b="0" dirty="0">
                <a:solidFill>
                  <a:srgbClr val="569CD6"/>
                </a:solidFill>
                <a:effectLst/>
                <a:latin typeface="Consolas" panose="020B0609020204030204" pitchFamily="49" charset="0"/>
              </a:rPr>
              <a:t>null</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AVAILABLE)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Tree>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D41F9C1F-31C6-5B31-10CC-44722C8BB179}"/>
              </a:ext>
            </a:extLst>
          </p:cNvPr>
          <p:cNvSpPr>
            <a:spLocks noChangeArrowheads="1"/>
          </p:cNvSpPr>
          <p:nvPr/>
        </p:nvSpPr>
        <p:spPr bwMode="auto">
          <a:xfrm>
            <a:off x="919163" y="1758950"/>
            <a:ext cx="71532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timeout)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(qnode);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(qnode);</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(myPred== </a:t>
            </a:r>
            <a:r>
              <a:rPr lang="en-US" sz="2000" b="0" dirty="0">
                <a:solidFill>
                  <a:srgbClr val="569CD6"/>
                </a:solidFill>
                <a:effectLst/>
                <a:latin typeface="Consolas" panose="020B0609020204030204" pitchFamily="49" charset="0"/>
              </a:rPr>
              <a:t>null</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AVAILABLE)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18116" name="Rectangle 3"/>
          <p:cNvSpPr>
            <a:spLocks noGrp="1" noChangeArrowheads="1"/>
          </p:cNvSpPr>
          <p:nvPr>
            <p:ph type="title"/>
          </p:nvPr>
        </p:nvSpPr>
        <p:spPr/>
        <p:txBody>
          <a:bodyPr/>
          <a:lstStyle/>
          <a:p>
            <a:r>
              <a:rPr lang="en-US" dirty="0"/>
              <a:t>Time-out Lock</a:t>
            </a:r>
          </a:p>
        </p:txBody>
      </p:sp>
      <p:sp>
        <p:nvSpPr>
          <p:cNvPr id="218114" name="Footer Placeholder 3"/>
          <p:cNvSpPr>
            <a:spLocks noGrp="1"/>
          </p:cNvSpPr>
          <p:nvPr>
            <p:ph type="ftr" sz="quarter" idx="10"/>
          </p:nvPr>
        </p:nvSpPr>
        <p:spPr>
          <a:noFill/>
        </p:spPr>
        <p:txBody>
          <a:bodyPr/>
          <a:lstStyle/>
          <a:p>
            <a:r>
              <a:rPr lang="en-US" dirty="0"/>
              <a:t>Art of Multiprocessor Programming</a:t>
            </a:r>
          </a:p>
        </p:txBody>
      </p:sp>
      <p:sp>
        <p:nvSpPr>
          <p:cNvPr id="218115" name="Slide Number Placeholder 4"/>
          <p:cNvSpPr>
            <a:spLocks noGrp="1"/>
          </p:cNvSpPr>
          <p:nvPr>
            <p:ph type="sldNum" sz="quarter" idx="11"/>
          </p:nvPr>
        </p:nvSpPr>
        <p:spPr>
          <a:noFill/>
        </p:spPr>
        <p:txBody>
          <a:bodyPr/>
          <a:lstStyle/>
          <a:p>
            <a:fld id="{C7B5E5B7-2B08-46B8-8384-26B3788BB234}" type="slidenum">
              <a:rPr lang="x-none" smtClean="0">
                <a:cs typeface="Arial" pitchFamily="34" charset="0"/>
              </a:rPr>
              <a:pPr/>
              <a:t>204</a:t>
            </a:fld>
            <a:endParaRPr lang="en-US" dirty="0">
              <a:cs typeface="Arial" pitchFamily="34" charset="0"/>
            </a:endParaRPr>
          </a:p>
        </p:txBody>
      </p:sp>
      <p:sp>
        <p:nvSpPr>
          <p:cNvPr id="218118" name="Text Box 6"/>
          <p:cNvSpPr txBox="1">
            <a:spLocks noChangeArrowheads="1"/>
          </p:cNvSpPr>
          <p:nvPr/>
        </p:nvSpPr>
        <p:spPr bwMode="auto">
          <a:xfrm>
            <a:off x="2069865" y="4839849"/>
            <a:ext cx="4029378" cy="523220"/>
          </a:xfrm>
          <a:prstGeom prst="rect">
            <a:avLst/>
          </a:prstGeom>
          <a:noFill/>
          <a:ln w="38100">
            <a:solidFill>
              <a:srgbClr val="FF33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Create &amp; initialize node</a:t>
            </a:r>
          </a:p>
        </p:txBody>
      </p:sp>
      <p:sp>
        <p:nvSpPr>
          <p:cNvPr id="218119" name="AutoShape 7"/>
          <p:cNvSpPr>
            <a:spLocks noChangeArrowheads="1"/>
          </p:cNvSpPr>
          <p:nvPr/>
        </p:nvSpPr>
        <p:spPr bwMode="auto">
          <a:xfrm>
            <a:off x="1244600" y="2082800"/>
            <a:ext cx="3821436" cy="981413"/>
          </a:xfrm>
          <a:prstGeom prst="wedgeRoundRectCallout">
            <a:avLst>
              <a:gd name="adj1" fmla="val 9623"/>
              <a:gd name="adj2" fmla="val 221271"/>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0CDC6E07-AAD4-B289-99CE-6F426E21F1F1}"/>
              </a:ext>
            </a:extLst>
          </p:cNvPr>
          <p:cNvSpPr>
            <a:spLocks noChangeArrowheads="1"/>
          </p:cNvSpPr>
          <p:nvPr/>
        </p:nvSpPr>
        <p:spPr bwMode="auto">
          <a:xfrm>
            <a:off x="919163" y="1758950"/>
            <a:ext cx="71532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timeout)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(qnode);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(qnode);</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(myPred== </a:t>
            </a:r>
            <a:r>
              <a:rPr lang="en-US" sz="2000" b="0" dirty="0">
                <a:solidFill>
                  <a:srgbClr val="569CD6"/>
                </a:solidFill>
                <a:effectLst/>
                <a:latin typeface="Consolas" panose="020B0609020204030204" pitchFamily="49" charset="0"/>
              </a:rPr>
              <a:t>null</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AVAILABLE)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19140" name="Rectangle 3"/>
          <p:cNvSpPr>
            <a:spLocks noGrp="1" noChangeArrowheads="1"/>
          </p:cNvSpPr>
          <p:nvPr>
            <p:ph type="title"/>
          </p:nvPr>
        </p:nvSpPr>
        <p:spPr/>
        <p:txBody>
          <a:bodyPr/>
          <a:lstStyle/>
          <a:p>
            <a:r>
              <a:rPr lang="en-US" dirty="0"/>
              <a:t>Time-out Lock</a:t>
            </a:r>
          </a:p>
        </p:txBody>
      </p:sp>
      <p:sp>
        <p:nvSpPr>
          <p:cNvPr id="219138" name="Footer Placeholder 3"/>
          <p:cNvSpPr>
            <a:spLocks noGrp="1"/>
          </p:cNvSpPr>
          <p:nvPr>
            <p:ph type="ftr" sz="quarter" idx="10"/>
          </p:nvPr>
        </p:nvSpPr>
        <p:spPr>
          <a:noFill/>
        </p:spPr>
        <p:txBody>
          <a:bodyPr/>
          <a:lstStyle/>
          <a:p>
            <a:r>
              <a:rPr lang="en-US" dirty="0"/>
              <a:t>Art of Multiprocessor Programming</a:t>
            </a:r>
          </a:p>
        </p:txBody>
      </p:sp>
      <p:sp>
        <p:nvSpPr>
          <p:cNvPr id="219139" name="Slide Number Placeholder 4"/>
          <p:cNvSpPr>
            <a:spLocks noGrp="1"/>
          </p:cNvSpPr>
          <p:nvPr>
            <p:ph type="sldNum" sz="quarter" idx="11"/>
          </p:nvPr>
        </p:nvSpPr>
        <p:spPr>
          <a:noFill/>
        </p:spPr>
        <p:txBody>
          <a:bodyPr/>
          <a:lstStyle/>
          <a:p>
            <a:fld id="{E2091111-09F1-4457-AE25-58016BB3609E}" type="slidenum">
              <a:rPr lang="x-none" smtClean="0">
                <a:cs typeface="Arial" pitchFamily="34" charset="0"/>
              </a:rPr>
              <a:pPr/>
              <a:t>205</a:t>
            </a:fld>
            <a:endParaRPr lang="en-US" dirty="0">
              <a:cs typeface="Arial" pitchFamily="34" charset="0"/>
            </a:endParaRPr>
          </a:p>
        </p:txBody>
      </p:sp>
      <p:sp>
        <p:nvSpPr>
          <p:cNvPr id="219142" name="Text Box 6"/>
          <p:cNvSpPr txBox="1">
            <a:spLocks noChangeArrowheads="1"/>
          </p:cNvSpPr>
          <p:nvPr/>
        </p:nvSpPr>
        <p:spPr bwMode="auto">
          <a:xfrm>
            <a:off x="3232656" y="4838704"/>
            <a:ext cx="2526287" cy="523220"/>
          </a:xfrm>
          <a:prstGeom prst="rect">
            <a:avLst/>
          </a:prstGeom>
          <a:noFill/>
          <a:ln w="38100">
            <a:solidFill>
              <a:srgbClr val="FF33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Swap with tail</a:t>
            </a:r>
          </a:p>
        </p:txBody>
      </p:sp>
      <p:sp>
        <p:nvSpPr>
          <p:cNvPr id="219143" name="AutoShape 7"/>
          <p:cNvSpPr>
            <a:spLocks noChangeArrowheads="1"/>
          </p:cNvSpPr>
          <p:nvPr/>
        </p:nvSpPr>
        <p:spPr bwMode="auto">
          <a:xfrm>
            <a:off x="1162050" y="2997065"/>
            <a:ext cx="5584825" cy="431935"/>
          </a:xfrm>
          <a:prstGeom prst="wedgeRoundRectCallout">
            <a:avLst>
              <a:gd name="adj1" fmla="val 8412"/>
              <a:gd name="adj2" fmla="val 353032"/>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880F3CB4-9E16-DEC6-9D9B-A27CD0C32112}"/>
              </a:ext>
            </a:extLst>
          </p:cNvPr>
          <p:cNvSpPr>
            <a:spLocks noChangeArrowheads="1"/>
          </p:cNvSpPr>
          <p:nvPr/>
        </p:nvSpPr>
        <p:spPr bwMode="auto">
          <a:xfrm>
            <a:off x="919163" y="1758950"/>
            <a:ext cx="7153275"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timeout)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(qnode);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getAndSet</a:t>
            </a:r>
            <a:r>
              <a:rPr lang="en-US" sz="2000" b="0" dirty="0">
                <a:solidFill>
                  <a:srgbClr val="D4D4D4"/>
                </a:solidFill>
                <a:effectLst/>
                <a:latin typeface="Consolas" panose="020B0609020204030204" pitchFamily="49" charset="0"/>
              </a:rPr>
              <a:t>(qnode);</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(myPred== </a:t>
            </a:r>
            <a:r>
              <a:rPr lang="en-US" sz="2000" b="0" dirty="0">
                <a:solidFill>
                  <a:srgbClr val="569CD6"/>
                </a:solidFill>
                <a:effectLst/>
                <a:latin typeface="Consolas" panose="020B0609020204030204" pitchFamily="49" charset="0"/>
              </a:rPr>
              <a:t>null</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AVAILABLE)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20164" name="Rectangle 3"/>
          <p:cNvSpPr>
            <a:spLocks noGrp="1" noChangeArrowheads="1"/>
          </p:cNvSpPr>
          <p:nvPr>
            <p:ph type="title"/>
          </p:nvPr>
        </p:nvSpPr>
        <p:spPr/>
        <p:txBody>
          <a:bodyPr/>
          <a:lstStyle/>
          <a:p>
            <a:r>
              <a:rPr lang="en-US" dirty="0"/>
              <a:t>Time-out Lock</a:t>
            </a:r>
          </a:p>
        </p:txBody>
      </p:sp>
      <p:sp>
        <p:nvSpPr>
          <p:cNvPr id="220162" name="Footer Placeholder 3"/>
          <p:cNvSpPr>
            <a:spLocks noGrp="1"/>
          </p:cNvSpPr>
          <p:nvPr>
            <p:ph type="ftr" sz="quarter" idx="10"/>
          </p:nvPr>
        </p:nvSpPr>
        <p:spPr>
          <a:noFill/>
        </p:spPr>
        <p:txBody>
          <a:bodyPr/>
          <a:lstStyle/>
          <a:p>
            <a:r>
              <a:rPr lang="en-US" dirty="0"/>
              <a:t>Art of Multiprocessor Programming</a:t>
            </a:r>
          </a:p>
        </p:txBody>
      </p:sp>
      <p:sp>
        <p:nvSpPr>
          <p:cNvPr id="220163" name="Slide Number Placeholder 4"/>
          <p:cNvSpPr>
            <a:spLocks noGrp="1"/>
          </p:cNvSpPr>
          <p:nvPr>
            <p:ph type="sldNum" sz="quarter" idx="11"/>
          </p:nvPr>
        </p:nvSpPr>
        <p:spPr>
          <a:noFill/>
        </p:spPr>
        <p:txBody>
          <a:bodyPr/>
          <a:lstStyle/>
          <a:p>
            <a:fld id="{5FD3701C-5372-4FF4-A037-CD67F3CFE737}" type="slidenum">
              <a:rPr lang="x-none" smtClean="0">
                <a:cs typeface="Arial" pitchFamily="34" charset="0"/>
              </a:rPr>
              <a:pPr/>
              <a:t>206</a:t>
            </a:fld>
            <a:endParaRPr lang="en-US" dirty="0">
              <a:cs typeface="Arial" pitchFamily="34" charset="0"/>
            </a:endParaRPr>
          </a:p>
        </p:txBody>
      </p:sp>
      <p:sp>
        <p:nvSpPr>
          <p:cNvPr id="220166" name="Text Box 6"/>
          <p:cNvSpPr txBox="1">
            <a:spLocks noChangeArrowheads="1"/>
          </p:cNvSpPr>
          <p:nvPr/>
        </p:nvSpPr>
        <p:spPr bwMode="auto">
          <a:xfrm>
            <a:off x="2641600" y="5197272"/>
            <a:ext cx="4536467" cy="954107"/>
          </a:xfrm>
          <a:prstGeom prst="rect">
            <a:avLst/>
          </a:prstGeom>
          <a:noFill/>
          <a:ln w="38100">
            <a:solidFill>
              <a:srgbClr val="FF33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If predecessor absent or released, we are done</a:t>
            </a:r>
          </a:p>
        </p:txBody>
      </p:sp>
      <p:sp>
        <p:nvSpPr>
          <p:cNvPr id="220167" name="AutoShape 7"/>
          <p:cNvSpPr>
            <a:spLocks noChangeArrowheads="1"/>
          </p:cNvSpPr>
          <p:nvPr/>
        </p:nvSpPr>
        <p:spPr bwMode="auto">
          <a:xfrm>
            <a:off x="1071562" y="3327080"/>
            <a:ext cx="5021263" cy="1338262"/>
          </a:xfrm>
          <a:prstGeom prst="wedgeRoundRectCallout">
            <a:avLst>
              <a:gd name="adj1" fmla="val 15412"/>
              <a:gd name="adj2" fmla="val 84995"/>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8" name="Rectangle 3"/>
          <p:cNvSpPr>
            <a:spLocks noGrp="1" noChangeArrowheads="1"/>
          </p:cNvSpPr>
          <p:nvPr>
            <p:ph type="title"/>
          </p:nvPr>
        </p:nvSpPr>
        <p:spPr/>
        <p:txBody>
          <a:bodyPr/>
          <a:lstStyle/>
          <a:p>
            <a:r>
              <a:rPr lang="en-US" dirty="0"/>
              <a:t>Time-out Lock</a:t>
            </a:r>
          </a:p>
        </p:txBody>
      </p:sp>
      <p:sp>
        <p:nvSpPr>
          <p:cNvPr id="221186" name="Footer Placeholder 3"/>
          <p:cNvSpPr>
            <a:spLocks noGrp="1"/>
          </p:cNvSpPr>
          <p:nvPr>
            <p:ph type="ftr" sz="quarter" idx="10"/>
          </p:nvPr>
        </p:nvSpPr>
        <p:spPr>
          <a:noFill/>
        </p:spPr>
        <p:txBody>
          <a:bodyPr/>
          <a:lstStyle/>
          <a:p>
            <a:r>
              <a:rPr lang="en-US" dirty="0"/>
              <a:t>Art of Multiprocessor Programming</a:t>
            </a:r>
          </a:p>
        </p:txBody>
      </p:sp>
      <p:sp>
        <p:nvSpPr>
          <p:cNvPr id="221187" name="Slide Number Placeholder 4"/>
          <p:cNvSpPr>
            <a:spLocks noGrp="1"/>
          </p:cNvSpPr>
          <p:nvPr>
            <p:ph type="sldNum" sz="quarter" idx="11"/>
          </p:nvPr>
        </p:nvSpPr>
        <p:spPr>
          <a:noFill/>
        </p:spPr>
        <p:txBody>
          <a:bodyPr/>
          <a:lstStyle/>
          <a:p>
            <a:fld id="{7E0068B7-6BE2-48CF-AE39-DD821B2BF4AA}" type="slidenum">
              <a:rPr lang="x-none" smtClean="0">
                <a:cs typeface="Arial" pitchFamily="34" charset="0"/>
              </a:rPr>
              <a:pPr/>
              <a:t>207</a:t>
            </a:fld>
            <a:endParaRPr lang="en-US" dirty="0">
              <a:cs typeface="Arial" pitchFamily="34" charset="0"/>
            </a:endParaRPr>
          </a:p>
        </p:txBody>
      </p:sp>
      <p:sp>
        <p:nvSpPr>
          <p:cNvPr id="221189" name="Rectangle 4"/>
          <p:cNvSpPr>
            <a:spLocks noChangeArrowheads="1"/>
          </p:cNvSpPr>
          <p:nvPr/>
        </p:nvSpPr>
        <p:spPr bwMode="auto">
          <a:xfrm>
            <a:off x="919163" y="1758950"/>
            <a:ext cx="7153275" cy="4093428"/>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start</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 start &lt; timeout)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AVAILABLE)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myPred = predPred;</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pic>
        <p:nvPicPr>
          <p:cNvPr id="221191" name="Picture 2" descr="magic"/>
          <p:cNvPicPr>
            <a:picLocks noChangeAspect="1" noChangeArrowheads="1"/>
          </p:cNvPicPr>
          <p:nvPr/>
        </p:nvPicPr>
        <p:blipFill>
          <a:blip r:embed="rId3" cstate="print"/>
          <a:srcRect/>
          <a:stretch>
            <a:fillRect/>
          </a:stretch>
        </p:blipFill>
        <p:spPr bwMode="auto">
          <a:xfrm>
            <a:off x="6361072" y="1047257"/>
            <a:ext cx="49303" cy="57269"/>
          </a:xfrm>
          <a:prstGeom prst="rect">
            <a:avLst/>
          </a:prstGeom>
          <a:noFill/>
          <a:ln w="9525">
            <a:solidFill>
              <a:schemeClr val="tx1"/>
            </a:solidFill>
            <a:miter lim="800000"/>
            <a:headEnd/>
            <a:tailEnd/>
          </a:ln>
          <a:effectLst>
            <a:glow rad="101600">
              <a:schemeClr val="accent3">
                <a:satMod val="175000"/>
                <a:alpha val="40000"/>
              </a:schemeClr>
            </a:glow>
          </a:effectLst>
        </p:spPr>
      </p:pic>
      <p:grpSp>
        <p:nvGrpSpPr>
          <p:cNvPr id="221192" name="Group 4"/>
          <p:cNvGrpSpPr>
            <a:grpSpLocks/>
          </p:cNvGrpSpPr>
          <p:nvPr/>
        </p:nvGrpSpPr>
        <p:grpSpPr bwMode="auto">
          <a:xfrm>
            <a:off x="7589330" y="1082336"/>
            <a:ext cx="438796" cy="529021"/>
            <a:chOff x="2496" y="2725"/>
            <a:chExt cx="712" cy="739"/>
          </a:xfrm>
          <a:effectLst>
            <a:glow rad="101600">
              <a:schemeClr val="accent3">
                <a:satMod val="175000"/>
                <a:alpha val="40000"/>
              </a:schemeClr>
            </a:glow>
          </a:effectLst>
        </p:grpSpPr>
        <p:sp>
          <p:nvSpPr>
            <p:cNvPr id="221274" name="Rectangle 5"/>
            <p:cNvSpPr>
              <a:spLocks noChangeArrowheads="1"/>
            </p:cNvSpPr>
            <p:nvPr/>
          </p:nvSpPr>
          <p:spPr bwMode="auto">
            <a:xfrm>
              <a:off x="2592" y="3312"/>
              <a:ext cx="528" cy="144"/>
            </a:xfrm>
            <a:prstGeom prst="rect">
              <a:avLst/>
            </a:prstGeom>
            <a:solidFill>
              <a:srgbClr val="FF0000"/>
            </a:solidFill>
            <a:ln w="38100" algn="ctr">
              <a:solidFill>
                <a:schemeClr val="tx1"/>
              </a:solidFill>
              <a:miter lim="800000"/>
              <a:headEnd/>
              <a:tailEnd/>
            </a:ln>
          </p:spPr>
          <p:txBody>
            <a:bodyPr wrap="none" anchor="ctr"/>
            <a:lstStyle/>
            <a:p>
              <a:endParaRPr lang="en-US" sz="1600" dirty="0">
                <a:latin typeface="Arial" pitchFamily="34" charset="0"/>
              </a:endParaRPr>
            </a:p>
          </p:txBody>
        </p:sp>
        <p:sp>
          <p:nvSpPr>
            <p:cNvPr id="221275" name="Freeform 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grpSp>
          <p:nvGrpSpPr>
            <p:cNvPr id="221276" name="Group 7"/>
            <p:cNvGrpSpPr>
              <a:grpSpLocks/>
            </p:cNvGrpSpPr>
            <p:nvPr/>
          </p:nvGrpSpPr>
          <p:grpSpPr bwMode="auto">
            <a:xfrm>
              <a:off x="3072" y="2832"/>
              <a:ext cx="136" cy="632"/>
              <a:chOff x="3072" y="2832"/>
              <a:chExt cx="136" cy="632"/>
            </a:xfrm>
          </p:grpSpPr>
          <p:sp>
            <p:nvSpPr>
              <p:cNvPr id="221281" name="Freeform 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82" name="Freeform 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83" name="Freeform 1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221277" name="Group 11"/>
            <p:cNvGrpSpPr>
              <a:grpSpLocks/>
            </p:cNvGrpSpPr>
            <p:nvPr/>
          </p:nvGrpSpPr>
          <p:grpSpPr bwMode="auto">
            <a:xfrm flipH="1">
              <a:off x="2496" y="2832"/>
              <a:ext cx="136" cy="632"/>
              <a:chOff x="3072" y="2832"/>
              <a:chExt cx="136" cy="632"/>
            </a:xfrm>
          </p:grpSpPr>
          <p:sp>
            <p:nvSpPr>
              <p:cNvPr id="221278" name="Freeform 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79" name="Freeform 1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80" name="Freeform 1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sp>
        <p:nvSpPr>
          <p:cNvPr id="221194" name="Rectangle 16"/>
          <p:cNvSpPr>
            <a:spLocks noChangeArrowheads="1"/>
          </p:cNvSpPr>
          <p:nvPr/>
        </p:nvSpPr>
        <p:spPr bwMode="auto">
          <a:xfrm>
            <a:off x="7498736" y="1790320"/>
            <a:ext cx="332795" cy="376543"/>
          </a:xfrm>
          <a:prstGeom prst="rect">
            <a:avLst/>
          </a:prstGeom>
          <a:solidFill>
            <a:srgbClr val="FF3300"/>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endParaRPr lang="en-US" sz="1000" b="0" dirty="0">
              <a:solidFill>
                <a:schemeClr val="bg1"/>
              </a:solidFill>
              <a:latin typeface="Arial" pitchFamily="34" charset="0"/>
            </a:endParaRPr>
          </a:p>
        </p:txBody>
      </p:sp>
      <p:sp>
        <p:nvSpPr>
          <p:cNvPr id="221195" name="Line 18"/>
          <p:cNvSpPr>
            <a:spLocks noChangeShapeType="1"/>
          </p:cNvSpPr>
          <p:nvPr/>
        </p:nvSpPr>
        <p:spPr bwMode="auto">
          <a:xfrm>
            <a:off x="7708273" y="1967854"/>
            <a:ext cx="298899" cy="0"/>
          </a:xfrm>
          <a:prstGeom prst="line">
            <a:avLst/>
          </a:prstGeom>
          <a:noFill/>
          <a:ln w="76200">
            <a:solidFill>
              <a:schemeClr val="tx1"/>
            </a:solidFill>
            <a:round/>
            <a:headEnd/>
            <a:tailEnd type="triangle" w="med" len="med"/>
          </a:ln>
          <a:effectLst>
            <a:glow rad="101600">
              <a:schemeClr val="accent3">
                <a:satMod val="175000"/>
                <a:alpha val="40000"/>
              </a:schemeClr>
            </a:glow>
          </a:effectLst>
        </p:spPr>
        <p:txBody>
          <a:bodyPr wrap="none" anchor="ctr"/>
          <a:lstStyle/>
          <a:p>
            <a:endParaRPr lang="en-US" dirty="0">
              <a:latin typeface="Arial" pitchFamily="34" charset="0"/>
            </a:endParaRPr>
          </a:p>
        </p:txBody>
      </p:sp>
      <p:grpSp>
        <p:nvGrpSpPr>
          <p:cNvPr id="221196" name="Group 19"/>
          <p:cNvGrpSpPr>
            <a:grpSpLocks/>
          </p:cNvGrpSpPr>
          <p:nvPr/>
        </p:nvGrpSpPr>
        <p:grpSpPr bwMode="auto">
          <a:xfrm>
            <a:off x="5755481" y="1888393"/>
            <a:ext cx="69" cy="180397"/>
            <a:chOff x="3749" y="3267"/>
            <a:chExt cx="177" cy="252"/>
          </a:xfrm>
          <a:effectLst>
            <a:glow rad="101600">
              <a:schemeClr val="accent3">
                <a:satMod val="175000"/>
                <a:alpha val="40000"/>
              </a:schemeClr>
            </a:glow>
          </a:effectLst>
        </p:grpSpPr>
        <p:sp>
          <p:nvSpPr>
            <p:cNvPr id="221271" name="Line 20"/>
            <p:cNvSpPr>
              <a:spLocks noChangeShapeType="1"/>
            </p:cNvSpPr>
            <p:nvPr/>
          </p:nvSpPr>
          <p:spPr bwMode="auto">
            <a:xfrm>
              <a:off x="3749" y="3267"/>
              <a:ext cx="0" cy="252"/>
            </a:xfrm>
            <a:prstGeom prst="line">
              <a:avLst/>
            </a:prstGeom>
            <a:noFill/>
            <a:ln w="57150">
              <a:solidFill>
                <a:schemeClr val="tx1"/>
              </a:solidFill>
              <a:round/>
              <a:headEnd/>
              <a:tailEnd/>
            </a:ln>
          </p:spPr>
          <p:txBody>
            <a:bodyPr wrap="none" anchor="ctr"/>
            <a:lstStyle/>
            <a:p>
              <a:endParaRPr lang="en-US" dirty="0">
                <a:latin typeface="Arial" pitchFamily="34" charset="0"/>
              </a:endParaRPr>
            </a:p>
          </p:txBody>
        </p:sp>
        <p:sp>
          <p:nvSpPr>
            <p:cNvPr id="221272" name="Line 21"/>
            <p:cNvSpPr>
              <a:spLocks noChangeShapeType="1"/>
            </p:cNvSpPr>
            <p:nvPr/>
          </p:nvSpPr>
          <p:spPr bwMode="auto">
            <a:xfrm>
              <a:off x="3837" y="3317"/>
              <a:ext cx="0" cy="152"/>
            </a:xfrm>
            <a:prstGeom prst="line">
              <a:avLst/>
            </a:prstGeom>
            <a:noFill/>
            <a:ln w="57150">
              <a:solidFill>
                <a:schemeClr val="tx1"/>
              </a:solidFill>
              <a:round/>
              <a:headEnd/>
              <a:tailEnd/>
            </a:ln>
          </p:spPr>
          <p:txBody>
            <a:bodyPr wrap="none" anchor="ctr"/>
            <a:lstStyle/>
            <a:p>
              <a:endParaRPr lang="en-US" dirty="0">
                <a:latin typeface="Arial" pitchFamily="34" charset="0"/>
              </a:endParaRPr>
            </a:p>
          </p:txBody>
        </p:sp>
        <p:sp>
          <p:nvSpPr>
            <p:cNvPr id="221273" name="Line 22"/>
            <p:cNvSpPr>
              <a:spLocks noChangeShapeType="1"/>
            </p:cNvSpPr>
            <p:nvPr/>
          </p:nvSpPr>
          <p:spPr bwMode="auto">
            <a:xfrm>
              <a:off x="3926" y="3343"/>
              <a:ext cx="0" cy="101"/>
            </a:xfrm>
            <a:prstGeom prst="line">
              <a:avLst/>
            </a:prstGeom>
            <a:noFill/>
            <a:ln w="57150">
              <a:solidFill>
                <a:schemeClr val="tx1"/>
              </a:solidFill>
              <a:round/>
              <a:headEnd/>
              <a:tailEnd/>
            </a:ln>
          </p:spPr>
          <p:txBody>
            <a:bodyPr wrap="none" anchor="ctr"/>
            <a:lstStyle/>
            <a:p>
              <a:endParaRPr lang="en-US" dirty="0">
                <a:latin typeface="Arial" pitchFamily="34" charset="0"/>
              </a:endParaRPr>
            </a:p>
          </p:txBody>
        </p:sp>
      </p:grpSp>
      <p:grpSp>
        <p:nvGrpSpPr>
          <p:cNvPr id="221197" name="Group 24"/>
          <p:cNvGrpSpPr>
            <a:grpSpLocks/>
          </p:cNvGrpSpPr>
          <p:nvPr/>
        </p:nvGrpSpPr>
        <p:grpSpPr bwMode="auto">
          <a:xfrm>
            <a:off x="6660587" y="1103812"/>
            <a:ext cx="438796" cy="529021"/>
            <a:chOff x="2496" y="2725"/>
            <a:chExt cx="712" cy="739"/>
          </a:xfrm>
          <a:effectLst>
            <a:glow rad="101600">
              <a:schemeClr val="accent3">
                <a:satMod val="175000"/>
                <a:alpha val="40000"/>
              </a:schemeClr>
            </a:glow>
          </a:effectLst>
        </p:grpSpPr>
        <p:sp>
          <p:nvSpPr>
            <p:cNvPr id="221261" name="Rectangle 25"/>
            <p:cNvSpPr>
              <a:spLocks noChangeArrowheads="1"/>
            </p:cNvSpPr>
            <p:nvPr/>
          </p:nvSpPr>
          <p:spPr bwMode="auto">
            <a:xfrm>
              <a:off x="2592" y="3312"/>
              <a:ext cx="528" cy="144"/>
            </a:xfrm>
            <a:prstGeom prst="rect">
              <a:avLst/>
            </a:prstGeom>
            <a:solidFill>
              <a:srgbClr val="0066FF"/>
            </a:solidFill>
            <a:ln w="38100" algn="ctr">
              <a:solidFill>
                <a:schemeClr val="tx1"/>
              </a:solidFill>
              <a:miter lim="800000"/>
              <a:headEnd/>
              <a:tailEnd/>
            </a:ln>
          </p:spPr>
          <p:txBody>
            <a:bodyPr wrap="none" anchor="ctr"/>
            <a:lstStyle/>
            <a:p>
              <a:endParaRPr lang="en-US" sz="1600" dirty="0">
                <a:latin typeface="Arial" pitchFamily="34" charset="0"/>
              </a:endParaRPr>
            </a:p>
          </p:txBody>
        </p:sp>
        <p:sp>
          <p:nvSpPr>
            <p:cNvPr id="221262" name="Freeform 2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0066FF"/>
            </a:solidFill>
            <a:ln w="38100">
              <a:solidFill>
                <a:schemeClr val="tx1"/>
              </a:solidFill>
              <a:round/>
              <a:headEnd/>
              <a:tailEnd/>
            </a:ln>
          </p:spPr>
          <p:txBody>
            <a:bodyPr wrap="none" anchor="ctr"/>
            <a:lstStyle/>
            <a:p>
              <a:endParaRPr lang="en-US" dirty="0">
                <a:latin typeface="Arial" pitchFamily="34" charset="0"/>
              </a:endParaRPr>
            </a:p>
          </p:txBody>
        </p:sp>
        <p:grpSp>
          <p:nvGrpSpPr>
            <p:cNvPr id="221263" name="Group 27"/>
            <p:cNvGrpSpPr>
              <a:grpSpLocks/>
            </p:cNvGrpSpPr>
            <p:nvPr/>
          </p:nvGrpSpPr>
          <p:grpSpPr bwMode="auto">
            <a:xfrm>
              <a:off x="3072" y="2832"/>
              <a:ext cx="136" cy="632"/>
              <a:chOff x="3072" y="2832"/>
              <a:chExt cx="136" cy="632"/>
            </a:xfrm>
          </p:grpSpPr>
          <p:sp>
            <p:nvSpPr>
              <p:cNvPr id="221268" name="Freeform 2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69" name="Freeform 2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70" name="Freeform 3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221264" name="Group 31"/>
            <p:cNvGrpSpPr>
              <a:grpSpLocks/>
            </p:cNvGrpSpPr>
            <p:nvPr/>
          </p:nvGrpSpPr>
          <p:grpSpPr bwMode="auto">
            <a:xfrm flipH="1">
              <a:off x="2496" y="2832"/>
              <a:ext cx="136" cy="632"/>
              <a:chOff x="3072" y="2832"/>
              <a:chExt cx="136" cy="632"/>
            </a:xfrm>
          </p:grpSpPr>
          <p:sp>
            <p:nvSpPr>
              <p:cNvPr id="221265" name="Freeform 3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66" name="Freeform 3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67" name="Freeform 3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sp>
        <p:nvSpPr>
          <p:cNvPr id="221199" name="Rectangle 36"/>
          <p:cNvSpPr>
            <a:spLocks noChangeArrowheads="1"/>
          </p:cNvSpPr>
          <p:nvPr/>
        </p:nvSpPr>
        <p:spPr bwMode="auto">
          <a:xfrm>
            <a:off x="6569993" y="1791036"/>
            <a:ext cx="332795" cy="376543"/>
          </a:xfrm>
          <a:prstGeom prst="rect">
            <a:avLst/>
          </a:prstGeom>
          <a:solidFill>
            <a:srgbClr val="0066FF"/>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endParaRPr lang="en-US" sz="1000" b="0" dirty="0">
              <a:solidFill>
                <a:schemeClr val="bg1"/>
              </a:solidFill>
              <a:latin typeface="Arial" pitchFamily="34" charset="0"/>
            </a:endParaRPr>
          </a:p>
        </p:txBody>
      </p:sp>
      <p:sp>
        <p:nvSpPr>
          <p:cNvPr id="221200" name="AutoShape 39"/>
          <p:cNvSpPr>
            <a:spLocks noChangeArrowheads="1"/>
          </p:cNvSpPr>
          <p:nvPr/>
        </p:nvSpPr>
        <p:spPr bwMode="auto">
          <a:xfrm>
            <a:off x="5603656" y="1676499"/>
            <a:ext cx="610123" cy="643558"/>
          </a:xfrm>
          <a:prstGeom prst="wedgeRoundRectCallout">
            <a:avLst>
              <a:gd name="adj1" fmla="val 110204"/>
              <a:gd name="adj2" fmla="val -57787"/>
              <a:gd name="adj3" fmla="val 16667"/>
            </a:avLst>
          </a:prstGeom>
          <a:noFill/>
          <a:ln w="38100">
            <a:solidFill>
              <a:schemeClr val="tx1"/>
            </a:solidFill>
            <a:miter lim="800000"/>
            <a:headEnd/>
            <a:tailEnd/>
          </a:ln>
          <a:effectLst>
            <a:glow rad="101600">
              <a:schemeClr val="accent3">
                <a:satMod val="175000"/>
                <a:alpha val="40000"/>
              </a:schemeClr>
            </a:glow>
          </a:effectLst>
        </p:spPr>
        <p:txBody>
          <a:bodyPr anchor="ctr"/>
          <a:lstStyle/>
          <a:p>
            <a:pPr algn="ctr"/>
            <a:endParaRPr lang="en-US" sz="1600" b="0" dirty="0">
              <a:latin typeface="Arial" pitchFamily="34" charset="0"/>
            </a:endParaRPr>
          </a:p>
        </p:txBody>
      </p:sp>
      <p:pic>
        <p:nvPicPr>
          <p:cNvPr id="221201" name="Picture 40" descr="magic"/>
          <p:cNvPicPr>
            <a:picLocks noChangeAspect="1" noChangeArrowheads="1"/>
          </p:cNvPicPr>
          <p:nvPr/>
        </p:nvPicPr>
        <p:blipFill>
          <a:blip r:embed="rId3" cstate="print"/>
          <a:srcRect/>
          <a:stretch>
            <a:fillRect/>
          </a:stretch>
        </p:blipFill>
        <p:spPr bwMode="auto">
          <a:xfrm>
            <a:off x="5509981" y="1036519"/>
            <a:ext cx="49303" cy="57269"/>
          </a:xfrm>
          <a:prstGeom prst="rect">
            <a:avLst/>
          </a:prstGeom>
          <a:noFill/>
          <a:ln w="9525">
            <a:solidFill>
              <a:schemeClr val="tx1"/>
            </a:solidFill>
            <a:miter lim="800000"/>
            <a:headEnd/>
            <a:tailEnd/>
          </a:ln>
          <a:effectLst>
            <a:glow rad="101600">
              <a:schemeClr val="accent3">
                <a:satMod val="175000"/>
                <a:alpha val="40000"/>
              </a:schemeClr>
            </a:glow>
          </a:effectLst>
        </p:spPr>
      </p:pic>
      <p:grpSp>
        <p:nvGrpSpPr>
          <p:cNvPr id="221202" name="Group 41"/>
          <p:cNvGrpSpPr>
            <a:grpSpLocks/>
          </p:cNvGrpSpPr>
          <p:nvPr/>
        </p:nvGrpSpPr>
        <p:grpSpPr bwMode="auto">
          <a:xfrm>
            <a:off x="5809496" y="1093072"/>
            <a:ext cx="438796" cy="529021"/>
            <a:chOff x="2496" y="2725"/>
            <a:chExt cx="712" cy="739"/>
          </a:xfrm>
          <a:effectLst>
            <a:glow rad="101600">
              <a:schemeClr val="accent3">
                <a:satMod val="175000"/>
                <a:alpha val="40000"/>
              </a:schemeClr>
            </a:glow>
          </a:effectLst>
        </p:grpSpPr>
        <p:sp>
          <p:nvSpPr>
            <p:cNvPr id="221251" name="Rectangle 42"/>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sz="1600" dirty="0">
                <a:latin typeface="Arial" pitchFamily="34" charset="0"/>
              </a:endParaRPr>
            </a:p>
          </p:txBody>
        </p:sp>
        <p:sp>
          <p:nvSpPr>
            <p:cNvPr id="221252" name="Freeform 43"/>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grpSp>
          <p:nvGrpSpPr>
            <p:cNvPr id="221253" name="Group 44"/>
            <p:cNvGrpSpPr>
              <a:grpSpLocks/>
            </p:cNvGrpSpPr>
            <p:nvPr/>
          </p:nvGrpSpPr>
          <p:grpSpPr bwMode="auto">
            <a:xfrm>
              <a:off x="3072" y="2832"/>
              <a:ext cx="136" cy="632"/>
              <a:chOff x="3072" y="2832"/>
              <a:chExt cx="136" cy="632"/>
            </a:xfrm>
          </p:grpSpPr>
          <p:sp>
            <p:nvSpPr>
              <p:cNvPr id="221258" name="Freeform 4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59" name="Freeform 46"/>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60" name="Freeform 47"/>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221254" name="Group 48"/>
            <p:cNvGrpSpPr>
              <a:grpSpLocks/>
            </p:cNvGrpSpPr>
            <p:nvPr/>
          </p:nvGrpSpPr>
          <p:grpSpPr bwMode="auto">
            <a:xfrm flipH="1">
              <a:off x="2496" y="2832"/>
              <a:ext cx="136" cy="632"/>
              <a:chOff x="3072" y="2832"/>
              <a:chExt cx="136" cy="632"/>
            </a:xfrm>
          </p:grpSpPr>
          <p:sp>
            <p:nvSpPr>
              <p:cNvPr id="221255" name="Freeform 4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56" name="Freeform 50"/>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21257" name="Freeform 51"/>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sp>
        <p:nvSpPr>
          <p:cNvPr id="221203" name="Rectangle 52"/>
          <p:cNvSpPr>
            <a:spLocks noChangeArrowheads="1"/>
          </p:cNvSpPr>
          <p:nvPr/>
        </p:nvSpPr>
        <p:spPr bwMode="auto">
          <a:xfrm>
            <a:off x="5718902" y="1790320"/>
            <a:ext cx="332795" cy="376543"/>
          </a:xfrm>
          <a:prstGeom prst="rect">
            <a:avLst/>
          </a:prstGeom>
          <a:solidFill>
            <a:schemeClr val="accent1"/>
          </a:solidFill>
          <a:ln w="38100">
            <a:solidFill>
              <a:schemeClr val="tx1"/>
            </a:solidFill>
            <a:miter lim="800000"/>
            <a:headEnd/>
            <a:tailEnd/>
          </a:ln>
          <a:effectLst>
            <a:glow rad="101600">
              <a:schemeClr val="accent3">
                <a:satMod val="175000"/>
                <a:alpha val="40000"/>
              </a:schemeClr>
            </a:glow>
          </a:effectLst>
        </p:spPr>
        <p:txBody>
          <a:bodyPr wrap="none" anchor="ctr"/>
          <a:lstStyle/>
          <a:p>
            <a:pPr algn="ctr"/>
            <a:endParaRPr lang="en-US" sz="1000" b="0" dirty="0">
              <a:solidFill>
                <a:schemeClr val="bg1"/>
              </a:solidFill>
              <a:latin typeface="Arial" pitchFamily="34" charset="0"/>
            </a:endParaRPr>
          </a:p>
        </p:txBody>
      </p:sp>
      <p:sp>
        <p:nvSpPr>
          <p:cNvPr id="221204" name="Line 56"/>
          <p:cNvSpPr>
            <a:spLocks noChangeShapeType="1"/>
          </p:cNvSpPr>
          <p:nvPr/>
        </p:nvSpPr>
        <p:spPr bwMode="auto">
          <a:xfrm>
            <a:off x="5376863" y="1978592"/>
            <a:ext cx="298899" cy="0"/>
          </a:xfrm>
          <a:prstGeom prst="line">
            <a:avLst/>
          </a:prstGeom>
          <a:noFill/>
          <a:ln w="76200">
            <a:solidFill>
              <a:schemeClr val="tx1"/>
            </a:solidFill>
            <a:round/>
            <a:headEnd/>
            <a:tailEnd type="triangle" w="med" len="me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221205" name="Rectangle 57"/>
          <p:cNvSpPr>
            <a:spLocks noChangeArrowheads="1"/>
          </p:cNvSpPr>
          <p:nvPr/>
        </p:nvSpPr>
        <p:spPr bwMode="auto">
          <a:xfrm>
            <a:off x="5729303" y="787400"/>
            <a:ext cx="593432" cy="261610"/>
          </a:xfrm>
          <a:prstGeom prst="rect">
            <a:avLst/>
          </a:prstGeom>
          <a:noFill/>
          <a:ln w="9525">
            <a:solidFill>
              <a:schemeClr val="tx1"/>
            </a:solidFill>
            <a:miter lim="800000"/>
            <a:headEnd/>
            <a:tailEnd/>
          </a:ln>
        </p:spPr>
        <p:txBody>
          <a:bodyPr wrap="none">
            <a:spAutoFit/>
          </a:bodyPr>
          <a:lstStyle/>
          <a:p>
            <a:pPr algn="ctr"/>
            <a:r>
              <a:rPr lang="en-US" sz="1100" b="0" dirty="0">
                <a:solidFill>
                  <a:schemeClr val="tx1"/>
                </a:solidFill>
                <a:latin typeface="Arial" pitchFamily="34" charset="0"/>
              </a:rPr>
              <a:t>locked</a:t>
            </a:r>
          </a:p>
        </p:txBody>
      </p:sp>
      <p:sp>
        <p:nvSpPr>
          <p:cNvPr id="221208" name="Line 121"/>
          <p:cNvSpPr>
            <a:spLocks noChangeShapeType="1"/>
          </p:cNvSpPr>
          <p:nvPr/>
        </p:nvSpPr>
        <p:spPr bwMode="auto">
          <a:xfrm>
            <a:off x="6852252" y="1967854"/>
            <a:ext cx="298899" cy="0"/>
          </a:xfrm>
          <a:prstGeom prst="line">
            <a:avLst/>
          </a:prstGeom>
          <a:noFill/>
          <a:ln w="76200">
            <a:solidFill>
              <a:schemeClr val="tx1"/>
            </a:solidFill>
            <a:round/>
            <a:headEnd/>
            <a:tailEnd type="triangle" w="med" len="me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221209" name="Line 126"/>
          <p:cNvSpPr>
            <a:spLocks noChangeShapeType="1"/>
          </p:cNvSpPr>
          <p:nvPr/>
        </p:nvSpPr>
        <p:spPr bwMode="auto">
          <a:xfrm>
            <a:off x="5940149" y="1967854"/>
            <a:ext cx="298899" cy="0"/>
          </a:xfrm>
          <a:prstGeom prst="line">
            <a:avLst/>
          </a:prstGeom>
          <a:noFill/>
          <a:ln w="76200">
            <a:solidFill>
              <a:schemeClr val="tx1"/>
            </a:solidFill>
            <a:round/>
            <a:headEnd/>
            <a:tailEnd type="triangle" w="med" len="med"/>
          </a:ln>
          <a:effectLst>
            <a:glow rad="101600">
              <a:schemeClr val="accent3">
                <a:satMod val="175000"/>
                <a:alpha val="40000"/>
              </a:schemeClr>
            </a:glow>
          </a:effectLst>
        </p:spPr>
        <p:txBody>
          <a:bodyPr wrap="none" anchor="ctr"/>
          <a:lstStyle/>
          <a:p>
            <a:endParaRPr lang="en-US" dirty="0">
              <a:latin typeface="Arial" pitchFamily="34" charset="0"/>
            </a:endParaRPr>
          </a:p>
        </p:txBody>
      </p:sp>
      <p:sp>
        <p:nvSpPr>
          <p:cNvPr id="221210" name="AutoShape 23"/>
          <p:cNvSpPr>
            <a:spLocks noChangeArrowheads="1"/>
          </p:cNvSpPr>
          <p:nvPr/>
        </p:nvSpPr>
        <p:spPr bwMode="auto">
          <a:xfrm>
            <a:off x="6478166" y="1712292"/>
            <a:ext cx="610123" cy="643558"/>
          </a:xfrm>
          <a:prstGeom prst="wedgeRoundRectCallout">
            <a:avLst>
              <a:gd name="adj1" fmla="val 124343"/>
              <a:gd name="adj2" fmla="val -64347"/>
              <a:gd name="adj3" fmla="val 16667"/>
            </a:avLst>
          </a:prstGeom>
          <a:noFill/>
          <a:ln w="38100">
            <a:solidFill>
              <a:schemeClr val="tx1"/>
            </a:solidFill>
            <a:miter lim="800000"/>
            <a:headEnd/>
            <a:tailEnd/>
          </a:ln>
          <a:effectLst>
            <a:glow rad="101600">
              <a:schemeClr val="accent3">
                <a:satMod val="175000"/>
                <a:alpha val="40000"/>
              </a:schemeClr>
            </a:glow>
          </a:effectLst>
        </p:spPr>
        <p:txBody>
          <a:bodyPr anchor="ctr"/>
          <a:lstStyle/>
          <a:p>
            <a:pPr algn="ctr"/>
            <a:endParaRPr lang="en-US" sz="1600" b="0" dirty="0">
              <a:latin typeface="Arial" pitchFamily="34" charset="0"/>
            </a:endParaRPr>
          </a:p>
        </p:txBody>
      </p:sp>
    </p:spTree>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331E983-BBD2-7573-481B-DC92711DFF12}"/>
              </a:ext>
            </a:extLst>
          </p:cNvPr>
          <p:cNvSpPr>
            <a:spLocks noChangeArrowheads="1"/>
          </p:cNvSpPr>
          <p:nvPr/>
        </p:nvSpPr>
        <p:spPr bwMode="auto">
          <a:xfrm>
            <a:off x="919163" y="1758950"/>
            <a:ext cx="7153275" cy="4093428"/>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start</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 start &lt; timeout)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AVAILABLE)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myPred = predPred;</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22212" name="Rectangle 3"/>
          <p:cNvSpPr>
            <a:spLocks noGrp="1" noChangeArrowheads="1"/>
          </p:cNvSpPr>
          <p:nvPr>
            <p:ph type="title"/>
          </p:nvPr>
        </p:nvSpPr>
        <p:spPr/>
        <p:txBody>
          <a:bodyPr/>
          <a:lstStyle/>
          <a:p>
            <a:r>
              <a:rPr lang="en-US" dirty="0"/>
              <a:t>Time-out Lock</a:t>
            </a:r>
          </a:p>
        </p:txBody>
      </p:sp>
      <p:sp>
        <p:nvSpPr>
          <p:cNvPr id="222210" name="Footer Placeholder 3"/>
          <p:cNvSpPr>
            <a:spLocks noGrp="1"/>
          </p:cNvSpPr>
          <p:nvPr>
            <p:ph type="ftr" sz="quarter" idx="10"/>
          </p:nvPr>
        </p:nvSpPr>
        <p:spPr>
          <a:noFill/>
        </p:spPr>
        <p:txBody>
          <a:bodyPr/>
          <a:lstStyle/>
          <a:p>
            <a:r>
              <a:rPr lang="en-US" dirty="0"/>
              <a:t>Art of Multiprocessor Programming</a:t>
            </a:r>
          </a:p>
        </p:txBody>
      </p:sp>
      <p:sp>
        <p:nvSpPr>
          <p:cNvPr id="222211" name="Slide Number Placeholder 4"/>
          <p:cNvSpPr>
            <a:spLocks noGrp="1"/>
          </p:cNvSpPr>
          <p:nvPr>
            <p:ph type="sldNum" sz="quarter" idx="11"/>
          </p:nvPr>
        </p:nvSpPr>
        <p:spPr>
          <a:noFill/>
        </p:spPr>
        <p:txBody>
          <a:bodyPr/>
          <a:lstStyle/>
          <a:p>
            <a:fld id="{F2E1BEF5-B7CC-42B6-A01A-59718E163119}" type="slidenum">
              <a:rPr lang="x-none" smtClean="0">
                <a:cs typeface="Arial" pitchFamily="34" charset="0"/>
              </a:rPr>
              <a:pPr/>
              <a:t>208</a:t>
            </a:fld>
            <a:endParaRPr lang="en-US" dirty="0">
              <a:cs typeface="Arial" pitchFamily="34" charset="0"/>
            </a:endParaRPr>
          </a:p>
        </p:txBody>
      </p:sp>
      <p:sp>
        <p:nvSpPr>
          <p:cNvPr id="222214" name="Text Box 6"/>
          <p:cNvSpPr txBox="1">
            <a:spLocks noChangeArrowheads="1"/>
          </p:cNvSpPr>
          <p:nvPr/>
        </p:nvSpPr>
        <p:spPr bwMode="auto">
          <a:xfrm>
            <a:off x="3025776" y="4534407"/>
            <a:ext cx="4201876" cy="523220"/>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Keep trying for a while …</a:t>
            </a:r>
          </a:p>
        </p:txBody>
      </p:sp>
      <p:sp>
        <p:nvSpPr>
          <p:cNvPr id="222215" name="AutoShape 7"/>
          <p:cNvSpPr>
            <a:spLocks noChangeArrowheads="1"/>
          </p:cNvSpPr>
          <p:nvPr/>
        </p:nvSpPr>
        <p:spPr bwMode="auto">
          <a:xfrm>
            <a:off x="1209675" y="1966914"/>
            <a:ext cx="4675559" cy="815198"/>
          </a:xfrm>
          <a:prstGeom prst="wedgeRoundRectCallout">
            <a:avLst>
              <a:gd name="adj1" fmla="val 33116"/>
              <a:gd name="adj2" fmla="val 237764"/>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B09A1E-D582-23AE-0085-3840567A09B6}"/>
              </a:ext>
            </a:extLst>
          </p:cNvPr>
          <p:cNvSpPr>
            <a:spLocks noChangeArrowheads="1"/>
          </p:cNvSpPr>
          <p:nvPr/>
        </p:nvSpPr>
        <p:spPr bwMode="auto">
          <a:xfrm>
            <a:off x="919163" y="1758950"/>
            <a:ext cx="7153275" cy="4093428"/>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start</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 start &lt; timeout)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AVAILABLE)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myPred = predPred;</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23236" name="Rectangle 3"/>
          <p:cNvSpPr>
            <a:spLocks noGrp="1" noChangeArrowheads="1"/>
          </p:cNvSpPr>
          <p:nvPr>
            <p:ph type="title"/>
          </p:nvPr>
        </p:nvSpPr>
        <p:spPr/>
        <p:txBody>
          <a:bodyPr/>
          <a:lstStyle/>
          <a:p>
            <a:r>
              <a:rPr lang="en-US" dirty="0"/>
              <a:t>Time-out Lock</a:t>
            </a:r>
          </a:p>
        </p:txBody>
      </p:sp>
      <p:sp>
        <p:nvSpPr>
          <p:cNvPr id="223234" name="Footer Placeholder 3"/>
          <p:cNvSpPr>
            <a:spLocks noGrp="1"/>
          </p:cNvSpPr>
          <p:nvPr>
            <p:ph type="ftr" sz="quarter" idx="10"/>
          </p:nvPr>
        </p:nvSpPr>
        <p:spPr>
          <a:noFill/>
        </p:spPr>
        <p:txBody>
          <a:bodyPr/>
          <a:lstStyle/>
          <a:p>
            <a:r>
              <a:rPr lang="en-US" dirty="0"/>
              <a:t>Art of Multiprocessor Programming</a:t>
            </a:r>
          </a:p>
        </p:txBody>
      </p:sp>
      <p:sp>
        <p:nvSpPr>
          <p:cNvPr id="223235" name="Slide Number Placeholder 4"/>
          <p:cNvSpPr>
            <a:spLocks noGrp="1"/>
          </p:cNvSpPr>
          <p:nvPr>
            <p:ph type="sldNum" sz="quarter" idx="11"/>
          </p:nvPr>
        </p:nvSpPr>
        <p:spPr>
          <a:noFill/>
        </p:spPr>
        <p:txBody>
          <a:bodyPr/>
          <a:lstStyle/>
          <a:p>
            <a:fld id="{08F90D9B-9E60-496E-BF55-C8157A5CCE59}" type="slidenum">
              <a:rPr lang="x-none" smtClean="0">
                <a:cs typeface="Arial" pitchFamily="34" charset="0"/>
              </a:rPr>
              <a:pPr/>
              <a:t>209</a:t>
            </a:fld>
            <a:endParaRPr lang="en-US" dirty="0">
              <a:cs typeface="Arial" pitchFamily="34" charset="0"/>
            </a:endParaRPr>
          </a:p>
        </p:txBody>
      </p:sp>
      <p:sp>
        <p:nvSpPr>
          <p:cNvPr id="223238" name="Text Box 6"/>
          <p:cNvSpPr txBox="1">
            <a:spLocks noChangeArrowheads="1"/>
          </p:cNvSpPr>
          <p:nvPr/>
        </p:nvSpPr>
        <p:spPr bwMode="auto">
          <a:xfrm>
            <a:off x="2091447" y="4854575"/>
            <a:ext cx="5430128" cy="523220"/>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Spin on predecessor’s prev field</a:t>
            </a:r>
          </a:p>
        </p:txBody>
      </p:sp>
      <p:sp>
        <p:nvSpPr>
          <p:cNvPr id="223239" name="AutoShape 7"/>
          <p:cNvSpPr>
            <a:spLocks noChangeArrowheads="1"/>
          </p:cNvSpPr>
          <p:nvPr/>
        </p:nvSpPr>
        <p:spPr bwMode="auto">
          <a:xfrm>
            <a:off x="1320767" y="2733421"/>
            <a:ext cx="4737100" cy="388938"/>
          </a:xfrm>
          <a:prstGeom prst="wedgeRoundRectCallout">
            <a:avLst>
              <a:gd name="adj1" fmla="val 25704"/>
              <a:gd name="adj2" fmla="val 429593"/>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6F4A18A0-9AEE-B3F2-576E-A4F247A6185F}"/>
              </a:ext>
            </a:extLst>
          </p:cNvPr>
          <p:cNvSpPr>
            <a:spLocks noChangeArrowheads="1"/>
          </p:cNvSpPr>
          <p:nvPr/>
        </p:nvSpPr>
        <p:spPr bwMode="auto">
          <a:xfrm>
            <a:off x="919163" y="1758950"/>
            <a:ext cx="7153275" cy="4093428"/>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start</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 start &lt; timeout)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AVAILABLE)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myPred = predPred;</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24260" name="Rectangle 3"/>
          <p:cNvSpPr>
            <a:spLocks noGrp="1" noChangeArrowheads="1"/>
          </p:cNvSpPr>
          <p:nvPr>
            <p:ph type="title"/>
          </p:nvPr>
        </p:nvSpPr>
        <p:spPr/>
        <p:txBody>
          <a:bodyPr/>
          <a:lstStyle/>
          <a:p>
            <a:r>
              <a:rPr lang="en-US" dirty="0"/>
              <a:t>Time-out Lock</a:t>
            </a:r>
          </a:p>
        </p:txBody>
      </p:sp>
      <p:sp>
        <p:nvSpPr>
          <p:cNvPr id="224258" name="Footer Placeholder 3"/>
          <p:cNvSpPr>
            <a:spLocks noGrp="1"/>
          </p:cNvSpPr>
          <p:nvPr>
            <p:ph type="ftr" sz="quarter" idx="10"/>
          </p:nvPr>
        </p:nvSpPr>
        <p:spPr>
          <a:noFill/>
        </p:spPr>
        <p:txBody>
          <a:bodyPr/>
          <a:lstStyle/>
          <a:p>
            <a:r>
              <a:rPr lang="en-US" dirty="0"/>
              <a:t>Art of Multiprocessor Programming</a:t>
            </a:r>
          </a:p>
        </p:txBody>
      </p:sp>
      <p:sp>
        <p:nvSpPr>
          <p:cNvPr id="224259" name="Slide Number Placeholder 4"/>
          <p:cNvSpPr>
            <a:spLocks noGrp="1"/>
          </p:cNvSpPr>
          <p:nvPr>
            <p:ph type="sldNum" sz="quarter" idx="11"/>
          </p:nvPr>
        </p:nvSpPr>
        <p:spPr>
          <a:noFill/>
        </p:spPr>
        <p:txBody>
          <a:bodyPr/>
          <a:lstStyle/>
          <a:p>
            <a:fld id="{07F573C7-2F46-4F6E-8194-06F920BC85E2}" type="slidenum">
              <a:rPr lang="x-none" smtClean="0">
                <a:cs typeface="Arial" pitchFamily="34" charset="0"/>
              </a:rPr>
              <a:pPr/>
              <a:t>210</a:t>
            </a:fld>
            <a:endParaRPr lang="en-US" dirty="0">
              <a:cs typeface="Arial" pitchFamily="34" charset="0"/>
            </a:endParaRPr>
          </a:p>
        </p:txBody>
      </p:sp>
      <p:sp>
        <p:nvSpPr>
          <p:cNvPr id="224262" name="Text Box 6"/>
          <p:cNvSpPr txBox="1">
            <a:spLocks noChangeArrowheads="1"/>
          </p:cNvSpPr>
          <p:nvPr/>
        </p:nvSpPr>
        <p:spPr bwMode="auto">
          <a:xfrm>
            <a:off x="1849437" y="4899026"/>
            <a:ext cx="4703763" cy="523220"/>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Predecessor released lock</a:t>
            </a:r>
          </a:p>
        </p:txBody>
      </p:sp>
      <p:sp>
        <p:nvSpPr>
          <p:cNvPr id="224263" name="AutoShape 7"/>
          <p:cNvSpPr>
            <a:spLocks noChangeArrowheads="1"/>
          </p:cNvSpPr>
          <p:nvPr/>
        </p:nvSpPr>
        <p:spPr bwMode="auto">
          <a:xfrm>
            <a:off x="1411288" y="2993232"/>
            <a:ext cx="4376669" cy="671512"/>
          </a:xfrm>
          <a:prstGeom prst="wedgeRoundRectCallout">
            <a:avLst>
              <a:gd name="adj1" fmla="val 10403"/>
              <a:gd name="adj2" fmla="val 210282"/>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6428C38A-CEA5-B8E5-9FCD-4B61CF646BBE}"/>
              </a:ext>
            </a:extLst>
          </p:cNvPr>
          <p:cNvSpPr>
            <a:spLocks noChangeArrowheads="1"/>
          </p:cNvSpPr>
          <p:nvPr/>
        </p:nvSpPr>
        <p:spPr bwMode="auto">
          <a:xfrm>
            <a:off x="919163" y="1758950"/>
            <a:ext cx="7153275" cy="4093428"/>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start</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now</a:t>
            </a:r>
            <a:r>
              <a:rPr lang="en-US" sz="2000" b="0" dirty="0">
                <a:solidFill>
                  <a:srgbClr val="D4D4D4"/>
                </a:solidFill>
                <a:effectLst/>
                <a:latin typeface="Consolas" panose="020B0609020204030204" pitchFamily="49" charset="0"/>
              </a:rPr>
              <a:t>()- start &lt; timeout)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AVAILABLE)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(predPred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myPred = predPred;</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25284" name="Rectangle 3"/>
          <p:cNvSpPr>
            <a:spLocks noGrp="1" noChangeArrowheads="1"/>
          </p:cNvSpPr>
          <p:nvPr>
            <p:ph type="title"/>
          </p:nvPr>
        </p:nvSpPr>
        <p:spPr/>
        <p:txBody>
          <a:bodyPr/>
          <a:lstStyle/>
          <a:p>
            <a:r>
              <a:rPr lang="en-US" dirty="0"/>
              <a:t>Time-out Lock</a:t>
            </a:r>
          </a:p>
        </p:txBody>
      </p:sp>
      <p:sp>
        <p:nvSpPr>
          <p:cNvPr id="225282" name="Footer Placeholder 3"/>
          <p:cNvSpPr>
            <a:spLocks noGrp="1"/>
          </p:cNvSpPr>
          <p:nvPr>
            <p:ph type="ftr" sz="quarter" idx="10"/>
          </p:nvPr>
        </p:nvSpPr>
        <p:spPr>
          <a:noFill/>
        </p:spPr>
        <p:txBody>
          <a:bodyPr/>
          <a:lstStyle/>
          <a:p>
            <a:r>
              <a:rPr lang="en-US" dirty="0"/>
              <a:t>Art of Multiprocessor Programming</a:t>
            </a:r>
          </a:p>
        </p:txBody>
      </p:sp>
      <p:sp>
        <p:nvSpPr>
          <p:cNvPr id="225283" name="Slide Number Placeholder 4"/>
          <p:cNvSpPr>
            <a:spLocks noGrp="1"/>
          </p:cNvSpPr>
          <p:nvPr>
            <p:ph type="sldNum" sz="quarter" idx="11"/>
          </p:nvPr>
        </p:nvSpPr>
        <p:spPr>
          <a:noFill/>
        </p:spPr>
        <p:txBody>
          <a:bodyPr/>
          <a:lstStyle/>
          <a:p>
            <a:fld id="{12FBAF96-94A4-4C39-AC45-9F8E1EAB84AB}" type="slidenum">
              <a:rPr lang="x-none" smtClean="0">
                <a:cs typeface="Arial" pitchFamily="34" charset="0"/>
              </a:rPr>
              <a:pPr/>
              <a:t>211</a:t>
            </a:fld>
            <a:endParaRPr lang="en-US" dirty="0">
              <a:cs typeface="Arial" pitchFamily="34" charset="0"/>
            </a:endParaRPr>
          </a:p>
        </p:txBody>
      </p:sp>
      <p:sp>
        <p:nvSpPr>
          <p:cNvPr id="225286" name="Text Box 6"/>
          <p:cNvSpPr txBox="1">
            <a:spLocks noChangeArrowheads="1"/>
          </p:cNvSpPr>
          <p:nvPr/>
        </p:nvSpPr>
        <p:spPr bwMode="auto">
          <a:xfrm>
            <a:off x="2217906" y="4845050"/>
            <a:ext cx="5925969" cy="523220"/>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Predecessor aborted, advance one</a:t>
            </a:r>
          </a:p>
        </p:txBody>
      </p:sp>
      <p:sp>
        <p:nvSpPr>
          <p:cNvPr id="225287" name="AutoShape 7"/>
          <p:cNvSpPr>
            <a:spLocks noChangeArrowheads="1"/>
          </p:cNvSpPr>
          <p:nvPr/>
        </p:nvSpPr>
        <p:spPr bwMode="auto">
          <a:xfrm>
            <a:off x="1389232" y="3639770"/>
            <a:ext cx="4714875" cy="671513"/>
          </a:xfrm>
          <a:prstGeom prst="wedgeRoundRectCallout">
            <a:avLst>
              <a:gd name="adj1" fmla="val 38250"/>
              <a:gd name="adj2" fmla="val 102009"/>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3"/>
          <p:cNvSpPr>
            <a:spLocks noGrp="1" noChangeArrowheads="1"/>
          </p:cNvSpPr>
          <p:nvPr>
            <p:ph type="title"/>
          </p:nvPr>
        </p:nvSpPr>
        <p:spPr/>
        <p:txBody>
          <a:bodyPr/>
          <a:lstStyle/>
          <a:p>
            <a:r>
              <a:rPr lang="en-US" dirty="0"/>
              <a:t>Time-out Lock</a:t>
            </a:r>
          </a:p>
        </p:txBody>
      </p:sp>
      <p:sp>
        <p:nvSpPr>
          <p:cNvPr id="226306" name="Footer Placeholder 3"/>
          <p:cNvSpPr>
            <a:spLocks noGrp="1"/>
          </p:cNvSpPr>
          <p:nvPr>
            <p:ph type="ftr" sz="quarter" idx="10"/>
          </p:nvPr>
        </p:nvSpPr>
        <p:spPr>
          <a:noFill/>
        </p:spPr>
        <p:txBody>
          <a:bodyPr/>
          <a:lstStyle/>
          <a:p>
            <a:r>
              <a:rPr lang="en-US" dirty="0"/>
              <a:t>Art of Multiprocessor Programming</a:t>
            </a:r>
          </a:p>
        </p:txBody>
      </p:sp>
      <p:sp>
        <p:nvSpPr>
          <p:cNvPr id="226307" name="Slide Number Placeholder 4"/>
          <p:cNvSpPr>
            <a:spLocks noGrp="1"/>
          </p:cNvSpPr>
          <p:nvPr>
            <p:ph type="sldNum" sz="quarter" idx="11"/>
          </p:nvPr>
        </p:nvSpPr>
        <p:spPr>
          <a:noFill/>
        </p:spPr>
        <p:txBody>
          <a:bodyPr/>
          <a:lstStyle/>
          <a:p>
            <a:fld id="{BFCC396D-35BA-460A-96A2-81C4308687E6}" type="slidenum">
              <a:rPr lang="x-none" smtClean="0">
                <a:cs typeface="Arial" pitchFamily="34" charset="0"/>
              </a:rPr>
              <a:pPr/>
              <a:t>212</a:t>
            </a:fld>
            <a:endParaRPr lang="en-US" dirty="0">
              <a:cs typeface="Arial" pitchFamily="34" charset="0"/>
            </a:endParaRPr>
          </a:p>
        </p:txBody>
      </p:sp>
      <p:sp>
        <p:nvSpPr>
          <p:cNvPr id="226309" name="Rectangle 4"/>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(qnode, myPred))</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myPred;</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26310" name="Text Box 6"/>
          <p:cNvSpPr txBox="1">
            <a:spLocks noChangeArrowheads="1"/>
          </p:cNvSpPr>
          <p:nvPr/>
        </p:nvSpPr>
        <p:spPr bwMode="auto">
          <a:xfrm>
            <a:off x="1988530" y="4352925"/>
            <a:ext cx="5166941" cy="523220"/>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What do I do when I time out?</a:t>
            </a:r>
          </a:p>
        </p:txBody>
      </p:sp>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6A6AAAF-4D3F-0FE9-0A12-31F982AE0F36}"/>
              </a:ext>
            </a:extLst>
          </p:cNvPr>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(qnode, myPred))</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myPred;</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27332" name="Rectangle 3"/>
          <p:cNvSpPr>
            <a:spLocks noGrp="1" noChangeArrowheads="1"/>
          </p:cNvSpPr>
          <p:nvPr>
            <p:ph type="title"/>
          </p:nvPr>
        </p:nvSpPr>
        <p:spPr/>
        <p:txBody>
          <a:bodyPr/>
          <a:lstStyle/>
          <a:p>
            <a:r>
              <a:rPr lang="en-US" dirty="0"/>
              <a:t>Time-out Lock</a:t>
            </a:r>
          </a:p>
        </p:txBody>
      </p:sp>
      <p:sp>
        <p:nvSpPr>
          <p:cNvPr id="227330" name="Footer Placeholder 3"/>
          <p:cNvSpPr>
            <a:spLocks noGrp="1"/>
          </p:cNvSpPr>
          <p:nvPr>
            <p:ph type="ftr" sz="quarter" idx="10"/>
          </p:nvPr>
        </p:nvSpPr>
        <p:spPr>
          <a:noFill/>
        </p:spPr>
        <p:txBody>
          <a:bodyPr/>
          <a:lstStyle/>
          <a:p>
            <a:r>
              <a:rPr lang="en-US" dirty="0"/>
              <a:t>Art of Multiprocessor Programming</a:t>
            </a:r>
          </a:p>
        </p:txBody>
      </p:sp>
      <p:sp>
        <p:nvSpPr>
          <p:cNvPr id="227331" name="Slide Number Placeholder 4"/>
          <p:cNvSpPr>
            <a:spLocks noGrp="1"/>
          </p:cNvSpPr>
          <p:nvPr>
            <p:ph type="sldNum" sz="quarter" idx="11"/>
          </p:nvPr>
        </p:nvSpPr>
        <p:spPr>
          <a:noFill/>
        </p:spPr>
        <p:txBody>
          <a:bodyPr/>
          <a:lstStyle/>
          <a:p>
            <a:fld id="{55BC6336-09EB-4C4B-B5FC-5FDF8B409E2E}" type="slidenum">
              <a:rPr lang="x-none" smtClean="0">
                <a:cs typeface="Arial" pitchFamily="34" charset="0"/>
              </a:rPr>
              <a:pPr/>
              <a:t>213</a:t>
            </a:fld>
            <a:endParaRPr lang="en-US" dirty="0">
              <a:cs typeface="Arial" pitchFamily="34" charset="0"/>
            </a:endParaRPr>
          </a:p>
        </p:txBody>
      </p:sp>
      <p:sp>
        <p:nvSpPr>
          <p:cNvPr id="227334" name="Text Box 6"/>
          <p:cNvSpPr txBox="1">
            <a:spLocks noChangeArrowheads="1"/>
          </p:cNvSpPr>
          <p:nvPr/>
        </p:nvSpPr>
        <p:spPr bwMode="auto">
          <a:xfrm>
            <a:off x="1584325" y="4432808"/>
            <a:ext cx="4833938" cy="1384995"/>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Do I have a successor?</a:t>
            </a:r>
          </a:p>
          <a:p>
            <a:pPr algn="ctr"/>
            <a:r>
              <a:rPr lang="en-US" sz="2800" b="0" dirty="0">
                <a:solidFill>
                  <a:srgbClr val="FFFF00"/>
                </a:solidFill>
                <a:latin typeface="Arial" pitchFamily="34" charset="0"/>
                <a:cs typeface="Arial" pitchFamily="34" charset="0"/>
              </a:rPr>
              <a:t>If CAS fails, I do.</a:t>
            </a:r>
          </a:p>
          <a:p>
            <a:pPr algn="ctr"/>
            <a:r>
              <a:rPr lang="en-US" sz="2800" b="0" dirty="0">
                <a:solidFill>
                  <a:srgbClr val="FFFF00"/>
                </a:solidFill>
                <a:latin typeface="Arial" pitchFamily="34" charset="0"/>
                <a:cs typeface="Arial" pitchFamily="34" charset="0"/>
              </a:rPr>
              <a:t>Tell it about </a:t>
            </a:r>
            <a:r>
              <a:rPr lang="en-US" sz="2800" b="0" dirty="0">
                <a:solidFill>
                  <a:schemeClr val="bg1"/>
                </a:solidFill>
                <a:latin typeface="Consolas" panose="020B0609020204030204" pitchFamily="49" charset="0"/>
                <a:cs typeface="Arial" pitchFamily="34" charset="0"/>
              </a:rPr>
              <a:t>myPred</a:t>
            </a:r>
          </a:p>
        </p:txBody>
      </p:sp>
      <p:sp>
        <p:nvSpPr>
          <p:cNvPr id="227335" name="AutoShape 7"/>
          <p:cNvSpPr>
            <a:spLocks noChangeArrowheads="1"/>
          </p:cNvSpPr>
          <p:nvPr/>
        </p:nvSpPr>
        <p:spPr bwMode="auto">
          <a:xfrm>
            <a:off x="963613" y="2127251"/>
            <a:ext cx="6075362" cy="722954"/>
          </a:xfrm>
          <a:prstGeom prst="wedgeRoundRectCallout">
            <a:avLst>
              <a:gd name="adj1" fmla="val -9681"/>
              <a:gd name="adj2" fmla="val 248588"/>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B4FF69BB-EB03-902C-DFEE-02402FBF85E5}"/>
              </a:ext>
            </a:extLst>
          </p:cNvPr>
          <p:cNvSpPr>
            <a:spLocks noChangeArrowheads="1"/>
          </p:cNvSpPr>
          <p:nvPr/>
        </p:nvSpPr>
        <p:spPr bwMode="auto">
          <a:xfrm>
            <a:off x="919163" y="1758950"/>
            <a:ext cx="7153275" cy="2554545"/>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(qnode, myPred))</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myPred;</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28356" name="Rectangle 3"/>
          <p:cNvSpPr>
            <a:spLocks noGrp="1" noChangeArrowheads="1"/>
          </p:cNvSpPr>
          <p:nvPr>
            <p:ph type="title"/>
          </p:nvPr>
        </p:nvSpPr>
        <p:spPr/>
        <p:txBody>
          <a:bodyPr/>
          <a:lstStyle/>
          <a:p>
            <a:r>
              <a:rPr lang="en-US" dirty="0"/>
              <a:t>Time-out Lock</a:t>
            </a:r>
          </a:p>
        </p:txBody>
      </p:sp>
      <p:sp>
        <p:nvSpPr>
          <p:cNvPr id="228354" name="Footer Placeholder 3"/>
          <p:cNvSpPr>
            <a:spLocks noGrp="1"/>
          </p:cNvSpPr>
          <p:nvPr>
            <p:ph type="ftr" sz="quarter" idx="10"/>
          </p:nvPr>
        </p:nvSpPr>
        <p:spPr>
          <a:noFill/>
        </p:spPr>
        <p:txBody>
          <a:bodyPr/>
          <a:lstStyle/>
          <a:p>
            <a:r>
              <a:rPr lang="en-US" dirty="0"/>
              <a:t>Art of Multiprocessor Programming</a:t>
            </a:r>
          </a:p>
        </p:txBody>
      </p:sp>
      <p:sp>
        <p:nvSpPr>
          <p:cNvPr id="228355" name="Slide Number Placeholder 4"/>
          <p:cNvSpPr>
            <a:spLocks noGrp="1"/>
          </p:cNvSpPr>
          <p:nvPr>
            <p:ph type="sldNum" sz="quarter" idx="11"/>
          </p:nvPr>
        </p:nvSpPr>
        <p:spPr>
          <a:noFill/>
        </p:spPr>
        <p:txBody>
          <a:bodyPr/>
          <a:lstStyle/>
          <a:p>
            <a:fld id="{1933E3EF-E68A-4F26-BA85-49180C60567B}" type="slidenum">
              <a:rPr lang="x-none" smtClean="0">
                <a:cs typeface="Arial" pitchFamily="34" charset="0"/>
              </a:rPr>
              <a:pPr/>
              <a:t>214</a:t>
            </a:fld>
            <a:endParaRPr lang="en-US" dirty="0">
              <a:cs typeface="Arial" pitchFamily="34" charset="0"/>
            </a:endParaRPr>
          </a:p>
        </p:txBody>
      </p:sp>
      <p:sp>
        <p:nvSpPr>
          <p:cNvPr id="228358" name="Text Box 6"/>
          <p:cNvSpPr txBox="1">
            <a:spLocks noChangeArrowheads="1"/>
          </p:cNvSpPr>
          <p:nvPr/>
        </p:nvSpPr>
        <p:spPr bwMode="auto">
          <a:xfrm>
            <a:off x="804491" y="4719229"/>
            <a:ext cx="6183313" cy="954107"/>
          </a:xfrm>
          <a:prstGeom prst="rect">
            <a:avLst/>
          </a:prstGeom>
          <a:noFill/>
          <a:ln w="38100">
            <a:solidFill>
              <a:srgbClr val="FF0000"/>
            </a:solidFill>
            <a:miter lim="800000"/>
            <a:headEnd/>
            <a:tailEnd/>
          </a:ln>
        </p:spPr>
        <p:txBody>
          <a:bodyPr>
            <a:spAutoFit/>
          </a:bodyPr>
          <a:lstStyle/>
          <a:p>
            <a:pPr algn="ctr"/>
            <a:r>
              <a:rPr lang="en-US" sz="2800" b="0" dirty="0">
                <a:solidFill>
                  <a:srgbClr val="FFFF00"/>
                </a:solidFill>
                <a:latin typeface="Arial" pitchFamily="34" charset="0"/>
                <a:cs typeface="Arial" pitchFamily="34" charset="0"/>
              </a:rPr>
              <a:t>If CAS succeeds: no successor, simply return </a:t>
            </a:r>
            <a:r>
              <a:rPr lang="en-US" sz="2800" b="0" i="1" dirty="0">
                <a:solidFill>
                  <a:schemeClr val="bg1"/>
                </a:solidFill>
                <a:latin typeface="Arial" pitchFamily="34" charset="0"/>
                <a:cs typeface="Arial" pitchFamily="34" charset="0"/>
              </a:rPr>
              <a:t>false</a:t>
            </a:r>
          </a:p>
        </p:txBody>
      </p:sp>
      <p:sp>
        <p:nvSpPr>
          <p:cNvPr id="228359" name="AutoShape 7"/>
          <p:cNvSpPr>
            <a:spLocks noChangeArrowheads="1"/>
          </p:cNvSpPr>
          <p:nvPr/>
        </p:nvSpPr>
        <p:spPr bwMode="auto">
          <a:xfrm>
            <a:off x="1530232" y="2698084"/>
            <a:ext cx="2222736" cy="338138"/>
          </a:xfrm>
          <a:prstGeom prst="wedgeRoundRectCallout">
            <a:avLst>
              <a:gd name="adj1" fmla="val 17361"/>
              <a:gd name="adj2" fmla="val 513417"/>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0" name="Rectangle 3"/>
          <p:cNvSpPr>
            <a:spLocks noGrp="1" noChangeArrowheads="1"/>
          </p:cNvSpPr>
          <p:nvPr>
            <p:ph type="title"/>
          </p:nvPr>
        </p:nvSpPr>
        <p:spPr/>
        <p:txBody>
          <a:bodyPr/>
          <a:lstStyle/>
          <a:p>
            <a:r>
              <a:rPr lang="en-US" dirty="0"/>
              <a:t>Time-Out Unlock</a:t>
            </a:r>
          </a:p>
        </p:txBody>
      </p:sp>
      <p:sp>
        <p:nvSpPr>
          <p:cNvPr id="229378" name="Footer Placeholder 3"/>
          <p:cNvSpPr>
            <a:spLocks noGrp="1"/>
          </p:cNvSpPr>
          <p:nvPr>
            <p:ph type="ftr" sz="quarter" idx="10"/>
          </p:nvPr>
        </p:nvSpPr>
        <p:spPr>
          <a:noFill/>
        </p:spPr>
        <p:txBody>
          <a:bodyPr/>
          <a:lstStyle/>
          <a:p>
            <a:r>
              <a:rPr lang="en-US" dirty="0"/>
              <a:t>Art of Multiprocessor Programming</a:t>
            </a:r>
          </a:p>
        </p:txBody>
      </p:sp>
      <p:sp>
        <p:nvSpPr>
          <p:cNvPr id="229379" name="Slide Number Placeholder 4"/>
          <p:cNvSpPr>
            <a:spLocks noGrp="1"/>
          </p:cNvSpPr>
          <p:nvPr>
            <p:ph type="sldNum" sz="quarter" idx="11"/>
          </p:nvPr>
        </p:nvSpPr>
        <p:spPr>
          <a:noFill/>
        </p:spPr>
        <p:txBody>
          <a:bodyPr/>
          <a:lstStyle/>
          <a:p>
            <a:fld id="{568208DF-80E4-496D-BCCF-5B39441BD174}" type="slidenum">
              <a:rPr lang="x-none" smtClean="0">
                <a:cs typeface="Arial" pitchFamily="34" charset="0"/>
              </a:rPr>
              <a:pPr/>
              <a:t>215</a:t>
            </a:fld>
            <a:endParaRPr lang="en-US" dirty="0">
              <a:cs typeface="Arial" pitchFamily="34" charset="0"/>
            </a:endParaRPr>
          </a:p>
        </p:txBody>
      </p:sp>
      <p:sp>
        <p:nvSpPr>
          <p:cNvPr id="229381" name="Rectangle 4"/>
          <p:cNvSpPr>
            <a:spLocks noChangeArrowheads="1"/>
          </p:cNvSpPr>
          <p:nvPr/>
        </p:nvSpPr>
        <p:spPr bwMode="auto">
          <a:xfrm>
            <a:off x="919163" y="1758950"/>
            <a:ext cx="7153275" cy="224676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(qnode,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AVAILABLE;</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7CB95B07-9147-D34E-B04A-DEF538F771E6}"/>
              </a:ext>
            </a:extLst>
          </p:cNvPr>
          <p:cNvSpPr>
            <a:spLocks noChangeArrowheads="1"/>
          </p:cNvSpPr>
          <p:nvPr/>
        </p:nvSpPr>
        <p:spPr bwMode="auto">
          <a:xfrm>
            <a:off x="919163" y="1758950"/>
            <a:ext cx="7153275" cy="224676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(qnode,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AVAILABLE;</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30405" name="Rectangle 3"/>
          <p:cNvSpPr>
            <a:spLocks noGrp="1" noChangeArrowheads="1"/>
          </p:cNvSpPr>
          <p:nvPr>
            <p:ph type="title"/>
          </p:nvPr>
        </p:nvSpPr>
        <p:spPr/>
        <p:txBody>
          <a:bodyPr/>
          <a:lstStyle/>
          <a:p>
            <a:r>
              <a:rPr lang="en-US" dirty="0"/>
              <a:t>Time-out Unlock</a:t>
            </a:r>
          </a:p>
        </p:txBody>
      </p:sp>
      <p:sp>
        <p:nvSpPr>
          <p:cNvPr id="230402" name="Footer Placeholder 3"/>
          <p:cNvSpPr>
            <a:spLocks noGrp="1"/>
          </p:cNvSpPr>
          <p:nvPr>
            <p:ph type="ftr" sz="quarter" idx="10"/>
          </p:nvPr>
        </p:nvSpPr>
        <p:spPr>
          <a:noFill/>
        </p:spPr>
        <p:txBody>
          <a:bodyPr/>
          <a:lstStyle/>
          <a:p>
            <a:r>
              <a:rPr lang="en-US" dirty="0"/>
              <a:t>Art of Multiprocessor Programming</a:t>
            </a:r>
          </a:p>
        </p:txBody>
      </p:sp>
      <p:sp>
        <p:nvSpPr>
          <p:cNvPr id="230403" name="Slide Number Placeholder 4"/>
          <p:cNvSpPr>
            <a:spLocks noGrp="1"/>
          </p:cNvSpPr>
          <p:nvPr>
            <p:ph type="sldNum" sz="quarter" idx="11"/>
          </p:nvPr>
        </p:nvSpPr>
        <p:spPr>
          <a:noFill/>
        </p:spPr>
        <p:txBody>
          <a:bodyPr/>
          <a:lstStyle/>
          <a:p>
            <a:fld id="{FC73E107-579B-48EB-BF93-5760F3BCA5FF}" type="slidenum">
              <a:rPr lang="x-none" smtClean="0">
                <a:cs typeface="Arial" pitchFamily="34" charset="0"/>
              </a:rPr>
              <a:pPr/>
              <a:t>216</a:t>
            </a:fld>
            <a:endParaRPr lang="en-US" dirty="0">
              <a:cs typeface="Arial" pitchFamily="34" charset="0"/>
            </a:endParaRPr>
          </a:p>
        </p:txBody>
      </p:sp>
      <p:sp>
        <p:nvSpPr>
          <p:cNvPr id="230406" name="Text Box 6"/>
          <p:cNvSpPr txBox="1">
            <a:spLocks noChangeArrowheads="1"/>
          </p:cNvSpPr>
          <p:nvPr/>
        </p:nvSpPr>
        <p:spPr bwMode="auto">
          <a:xfrm>
            <a:off x="2144647" y="4434562"/>
            <a:ext cx="5316468" cy="954107"/>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If CAS failed: successor exists,</a:t>
            </a:r>
          </a:p>
          <a:p>
            <a:pPr algn="ctr"/>
            <a:r>
              <a:rPr lang="en-US" sz="2800" b="0" dirty="0">
                <a:solidFill>
                  <a:srgbClr val="FFFF00"/>
                </a:solidFill>
                <a:latin typeface="Arial" pitchFamily="34" charset="0"/>
                <a:cs typeface="Arial" pitchFamily="34" charset="0"/>
              </a:rPr>
              <a:t>notify that lock is free</a:t>
            </a:r>
          </a:p>
        </p:txBody>
      </p:sp>
      <p:sp>
        <p:nvSpPr>
          <p:cNvPr id="230407" name="AutoShape 7"/>
          <p:cNvSpPr>
            <a:spLocks noChangeArrowheads="1"/>
          </p:cNvSpPr>
          <p:nvPr/>
        </p:nvSpPr>
        <p:spPr bwMode="auto">
          <a:xfrm>
            <a:off x="1088315" y="2344281"/>
            <a:ext cx="5533349" cy="836612"/>
          </a:xfrm>
          <a:prstGeom prst="wedgeRoundRectCallout">
            <a:avLst>
              <a:gd name="adj1" fmla="val -5319"/>
              <a:gd name="adj2" fmla="val 187000"/>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752F85FE-AA56-5C00-E90C-E2D2A66F9BBB}"/>
              </a:ext>
            </a:extLst>
          </p:cNvPr>
          <p:cNvSpPr>
            <a:spLocks noChangeArrowheads="1"/>
          </p:cNvSpPr>
          <p:nvPr/>
        </p:nvSpPr>
        <p:spPr bwMode="auto">
          <a:xfrm>
            <a:off x="919163" y="1758950"/>
            <a:ext cx="7153275" cy="2246769"/>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myNode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(qnode,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qnode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prev</a:t>
            </a:r>
            <a:r>
              <a:rPr lang="en-US" sz="2000" b="0" dirty="0">
                <a:solidFill>
                  <a:srgbClr val="D4D4D4"/>
                </a:solidFill>
                <a:effectLst/>
                <a:latin typeface="Consolas" panose="020B0609020204030204" pitchFamily="49" charset="0"/>
              </a:rPr>
              <a:t> = AVAILABLE;</a:t>
            </a:r>
          </a:p>
          <a:p>
            <a:pPr algn="l"/>
            <a:r>
              <a:rPr lang="en-US" sz="2000" b="0" dirty="0">
                <a:solidFill>
                  <a:srgbClr val="D4D4D4"/>
                </a:solidFill>
                <a:effectLst/>
                <a:latin typeface="Consolas" panose="020B0609020204030204" pitchFamily="49" charset="0"/>
              </a:rPr>
              <a:t>}</a:t>
            </a:r>
          </a:p>
          <a:p>
            <a:pPr algn="l"/>
            <a:br>
              <a:rPr lang="en-US" sz="2000" b="0" dirty="0">
                <a:solidFill>
                  <a:srgbClr val="D4D4D4"/>
                </a:solidFill>
                <a:effectLst/>
                <a:latin typeface="Consolas" panose="020B0609020204030204" pitchFamily="49" charset="0"/>
              </a:rPr>
            </a:br>
            <a:endParaRPr lang="en-US" sz="2000" b="0" dirty="0">
              <a:solidFill>
                <a:srgbClr val="D4D4D4"/>
              </a:solidFill>
              <a:effectLst/>
              <a:latin typeface="Consolas" panose="020B0609020204030204" pitchFamily="49" charset="0"/>
            </a:endParaRPr>
          </a:p>
        </p:txBody>
      </p:sp>
      <p:sp>
        <p:nvSpPr>
          <p:cNvPr id="231429" name="Rectangle 3"/>
          <p:cNvSpPr>
            <a:spLocks noGrp="1" noChangeArrowheads="1"/>
          </p:cNvSpPr>
          <p:nvPr>
            <p:ph type="title"/>
          </p:nvPr>
        </p:nvSpPr>
        <p:spPr/>
        <p:txBody>
          <a:bodyPr/>
          <a:lstStyle/>
          <a:p>
            <a:r>
              <a:rPr lang="en-US" dirty="0"/>
              <a:t>Timing-out Lock</a:t>
            </a:r>
          </a:p>
        </p:txBody>
      </p:sp>
      <p:sp>
        <p:nvSpPr>
          <p:cNvPr id="231426" name="Footer Placeholder 3"/>
          <p:cNvSpPr>
            <a:spLocks noGrp="1"/>
          </p:cNvSpPr>
          <p:nvPr>
            <p:ph type="ftr" sz="quarter" idx="10"/>
          </p:nvPr>
        </p:nvSpPr>
        <p:spPr>
          <a:noFill/>
        </p:spPr>
        <p:txBody>
          <a:bodyPr/>
          <a:lstStyle/>
          <a:p>
            <a:r>
              <a:rPr lang="en-US" dirty="0"/>
              <a:t>Art of Multiprocessor Programming</a:t>
            </a:r>
          </a:p>
        </p:txBody>
      </p:sp>
      <p:sp>
        <p:nvSpPr>
          <p:cNvPr id="231427" name="Slide Number Placeholder 4"/>
          <p:cNvSpPr>
            <a:spLocks noGrp="1"/>
          </p:cNvSpPr>
          <p:nvPr>
            <p:ph type="sldNum" sz="quarter" idx="11"/>
          </p:nvPr>
        </p:nvSpPr>
        <p:spPr>
          <a:noFill/>
        </p:spPr>
        <p:txBody>
          <a:bodyPr/>
          <a:lstStyle/>
          <a:p>
            <a:fld id="{33F5C177-7917-4B76-89FB-E41B6C4AB5DF}" type="slidenum">
              <a:rPr lang="x-none" smtClean="0">
                <a:cs typeface="Arial" pitchFamily="34" charset="0"/>
              </a:rPr>
              <a:pPr/>
              <a:t>217</a:t>
            </a:fld>
            <a:endParaRPr lang="en-US" dirty="0">
              <a:cs typeface="Arial" pitchFamily="34" charset="0"/>
            </a:endParaRPr>
          </a:p>
        </p:txBody>
      </p:sp>
      <p:sp>
        <p:nvSpPr>
          <p:cNvPr id="231430" name="Text Box 6"/>
          <p:cNvSpPr txBox="1">
            <a:spLocks noChangeArrowheads="1"/>
          </p:cNvSpPr>
          <p:nvPr/>
        </p:nvSpPr>
        <p:spPr bwMode="auto">
          <a:xfrm>
            <a:off x="1202515" y="4139086"/>
            <a:ext cx="6015847" cy="954107"/>
          </a:xfrm>
          <a:prstGeom prst="rect">
            <a:avLst/>
          </a:prstGeom>
          <a:noFill/>
          <a:ln w="38100">
            <a:solidFill>
              <a:srgbClr val="FF0000"/>
            </a:solidFill>
            <a:miter lim="800000"/>
            <a:headEnd/>
            <a:tailEnd/>
          </a:ln>
        </p:spPr>
        <p:txBody>
          <a:bodyPr wrap="square">
            <a:spAutoFit/>
          </a:bodyPr>
          <a:lstStyle/>
          <a:p>
            <a:pPr algn="ctr"/>
            <a:r>
              <a:rPr lang="en-US" sz="2800" b="0" dirty="0">
                <a:solidFill>
                  <a:srgbClr val="FFFF00"/>
                </a:solidFill>
                <a:latin typeface="Arial" pitchFamily="34" charset="0"/>
                <a:cs typeface="Arial" pitchFamily="34" charset="0"/>
              </a:rPr>
              <a:t>CAS successful: set tail to </a:t>
            </a:r>
            <a:r>
              <a:rPr lang="en-US" sz="2800" b="0" dirty="0">
                <a:solidFill>
                  <a:schemeClr val="bg1"/>
                </a:solidFill>
                <a:latin typeface="Consolas" panose="020B0609020204030204" pitchFamily="49" charset="0"/>
                <a:cs typeface="Arial" pitchFamily="34" charset="0"/>
              </a:rPr>
              <a:t>null</a:t>
            </a:r>
            <a:r>
              <a:rPr lang="en-US" sz="2800" b="0" dirty="0">
                <a:solidFill>
                  <a:srgbClr val="FFFF00"/>
                </a:solidFill>
                <a:latin typeface="Arial" pitchFamily="34" charset="0"/>
                <a:cs typeface="Arial" pitchFamily="34" charset="0"/>
              </a:rPr>
              <a:t>, no clean up since no successor waiting</a:t>
            </a:r>
          </a:p>
        </p:txBody>
      </p:sp>
      <p:sp>
        <p:nvSpPr>
          <p:cNvPr id="231431" name="AutoShape 7"/>
          <p:cNvSpPr>
            <a:spLocks noChangeArrowheads="1"/>
          </p:cNvSpPr>
          <p:nvPr/>
        </p:nvSpPr>
        <p:spPr bwMode="auto">
          <a:xfrm>
            <a:off x="1202515" y="2380227"/>
            <a:ext cx="5422021" cy="493713"/>
          </a:xfrm>
          <a:prstGeom prst="wedgeRoundRectCallout">
            <a:avLst>
              <a:gd name="adj1" fmla="val -5319"/>
              <a:gd name="adj2" fmla="val 282153"/>
              <a:gd name="adj3" fmla="val 16667"/>
            </a:avLst>
          </a:prstGeom>
          <a:noFill/>
          <a:ln w="38100">
            <a:solidFill>
              <a:srgbClr val="FF3300"/>
            </a:solidFill>
            <a:miter lim="800000"/>
            <a:headEnd/>
            <a:tailEnd/>
          </a:ln>
        </p:spPr>
        <p:txBody>
          <a:bodyPr anchor="ctr"/>
          <a:lstStyle/>
          <a:p>
            <a:pPr algn="ctr"/>
            <a:endParaRPr lang="en-US" b="0" dirty="0">
              <a:latin typeface="Arial" pitchFamily="34" charset="0"/>
            </a:endParaRPr>
          </a:p>
        </p:txBody>
      </p:sp>
    </p:spTree>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740113"/>
            <a:ext cx="7772400" cy="1470025"/>
          </a:xfrm>
        </p:spPr>
        <p:txBody>
          <a:bodyPr>
            <a:normAutofit/>
          </a:bodyPr>
          <a:lstStyle/>
          <a:p>
            <a:r>
              <a:rPr lang="en-US" dirty="0"/>
              <a:t>Fairness and NUMA Locks </a:t>
            </a:r>
            <a:br>
              <a:rPr lang="en-US" dirty="0"/>
            </a:br>
            <a:endParaRPr lang="en-US" dirty="0"/>
          </a:p>
        </p:txBody>
      </p:sp>
      <p:sp>
        <p:nvSpPr>
          <p:cNvPr id="2" name="TextBox 1">
            <a:extLst>
              <a:ext uri="{FF2B5EF4-FFF2-40B4-BE49-F238E27FC236}">
                <a16:creationId xmlns:a16="http://schemas.microsoft.com/office/drawing/2014/main" id="{0311E579-DC81-84AA-F3FB-913B90D7D1FC}"/>
              </a:ext>
            </a:extLst>
          </p:cNvPr>
          <p:cNvSpPr txBox="1"/>
          <p:nvPr/>
        </p:nvSpPr>
        <p:spPr bwMode="auto">
          <a:xfrm>
            <a:off x="783490" y="2210138"/>
            <a:ext cx="679865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MCS lock mechanics are aware of NUMA</a:t>
            </a:r>
          </a:p>
        </p:txBody>
      </p:sp>
      <p:sp>
        <p:nvSpPr>
          <p:cNvPr id="5" name="TextBox 4">
            <a:extLst>
              <a:ext uri="{FF2B5EF4-FFF2-40B4-BE49-F238E27FC236}">
                <a16:creationId xmlns:a16="http://schemas.microsoft.com/office/drawing/2014/main" id="{07AC77E9-3B2C-ECD0-CE72-5C0BAE1889A0}"/>
              </a:ext>
            </a:extLst>
          </p:cNvPr>
          <p:cNvSpPr txBox="1"/>
          <p:nvPr/>
        </p:nvSpPr>
        <p:spPr bwMode="auto">
          <a:xfrm>
            <a:off x="783490" y="3844836"/>
            <a:ext cx="6719083"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Is this a good fit with NUMA and Cache-coherent NUMA machines? </a:t>
            </a:r>
          </a:p>
        </p:txBody>
      </p:sp>
      <p:sp>
        <p:nvSpPr>
          <p:cNvPr id="6" name="TextBox 3">
            <a:extLst>
              <a:ext uri="{FF2B5EF4-FFF2-40B4-BE49-F238E27FC236}">
                <a16:creationId xmlns:a16="http://schemas.microsoft.com/office/drawing/2014/main" id="{72CD0054-BBA9-B896-16D6-39E6FA557F4B}"/>
              </a:ext>
            </a:extLst>
          </p:cNvPr>
          <p:cNvSpPr txBox="1"/>
          <p:nvPr/>
        </p:nvSpPr>
        <p:spPr bwMode="auto">
          <a:xfrm>
            <a:off x="783490" y="3027487"/>
            <a:ext cx="3983063"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Lock Fairness is FCFS </a:t>
            </a:r>
          </a:p>
        </p:txBody>
      </p:sp>
    </p:spTree>
    <p:extLst>
      <p:ext uri="{BB962C8B-B14F-4D97-AF65-F5344CB8AC3E}">
        <p14:creationId xmlns:p14="http://schemas.microsoft.com/office/powerpoint/2010/main" val="8851753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95682"/>
            <a:ext cx="7772400" cy="1143000"/>
          </a:xfrm>
        </p:spPr>
        <p:txBody>
          <a:bodyPr>
            <a:normAutofit fontScale="90000"/>
          </a:bodyPr>
          <a:lstStyle/>
          <a:p>
            <a:pPr rtl="1">
              <a:lnSpc>
                <a:spcPct val="90000"/>
              </a:lnSpc>
            </a:pPr>
            <a:r>
              <a:rPr lang="en-US" dirty="0"/>
              <a:t>Lock Data Access in NUMA </a:t>
            </a:r>
            <a:br>
              <a:rPr lang="en-US" dirty="0"/>
            </a:br>
            <a:r>
              <a:rPr lang="en-US" dirty="0"/>
              <a:t>Machine </a:t>
            </a:r>
          </a:p>
        </p:txBody>
      </p:sp>
      <p:sp>
        <p:nvSpPr>
          <p:cNvPr id="5" name="Rounded Rectangle 4"/>
          <p:cNvSpPr/>
          <p:nvPr/>
        </p:nvSpPr>
        <p:spPr>
          <a:xfrm>
            <a:off x="2305641" y="1672453"/>
            <a:ext cx="4488701" cy="2389219"/>
          </a:xfrm>
          <a:prstGeom prst="roundRect">
            <a:avLst/>
          </a:prstGeom>
          <a:solidFill>
            <a:srgbClr val="CCFFCC">
              <a:alpha val="54000"/>
            </a:srgbClr>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solidFill>
                <a:srgbClr val="FFFF00"/>
              </a:solidFill>
            </a:endParaRPr>
          </a:p>
        </p:txBody>
      </p:sp>
      <p:sp>
        <p:nvSpPr>
          <p:cNvPr id="8" name="Rounded Rectangle 7"/>
          <p:cNvSpPr/>
          <p:nvPr/>
        </p:nvSpPr>
        <p:spPr>
          <a:xfrm>
            <a:off x="2305641" y="4214072"/>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solidFill>
                <a:srgbClr val="FFFF00"/>
              </a:solidFill>
            </a:endParaRPr>
          </a:p>
        </p:txBody>
      </p:sp>
      <p:grpSp>
        <p:nvGrpSpPr>
          <p:cNvPr id="20" name="Group 309"/>
          <p:cNvGrpSpPr>
            <a:grpSpLocks/>
          </p:cNvGrpSpPr>
          <p:nvPr/>
        </p:nvGrpSpPr>
        <p:grpSpPr bwMode="auto">
          <a:xfrm>
            <a:off x="5645934" y="1887417"/>
            <a:ext cx="774826" cy="891911"/>
            <a:chOff x="2496" y="2725"/>
            <a:chExt cx="712" cy="739"/>
          </a:xfrm>
          <a:effectLst>
            <a:glow rad="101600">
              <a:schemeClr val="accent3">
                <a:satMod val="175000"/>
                <a:alpha val="40000"/>
              </a:schemeClr>
            </a:glow>
          </a:effectLst>
        </p:grpSpPr>
        <p:sp>
          <p:nvSpPr>
            <p:cNvPr id="21"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2"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3" name="Group 312"/>
            <p:cNvGrpSpPr>
              <a:grpSpLocks/>
            </p:cNvGrpSpPr>
            <p:nvPr/>
          </p:nvGrpSpPr>
          <p:grpSpPr bwMode="auto">
            <a:xfrm>
              <a:off x="3072" y="2832"/>
              <a:ext cx="136" cy="632"/>
              <a:chOff x="3072" y="2832"/>
              <a:chExt cx="136" cy="632"/>
            </a:xfrm>
          </p:grpSpPr>
          <p:sp>
            <p:nvSpPr>
              <p:cNvPr id="28"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9"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0"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4" name="Group 316"/>
            <p:cNvGrpSpPr>
              <a:grpSpLocks/>
            </p:cNvGrpSpPr>
            <p:nvPr/>
          </p:nvGrpSpPr>
          <p:grpSpPr bwMode="auto">
            <a:xfrm flipH="1">
              <a:off x="2496" y="2832"/>
              <a:ext cx="136" cy="632"/>
              <a:chOff x="3072" y="2832"/>
              <a:chExt cx="136" cy="632"/>
            </a:xfrm>
          </p:grpSpPr>
          <p:sp>
            <p:nvSpPr>
              <p:cNvPr id="25"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6"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7"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54" name="Group 309"/>
          <p:cNvGrpSpPr>
            <a:grpSpLocks/>
          </p:cNvGrpSpPr>
          <p:nvPr/>
        </p:nvGrpSpPr>
        <p:grpSpPr bwMode="auto">
          <a:xfrm>
            <a:off x="4679273" y="1887417"/>
            <a:ext cx="774826" cy="891911"/>
            <a:chOff x="2496" y="2725"/>
            <a:chExt cx="712" cy="739"/>
          </a:xfrm>
          <a:effectLst>
            <a:glow rad="101600">
              <a:schemeClr val="accent3">
                <a:satMod val="175000"/>
                <a:alpha val="40000"/>
              </a:schemeClr>
            </a:glow>
          </a:effectLst>
        </p:grpSpPr>
        <p:sp>
          <p:nvSpPr>
            <p:cNvPr id="55"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56"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57" name="Group 312"/>
            <p:cNvGrpSpPr>
              <a:grpSpLocks/>
            </p:cNvGrpSpPr>
            <p:nvPr/>
          </p:nvGrpSpPr>
          <p:grpSpPr bwMode="auto">
            <a:xfrm>
              <a:off x="3072" y="2832"/>
              <a:ext cx="136" cy="632"/>
              <a:chOff x="3072" y="2832"/>
              <a:chExt cx="136" cy="632"/>
            </a:xfrm>
          </p:grpSpPr>
          <p:sp>
            <p:nvSpPr>
              <p:cNvPr id="62"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63"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64"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58" name="Group 316"/>
            <p:cNvGrpSpPr>
              <a:grpSpLocks/>
            </p:cNvGrpSpPr>
            <p:nvPr/>
          </p:nvGrpSpPr>
          <p:grpSpPr bwMode="auto">
            <a:xfrm flipH="1">
              <a:off x="2496" y="2832"/>
              <a:ext cx="136" cy="632"/>
              <a:chOff x="3072" y="2832"/>
              <a:chExt cx="136" cy="632"/>
            </a:xfrm>
          </p:grpSpPr>
          <p:sp>
            <p:nvSpPr>
              <p:cNvPr id="59"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60"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61"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131" name="Group 309"/>
          <p:cNvGrpSpPr>
            <a:grpSpLocks/>
          </p:cNvGrpSpPr>
          <p:nvPr/>
        </p:nvGrpSpPr>
        <p:grpSpPr bwMode="auto">
          <a:xfrm>
            <a:off x="3752505" y="1887417"/>
            <a:ext cx="774826" cy="891911"/>
            <a:chOff x="2496" y="2725"/>
            <a:chExt cx="712" cy="739"/>
          </a:xfrm>
          <a:effectLst>
            <a:glow rad="101600">
              <a:schemeClr val="accent3">
                <a:satMod val="175000"/>
                <a:alpha val="40000"/>
              </a:schemeClr>
            </a:glow>
          </a:effectLst>
        </p:grpSpPr>
        <p:sp>
          <p:nvSpPr>
            <p:cNvPr id="132"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133"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134" name="Group 312"/>
            <p:cNvGrpSpPr>
              <a:grpSpLocks/>
            </p:cNvGrpSpPr>
            <p:nvPr/>
          </p:nvGrpSpPr>
          <p:grpSpPr bwMode="auto">
            <a:xfrm>
              <a:off x="3072" y="2832"/>
              <a:ext cx="136" cy="632"/>
              <a:chOff x="3072" y="2832"/>
              <a:chExt cx="136" cy="632"/>
            </a:xfrm>
          </p:grpSpPr>
          <p:sp>
            <p:nvSpPr>
              <p:cNvPr id="139"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40"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41"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135" name="Group 316"/>
            <p:cNvGrpSpPr>
              <a:grpSpLocks/>
            </p:cNvGrpSpPr>
            <p:nvPr/>
          </p:nvGrpSpPr>
          <p:grpSpPr bwMode="auto">
            <a:xfrm flipH="1">
              <a:off x="2496" y="2832"/>
              <a:ext cx="136" cy="632"/>
              <a:chOff x="3072" y="2832"/>
              <a:chExt cx="136" cy="632"/>
            </a:xfrm>
          </p:grpSpPr>
          <p:sp>
            <p:nvSpPr>
              <p:cNvPr id="136"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37"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38"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142" name="Group 309"/>
          <p:cNvGrpSpPr>
            <a:grpSpLocks/>
          </p:cNvGrpSpPr>
          <p:nvPr/>
        </p:nvGrpSpPr>
        <p:grpSpPr bwMode="auto">
          <a:xfrm>
            <a:off x="2785844" y="1887417"/>
            <a:ext cx="774826" cy="891911"/>
            <a:chOff x="2496" y="2725"/>
            <a:chExt cx="712" cy="739"/>
          </a:xfrm>
          <a:effectLst>
            <a:glow rad="101600">
              <a:schemeClr val="accent3">
                <a:satMod val="175000"/>
                <a:alpha val="40000"/>
              </a:schemeClr>
            </a:glow>
          </a:effectLst>
        </p:grpSpPr>
        <p:sp>
          <p:nvSpPr>
            <p:cNvPr id="143"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144"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145" name="Group 312"/>
            <p:cNvGrpSpPr>
              <a:grpSpLocks/>
            </p:cNvGrpSpPr>
            <p:nvPr/>
          </p:nvGrpSpPr>
          <p:grpSpPr bwMode="auto">
            <a:xfrm>
              <a:off x="3072" y="2832"/>
              <a:ext cx="136" cy="632"/>
              <a:chOff x="3072" y="2832"/>
              <a:chExt cx="136" cy="632"/>
            </a:xfrm>
          </p:grpSpPr>
          <p:sp>
            <p:nvSpPr>
              <p:cNvPr id="150"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51"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52"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146" name="Group 316"/>
            <p:cNvGrpSpPr>
              <a:grpSpLocks/>
            </p:cNvGrpSpPr>
            <p:nvPr/>
          </p:nvGrpSpPr>
          <p:grpSpPr bwMode="auto">
            <a:xfrm flipH="1">
              <a:off x="2496" y="2832"/>
              <a:ext cx="136" cy="632"/>
              <a:chOff x="3072" y="2832"/>
              <a:chExt cx="136" cy="632"/>
            </a:xfrm>
          </p:grpSpPr>
          <p:sp>
            <p:nvSpPr>
              <p:cNvPr id="147"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48"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49"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175" name="Group 309"/>
          <p:cNvGrpSpPr>
            <a:grpSpLocks/>
          </p:cNvGrpSpPr>
          <p:nvPr/>
        </p:nvGrpSpPr>
        <p:grpSpPr bwMode="auto">
          <a:xfrm>
            <a:off x="5631787" y="2922073"/>
            <a:ext cx="774826" cy="891911"/>
            <a:chOff x="2496" y="2725"/>
            <a:chExt cx="712" cy="739"/>
          </a:xfrm>
          <a:effectLst>
            <a:glow rad="101600">
              <a:schemeClr val="accent3">
                <a:satMod val="175000"/>
                <a:alpha val="40000"/>
              </a:schemeClr>
            </a:glow>
          </a:effectLst>
        </p:grpSpPr>
        <p:sp>
          <p:nvSpPr>
            <p:cNvPr id="176"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177"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178" name="Group 312"/>
            <p:cNvGrpSpPr>
              <a:grpSpLocks/>
            </p:cNvGrpSpPr>
            <p:nvPr/>
          </p:nvGrpSpPr>
          <p:grpSpPr bwMode="auto">
            <a:xfrm>
              <a:off x="3072" y="2832"/>
              <a:ext cx="136" cy="632"/>
              <a:chOff x="3072" y="2832"/>
              <a:chExt cx="136" cy="632"/>
            </a:xfrm>
          </p:grpSpPr>
          <p:sp>
            <p:nvSpPr>
              <p:cNvPr id="183"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84"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85"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179" name="Group 316"/>
            <p:cNvGrpSpPr>
              <a:grpSpLocks/>
            </p:cNvGrpSpPr>
            <p:nvPr/>
          </p:nvGrpSpPr>
          <p:grpSpPr bwMode="auto">
            <a:xfrm flipH="1">
              <a:off x="2496" y="2832"/>
              <a:ext cx="136" cy="632"/>
              <a:chOff x="3072" y="2832"/>
              <a:chExt cx="136" cy="632"/>
            </a:xfrm>
          </p:grpSpPr>
          <p:sp>
            <p:nvSpPr>
              <p:cNvPr id="180"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81"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82"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186" name="Group 309"/>
          <p:cNvGrpSpPr>
            <a:grpSpLocks/>
          </p:cNvGrpSpPr>
          <p:nvPr/>
        </p:nvGrpSpPr>
        <p:grpSpPr bwMode="auto">
          <a:xfrm>
            <a:off x="4665126" y="2922073"/>
            <a:ext cx="774826" cy="891911"/>
            <a:chOff x="2496" y="2725"/>
            <a:chExt cx="712" cy="739"/>
          </a:xfrm>
          <a:effectLst>
            <a:glow rad="101600">
              <a:schemeClr val="accent3">
                <a:satMod val="175000"/>
                <a:alpha val="40000"/>
              </a:schemeClr>
            </a:glow>
          </a:effectLst>
        </p:grpSpPr>
        <p:sp>
          <p:nvSpPr>
            <p:cNvPr id="187"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188"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189" name="Group 312"/>
            <p:cNvGrpSpPr>
              <a:grpSpLocks/>
            </p:cNvGrpSpPr>
            <p:nvPr/>
          </p:nvGrpSpPr>
          <p:grpSpPr bwMode="auto">
            <a:xfrm>
              <a:off x="3072" y="2832"/>
              <a:ext cx="136" cy="632"/>
              <a:chOff x="3072" y="2832"/>
              <a:chExt cx="136" cy="632"/>
            </a:xfrm>
          </p:grpSpPr>
          <p:sp>
            <p:nvSpPr>
              <p:cNvPr id="194"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95"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96"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190" name="Group 316"/>
            <p:cNvGrpSpPr>
              <a:grpSpLocks/>
            </p:cNvGrpSpPr>
            <p:nvPr/>
          </p:nvGrpSpPr>
          <p:grpSpPr bwMode="auto">
            <a:xfrm flipH="1">
              <a:off x="2496" y="2832"/>
              <a:ext cx="136" cy="632"/>
              <a:chOff x="3072" y="2832"/>
              <a:chExt cx="136" cy="632"/>
            </a:xfrm>
          </p:grpSpPr>
          <p:sp>
            <p:nvSpPr>
              <p:cNvPr id="191"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92"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193"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197" name="Group 309"/>
          <p:cNvGrpSpPr>
            <a:grpSpLocks/>
          </p:cNvGrpSpPr>
          <p:nvPr/>
        </p:nvGrpSpPr>
        <p:grpSpPr bwMode="auto">
          <a:xfrm>
            <a:off x="3738358" y="2922073"/>
            <a:ext cx="774826" cy="891911"/>
            <a:chOff x="2496" y="2725"/>
            <a:chExt cx="712" cy="739"/>
          </a:xfrm>
          <a:effectLst>
            <a:glow rad="101600">
              <a:schemeClr val="accent3">
                <a:satMod val="175000"/>
                <a:alpha val="40000"/>
              </a:schemeClr>
            </a:glow>
          </a:effectLst>
        </p:grpSpPr>
        <p:sp>
          <p:nvSpPr>
            <p:cNvPr id="198"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199"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00" name="Group 312"/>
            <p:cNvGrpSpPr>
              <a:grpSpLocks/>
            </p:cNvGrpSpPr>
            <p:nvPr/>
          </p:nvGrpSpPr>
          <p:grpSpPr bwMode="auto">
            <a:xfrm>
              <a:off x="3072" y="2832"/>
              <a:ext cx="136" cy="632"/>
              <a:chOff x="3072" y="2832"/>
              <a:chExt cx="136" cy="632"/>
            </a:xfrm>
          </p:grpSpPr>
          <p:sp>
            <p:nvSpPr>
              <p:cNvPr id="205"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06"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07"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01" name="Group 316"/>
            <p:cNvGrpSpPr>
              <a:grpSpLocks/>
            </p:cNvGrpSpPr>
            <p:nvPr/>
          </p:nvGrpSpPr>
          <p:grpSpPr bwMode="auto">
            <a:xfrm flipH="1">
              <a:off x="2496" y="2832"/>
              <a:ext cx="136" cy="632"/>
              <a:chOff x="3072" y="2832"/>
              <a:chExt cx="136" cy="632"/>
            </a:xfrm>
          </p:grpSpPr>
          <p:sp>
            <p:nvSpPr>
              <p:cNvPr id="202"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03"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04"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208" name="Group 309"/>
          <p:cNvGrpSpPr>
            <a:grpSpLocks/>
          </p:cNvGrpSpPr>
          <p:nvPr/>
        </p:nvGrpSpPr>
        <p:grpSpPr bwMode="auto">
          <a:xfrm>
            <a:off x="2771697" y="2922073"/>
            <a:ext cx="774826" cy="891911"/>
            <a:chOff x="2496" y="2725"/>
            <a:chExt cx="712" cy="739"/>
          </a:xfrm>
          <a:effectLst>
            <a:glow rad="101600">
              <a:schemeClr val="accent3">
                <a:satMod val="175000"/>
                <a:alpha val="40000"/>
              </a:schemeClr>
            </a:glow>
          </a:effectLst>
        </p:grpSpPr>
        <p:sp>
          <p:nvSpPr>
            <p:cNvPr id="209"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10"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11" name="Group 312"/>
            <p:cNvGrpSpPr>
              <a:grpSpLocks/>
            </p:cNvGrpSpPr>
            <p:nvPr/>
          </p:nvGrpSpPr>
          <p:grpSpPr bwMode="auto">
            <a:xfrm>
              <a:off x="3072" y="2832"/>
              <a:ext cx="136" cy="632"/>
              <a:chOff x="3072" y="2832"/>
              <a:chExt cx="136" cy="632"/>
            </a:xfrm>
          </p:grpSpPr>
          <p:sp>
            <p:nvSpPr>
              <p:cNvPr id="216"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17"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18"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12" name="Group 316"/>
            <p:cNvGrpSpPr>
              <a:grpSpLocks/>
            </p:cNvGrpSpPr>
            <p:nvPr/>
          </p:nvGrpSpPr>
          <p:grpSpPr bwMode="auto">
            <a:xfrm flipH="1">
              <a:off x="2496" y="2832"/>
              <a:ext cx="136" cy="632"/>
              <a:chOff x="3072" y="2832"/>
              <a:chExt cx="136" cy="632"/>
            </a:xfrm>
          </p:grpSpPr>
          <p:sp>
            <p:nvSpPr>
              <p:cNvPr id="213"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14"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15"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219" name="Group 309"/>
          <p:cNvGrpSpPr>
            <a:grpSpLocks/>
          </p:cNvGrpSpPr>
          <p:nvPr/>
        </p:nvGrpSpPr>
        <p:grpSpPr bwMode="auto">
          <a:xfrm>
            <a:off x="5619402" y="4403886"/>
            <a:ext cx="774826" cy="891911"/>
            <a:chOff x="2496" y="2725"/>
            <a:chExt cx="712" cy="739"/>
          </a:xfrm>
          <a:effectLst>
            <a:glow rad="101600">
              <a:schemeClr val="accent3">
                <a:satMod val="175000"/>
                <a:alpha val="40000"/>
              </a:schemeClr>
            </a:glow>
          </a:effectLst>
        </p:grpSpPr>
        <p:sp>
          <p:nvSpPr>
            <p:cNvPr id="220"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21"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22" name="Group 312"/>
            <p:cNvGrpSpPr>
              <a:grpSpLocks/>
            </p:cNvGrpSpPr>
            <p:nvPr/>
          </p:nvGrpSpPr>
          <p:grpSpPr bwMode="auto">
            <a:xfrm>
              <a:off x="3072" y="2832"/>
              <a:ext cx="136" cy="632"/>
              <a:chOff x="3072" y="2832"/>
              <a:chExt cx="136" cy="632"/>
            </a:xfrm>
          </p:grpSpPr>
          <p:sp>
            <p:nvSpPr>
              <p:cNvPr id="227"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28"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29"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23" name="Group 316"/>
            <p:cNvGrpSpPr>
              <a:grpSpLocks/>
            </p:cNvGrpSpPr>
            <p:nvPr/>
          </p:nvGrpSpPr>
          <p:grpSpPr bwMode="auto">
            <a:xfrm flipH="1">
              <a:off x="2496" y="2832"/>
              <a:ext cx="136" cy="632"/>
              <a:chOff x="3072" y="2832"/>
              <a:chExt cx="136" cy="632"/>
            </a:xfrm>
          </p:grpSpPr>
          <p:sp>
            <p:nvSpPr>
              <p:cNvPr id="224"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25"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26"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230" name="Group 309"/>
          <p:cNvGrpSpPr>
            <a:grpSpLocks/>
          </p:cNvGrpSpPr>
          <p:nvPr/>
        </p:nvGrpSpPr>
        <p:grpSpPr bwMode="auto">
          <a:xfrm>
            <a:off x="4652741" y="4403886"/>
            <a:ext cx="774826" cy="891911"/>
            <a:chOff x="2496" y="2725"/>
            <a:chExt cx="712" cy="739"/>
          </a:xfrm>
          <a:effectLst>
            <a:glow rad="101600">
              <a:schemeClr val="accent3">
                <a:satMod val="175000"/>
                <a:alpha val="40000"/>
              </a:schemeClr>
            </a:glow>
          </a:effectLst>
        </p:grpSpPr>
        <p:sp>
          <p:nvSpPr>
            <p:cNvPr id="231"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32"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33" name="Group 312"/>
            <p:cNvGrpSpPr>
              <a:grpSpLocks/>
            </p:cNvGrpSpPr>
            <p:nvPr/>
          </p:nvGrpSpPr>
          <p:grpSpPr bwMode="auto">
            <a:xfrm>
              <a:off x="3072" y="2832"/>
              <a:ext cx="136" cy="632"/>
              <a:chOff x="3072" y="2832"/>
              <a:chExt cx="136" cy="632"/>
            </a:xfrm>
          </p:grpSpPr>
          <p:sp>
            <p:nvSpPr>
              <p:cNvPr id="238"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39"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40"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34" name="Group 316"/>
            <p:cNvGrpSpPr>
              <a:grpSpLocks/>
            </p:cNvGrpSpPr>
            <p:nvPr/>
          </p:nvGrpSpPr>
          <p:grpSpPr bwMode="auto">
            <a:xfrm flipH="1">
              <a:off x="2496" y="2832"/>
              <a:ext cx="136" cy="632"/>
              <a:chOff x="3072" y="2832"/>
              <a:chExt cx="136" cy="632"/>
            </a:xfrm>
          </p:grpSpPr>
          <p:sp>
            <p:nvSpPr>
              <p:cNvPr id="235"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36"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37"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241" name="Group 309"/>
          <p:cNvGrpSpPr>
            <a:grpSpLocks/>
          </p:cNvGrpSpPr>
          <p:nvPr/>
        </p:nvGrpSpPr>
        <p:grpSpPr bwMode="auto">
          <a:xfrm>
            <a:off x="3725973" y="4403886"/>
            <a:ext cx="774826" cy="891911"/>
            <a:chOff x="2496" y="2725"/>
            <a:chExt cx="712" cy="739"/>
          </a:xfrm>
          <a:effectLst>
            <a:glow rad="101600">
              <a:schemeClr val="accent3">
                <a:satMod val="175000"/>
                <a:alpha val="40000"/>
              </a:schemeClr>
            </a:glow>
          </a:effectLst>
        </p:grpSpPr>
        <p:sp>
          <p:nvSpPr>
            <p:cNvPr id="242"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43"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44" name="Group 312"/>
            <p:cNvGrpSpPr>
              <a:grpSpLocks/>
            </p:cNvGrpSpPr>
            <p:nvPr/>
          </p:nvGrpSpPr>
          <p:grpSpPr bwMode="auto">
            <a:xfrm>
              <a:off x="3072" y="2832"/>
              <a:ext cx="136" cy="632"/>
              <a:chOff x="3072" y="2832"/>
              <a:chExt cx="136" cy="632"/>
            </a:xfrm>
          </p:grpSpPr>
          <p:sp>
            <p:nvSpPr>
              <p:cNvPr id="249"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50"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51"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45" name="Group 316"/>
            <p:cNvGrpSpPr>
              <a:grpSpLocks/>
            </p:cNvGrpSpPr>
            <p:nvPr/>
          </p:nvGrpSpPr>
          <p:grpSpPr bwMode="auto">
            <a:xfrm flipH="1">
              <a:off x="2496" y="2832"/>
              <a:ext cx="136" cy="632"/>
              <a:chOff x="3072" y="2832"/>
              <a:chExt cx="136" cy="632"/>
            </a:xfrm>
          </p:grpSpPr>
          <p:sp>
            <p:nvSpPr>
              <p:cNvPr id="246"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47"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48"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252" name="Group 309"/>
          <p:cNvGrpSpPr>
            <a:grpSpLocks/>
          </p:cNvGrpSpPr>
          <p:nvPr/>
        </p:nvGrpSpPr>
        <p:grpSpPr bwMode="auto">
          <a:xfrm>
            <a:off x="2759312" y="4403886"/>
            <a:ext cx="774826" cy="891911"/>
            <a:chOff x="2496" y="2725"/>
            <a:chExt cx="712" cy="739"/>
          </a:xfrm>
          <a:effectLst>
            <a:glow rad="101600">
              <a:schemeClr val="accent3">
                <a:satMod val="175000"/>
                <a:alpha val="40000"/>
              </a:schemeClr>
            </a:glow>
          </a:effectLst>
        </p:grpSpPr>
        <p:sp>
          <p:nvSpPr>
            <p:cNvPr id="253"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54"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55" name="Group 312"/>
            <p:cNvGrpSpPr>
              <a:grpSpLocks/>
            </p:cNvGrpSpPr>
            <p:nvPr/>
          </p:nvGrpSpPr>
          <p:grpSpPr bwMode="auto">
            <a:xfrm>
              <a:off x="3072" y="2832"/>
              <a:ext cx="136" cy="632"/>
              <a:chOff x="3072" y="2832"/>
              <a:chExt cx="136" cy="632"/>
            </a:xfrm>
          </p:grpSpPr>
          <p:sp>
            <p:nvSpPr>
              <p:cNvPr id="260"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61"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62"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56" name="Group 316"/>
            <p:cNvGrpSpPr>
              <a:grpSpLocks/>
            </p:cNvGrpSpPr>
            <p:nvPr/>
          </p:nvGrpSpPr>
          <p:grpSpPr bwMode="auto">
            <a:xfrm flipH="1">
              <a:off x="2496" y="2832"/>
              <a:ext cx="136" cy="632"/>
              <a:chOff x="3072" y="2832"/>
              <a:chExt cx="136" cy="632"/>
            </a:xfrm>
          </p:grpSpPr>
          <p:sp>
            <p:nvSpPr>
              <p:cNvPr id="257"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58"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59"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263" name="Group 309"/>
          <p:cNvGrpSpPr>
            <a:grpSpLocks/>
          </p:cNvGrpSpPr>
          <p:nvPr/>
        </p:nvGrpSpPr>
        <p:grpSpPr bwMode="auto">
          <a:xfrm>
            <a:off x="5605255" y="5438542"/>
            <a:ext cx="774826" cy="891911"/>
            <a:chOff x="2496" y="2725"/>
            <a:chExt cx="712" cy="739"/>
          </a:xfrm>
          <a:effectLst>
            <a:glow rad="101600">
              <a:schemeClr val="accent3">
                <a:satMod val="175000"/>
                <a:alpha val="40000"/>
              </a:schemeClr>
            </a:glow>
          </a:effectLst>
        </p:grpSpPr>
        <p:sp>
          <p:nvSpPr>
            <p:cNvPr id="264"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65"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66" name="Group 312"/>
            <p:cNvGrpSpPr>
              <a:grpSpLocks/>
            </p:cNvGrpSpPr>
            <p:nvPr/>
          </p:nvGrpSpPr>
          <p:grpSpPr bwMode="auto">
            <a:xfrm>
              <a:off x="3072" y="2832"/>
              <a:ext cx="136" cy="632"/>
              <a:chOff x="3072" y="2832"/>
              <a:chExt cx="136" cy="632"/>
            </a:xfrm>
          </p:grpSpPr>
          <p:sp>
            <p:nvSpPr>
              <p:cNvPr id="271"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72"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73"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67" name="Group 316"/>
            <p:cNvGrpSpPr>
              <a:grpSpLocks/>
            </p:cNvGrpSpPr>
            <p:nvPr/>
          </p:nvGrpSpPr>
          <p:grpSpPr bwMode="auto">
            <a:xfrm flipH="1">
              <a:off x="2496" y="2832"/>
              <a:ext cx="136" cy="632"/>
              <a:chOff x="3072" y="2832"/>
              <a:chExt cx="136" cy="632"/>
            </a:xfrm>
          </p:grpSpPr>
          <p:sp>
            <p:nvSpPr>
              <p:cNvPr id="268"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69"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70"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274" name="Group 309"/>
          <p:cNvGrpSpPr>
            <a:grpSpLocks/>
          </p:cNvGrpSpPr>
          <p:nvPr/>
        </p:nvGrpSpPr>
        <p:grpSpPr bwMode="auto">
          <a:xfrm>
            <a:off x="4638594" y="5438542"/>
            <a:ext cx="774826" cy="891911"/>
            <a:chOff x="2496" y="2725"/>
            <a:chExt cx="712" cy="739"/>
          </a:xfrm>
          <a:effectLst>
            <a:glow rad="101600">
              <a:schemeClr val="accent3">
                <a:satMod val="175000"/>
                <a:alpha val="40000"/>
              </a:schemeClr>
            </a:glow>
          </a:effectLst>
        </p:grpSpPr>
        <p:sp>
          <p:nvSpPr>
            <p:cNvPr id="275"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76"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77" name="Group 312"/>
            <p:cNvGrpSpPr>
              <a:grpSpLocks/>
            </p:cNvGrpSpPr>
            <p:nvPr/>
          </p:nvGrpSpPr>
          <p:grpSpPr bwMode="auto">
            <a:xfrm>
              <a:off x="3072" y="2832"/>
              <a:ext cx="136" cy="632"/>
              <a:chOff x="3072" y="2832"/>
              <a:chExt cx="136" cy="632"/>
            </a:xfrm>
          </p:grpSpPr>
          <p:sp>
            <p:nvSpPr>
              <p:cNvPr id="282"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83"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84"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78" name="Group 316"/>
            <p:cNvGrpSpPr>
              <a:grpSpLocks/>
            </p:cNvGrpSpPr>
            <p:nvPr/>
          </p:nvGrpSpPr>
          <p:grpSpPr bwMode="auto">
            <a:xfrm flipH="1">
              <a:off x="2496" y="2832"/>
              <a:ext cx="136" cy="632"/>
              <a:chOff x="3072" y="2832"/>
              <a:chExt cx="136" cy="632"/>
            </a:xfrm>
          </p:grpSpPr>
          <p:sp>
            <p:nvSpPr>
              <p:cNvPr id="279"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80"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81"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285" name="Group 309"/>
          <p:cNvGrpSpPr>
            <a:grpSpLocks/>
          </p:cNvGrpSpPr>
          <p:nvPr/>
        </p:nvGrpSpPr>
        <p:grpSpPr bwMode="auto">
          <a:xfrm>
            <a:off x="3711826" y="5438542"/>
            <a:ext cx="774826" cy="891911"/>
            <a:chOff x="2496" y="2725"/>
            <a:chExt cx="712" cy="739"/>
          </a:xfrm>
          <a:effectLst>
            <a:glow rad="101600">
              <a:schemeClr val="accent3">
                <a:satMod val="175000"/>
                <a:alpha val="40000"/>
              </a:schemeClr>
            </a:glow>
          </a:effectLst>
        </p:grpSpPr>
        <p:sp>
          <p:nvSpPr>
            <p:cNvPr id="286"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87"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88" name="Group 312"/>
            <p:cNvGrpSpPr>
              <a:grpSpLocks/>
            </p:cNvGrpSpPr>
            <p:nvPr/>
          </p:nvGrpSpPr>
          <p:grpSpPr bwMode="auto">
            <a:xfrm>
              <a:off x="3072" y="2832"/>
              <a:ext cx="136" cy="632"/>
              <a:chOff x="3072" y="2832"/>
              <a:chExt cx="136" cy="632"/>
            </a:xfrm>
          </p:grpSpPr>
          <p:sp>
            <p:nvSpPr>
              <p:cNvPr id="293"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94"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95"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289" name="Group 316"/>
            <p:cNvGrpSpPr>
              <a:grpSpLocks/>
            </p:cNvGrpSpPr>
            <p:nvPr/>
          </p:nvGrpSpPr>
          <p:grpSpPr bwMode="auto">
            <a:xfrm flipH="1">
              <a:off x="2496" y="2832"/>
              <a:ext cx="136" cy="632"/>
              <a:chOff x="3072" y="2832"/>
              <a:chExt cx="136" cy="632"/>
            </a:xfrm>
          </p:grpSpPr>
          <p:sp>
            <p:nvSpPr>
              <p:cNvPr id="290"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91"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292"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296" name="Group 309"/>
          <p:cNvGrpSpPr>
            <a:grpSpLocks/>
          </p:cNvGrpSpPr>
          <p:nvPr/>
        </p:nvGrpSpPr>
        <p:grpSpPr bwMode="auto">
          <a:xfrm>
            <a:off x="2745165" y="5438542"/>
            <a:ext cx="774826" cy="891911"/>
            <a:chOff x="2496" y="2725"/>
            <a:chExt cx="712" cy="739"/>
          </a:xfrm>
          <a:effectLst>
            <a:glow rad="101600">
              <a:schemeClr val="accent3">
                <a:satMod val="175000"/>
                <a:alpha val="40000"/>
              </a:schemeClr>
            </a:glow>
          </a:effectLst>
        </p:grpSpPr>
        <p:sp>
          <p:nvSpPr>
            <p:cNvPr id="297"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298"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nvGrpSpPr>
            <p:cNvPr id="299" name="Group 312"/>
            <p:cNvGrpSpPr>
              <a:grpSpLocks/>
            </p:cNvGrpSpPr>
            <p:nvPr/>
          </p:nvGrpSpPr>
          <p:grpSpPr bwMode="auto">
            <a:xfrm>
              <a:off x="3072" y="2832"/>
              <a:ext cx="136" cy="632"/>
              <a:chOff x="3072" y="2832"/>
              <a:chExt cx="136" cy="632"/>
            </a:xfrm>
          </p:grpSpPr>
          <p:sp>
            <p:nvSpPr>
              <p:cNvPr id="304"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05"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06"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300" name="Group 316"/>
            <p:cNvGrpSpPr>
              <a:grpSpLocks/>
            </p:cNvGrpSpPr>
            <p:nvPr/>
          </p:nvGrpSpPr>
          <p:grpSpPr bwMode="auto">
            <a:xfrm flipH="1">
              <a:off x="2496" y="2832"/>
              <a:ext cx="136" cy="632"/>
              <a:chOff x="3072" y="2832"/>
              <a:chExt cx="136" cy="632"/>
            </a:xfrm>
          </p:grpSpPr>
          <p:sp>
            <p:nvSpPr>
              <p:cNvPr id="301"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02"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03"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sp>
        <p:nvSpPr>
          <p:cNvPr id="307" name="TextBox 306"/>
          <p:cNvSpPr txBox="1"/>
          <p:nvPr/>
        </p:nvSpPr>
        <p:spPr>
          <a:xfrm>
            <a:off x="882813" y="2523373"/>
            <a:ext cx="1210788" cy="461665"/>
          </a:xfrm>
          <a:prstGeom prst="rect">
            <a:avLst/>
          </a:prstGeom>
          <a:noFill/>
        </p:spPr>
        <p:txBody>
          <a:bodyPr wrap="none" rtlCol="0">
            <a:spAutoFit/>
          </a:bodyPr>
          <a:lstStyle/>
          <a:p>
            <a:r>
              <a:rPr lang="en-US" sz="2400" dirty="0">
                <a:solidFill>
                  <a:srgbClr val="FFFF00"/>
                </a:solidFill>
                <a:latin typeface="Arial"/>
                <a:cs typeface="Arial"/>
              </a:rPr>
              <a:t>Node 1</a:t>
            </a:r>
          </a:p>
        </p:txBody>
      </p:sp>
      <p:sp>
        <p:nvSpPr>
          <p:cNvPr id="310" name="Rectangle 42"/>
          <p:cNvSpPr>
            <a:spLocks noChangeArrowheads="1"/>
          </p:cNvSpPr>
          <p:nvPr/>
        </p:nvSpPr>
        <p:spPr bwMode="auto">
          <a:xfrm>
            <a:off x="7088701" y="4422906"/>
            <a:ext cx="695692" cy="592983"/>
          </a:xfrm>
          <a:prstGeom prst="rect">
            <a:avLst/>
          </a:prstGeom>
          <a:noFill/>
          <a:ln w="12700">
            <a:noFill/>
            <a:miter lim="800000"/>
            <a:headEnd/>
            <a:tailEnd/>
          </a:ln>
        </p:spPr>
        <p:txBody>
          <a:bodyPr wrap="none" lIns="90488" tIns="44450" rIns="90488" bIns="44450">
            <a:spAutoFit/>
          </a:bodyPr>
          <a:lstStyle/>
          <a:p>
            <a:pPr algn="ctr" rtl="1">
              <a:lnSpc>
                <a:spcPct val="90000"/>
              </a:lnSpc>
            </a:pPr>
            <a:r>
              <a:rPr lang="en-US" sz="1800" b="0" dirty="0">
                <a:solidFill>
                  <a:srgbClr val="FFFF00"/>
                </a:solidFill>
                <a:latin typeface="Arial" pitchFamily="34" charset="0"/>
              </a:rPr>
              <a:t>MCS</a:t>
            </a:r>
          </a:p>
          <a:p>
            <a:pPr algn="ctr" rtl="1">
              <a:lnSpc>
                <a:spcPct val="90000"/>
              </a:lnSpc>
            </a:pPr>
            <a:r>
              <a:rPr lang="en-US" sz="1800" b="0" dirty="0">
                <a:solidFill>
                  <a:srgbClr val="FFFF00"/>
                </a:solidFill>
                <a:latin typeface="Arial" pitchFamily="34" charset="0"/>
              </a:rPr>
              <a:t>lock</a:t>
            </a:r>
          </a:p>
        </p:txBody>
      </p:sp>
      <p:grpSp>
        <p:nvGrpSpPr>
          <p:cNvPr id="311" name="Group 54"/>
          <p:cNvGrpSpPr>
            <a:grpSpLocks/>
          </p:cNvGrpSpPr>
          <p:nvPr/>
        </p:nvGrpSpPr>
        <p:grpSpPr bwMode="auto">
          <a:xfrm>
            <a:off x="7251796" y="3658790"/>
            <a:ext cx="474663" cy="676275"/>
            <a:chOff x="4300" y="2246"/>
            <a:chExt cx="400" cy="571"/>
          </a:xfrm>
          <a:effectLst>
            <a:glow rad="139700">
              <a:schemeClr val="accent3">
                <a:satMod val="175000"/>
                <a:alpha val="40000"/>
              </a:schemeClr>
            </a:glow>
          </a:effectLst>
        </p:grpSpPr>
        <p:sp>
          <p:nvSpPr>
            <p:cNvPr id="312" name="Oval 55"/>
            <p:cNvSpPr>
              <a:spLocks noChangeArrowheads="1"/>
            </p:cNvSpPr>
            <p:nvPr/>
          </p:nvSpPr>
          <p:spPr bwMode="auto">
            <a:xfrm>
              <a:off x="4300" y="2246"/>
              <a:ext cx="400" cy="41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313" name="Oval 56"/>
            <p:cNvSpPr>
              <a:spLocks noChangeArrowheads="1"/>
            </p:cNvSpPr>
            <p:nvPr/>
          </p:nvSpPr>
          <p:spPr bwMode="auto">
            <a:xfrm>
              <a:off x="4358" y="2302"/>
              <a:ext cx="280" cy="325"/>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314" name="Oval 57"/>
            <p:cNvSpPr>
              <a:spLocks noChangeArrowheads="1"/>
            </p:cNvSpPr>
            <p:nvPr/>
          </p:nvSpPr>
          <p:spPr bwMode="auto">
            <a:xfrm>
              <a:off x="4303" y="2413"/>
              <a:ext cx="397" cy="40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315" name="Oval 58"/>
            <p:cNvSpPr>
              <a:spLocks noChangeArrowheads="1"/>
            </p:cNvSpPr>
            <p:nvPr/>
          </p:nvSpPr>
          <p:spPr bwMode="auto">
            <a:xfrm>
              <a:off x="4428" y="2496"/>
              <a:ext cx="143" cy="139"/>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316"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solidFill>
                <a:schemeClr val="bg1"/>
              </a:solidFill>
              <a:miter lim="800000"/>
              <a:headEnd/>
              <a:tailEnd/>
            </a:ln>
          </p:spPr>
          <p:txBody>
            <a:bodyPr wrap="none" anchor="ctr"/>
            <a:lstStyle/>
            <a:p>
              <a:endParaRPr lang="en-US" dirty="0">
                <a:solidFill>
                  <a:srgbClr val="FFFF00"/>
                </a:solidFill>
              </a:endParaRPr>
            </a:p>
          </p:txBody>
        </p:sp>
      </p:grpSp>
      <p:sp>
        <p:nvSpPr>
          <p:cNvPr id="318" name="TextBox 317"/>
          <p:cNvSpPr txBox="1"/>
          <p:nvPr/>
        </p:nvSpPr>
        <p:spPr>
          <a:xfrm>
            <a:off x="849692" y="5144296"/>
            <a:ext cx="1210788" cy="461665"/>
          </a:xfrm>
          <a:prstGeom prst="rect">
            <a:avLst/>
          </a:prstGeom>
          <a:noFill/>
        </p:spPr>
        <p:txBody>
          <a:bodyPr wrap="none" rtlCol="0">
            <a:spAutoFit/>
          </a:bodyPr>
          <a:lstStyle/>
          <a:p>
            <a:r>
              <a:rPr lang="en-US" sz="2400" dirty="0">
                <a:solidFill>
                  <a:srgbClr val="FFFF00"/>
                </a:solidFill>
                <a:latin typeface="Arial"/>
                <a:cs typeface="Arial"/>
              </a:rPr>
              <a:t>Node 2</a:t>
            </a:r>
          </a:p>
        </p:txBody>
      </p:sp>
      <p:sp>
        <p:nvSpPr>
          <p:cNvPr id="319" name="TextBox 318"/>
          <p:cNvSpPr txBox="1"/>
          <p:nvPr/>
        </p:nvSpPr>
        <p:spPr>
          <a:xfrm>
            <a:off x="8055634" y="3003959"/>
            <a:ext cx="612217" cy="461665"/>
          </a:xfrm>
          <a:prstGeom prst="rect">
            <a:avLst/>
          </a:prstGeom>
          <a:noFill/>
        </p:spPr>
        <p:txBody>
          <a:bodyPr wrap="none" rtlCol="0">
            <a:spAutoFit/>
          </a:bodyPr>
          <a:lstStyle/>
          <a:p>
            <a:r>
              <a:rPr lang="en-US" sz="2400" dirty="0">
                <a:solidFill>
                  <a:srgbClr val="FFFF00"/>
                </a:solidFill>
                <a:latin typeface="Arial"/>
                <a:cs typeface="Arial"/>
              </a:rPr>
              <a:t>CS</a:t>
            </a:r>
          </a:p>
        </p:txBody>
      </p:sp>
      <p:grpSp>
        <p:nvGrpSpPr>
          <p:cNvPr id="321" name="Group 309"/>
          <p:cNvGrpSpPr>
            <a:grpSpLocks/>
          </p:cNvGrpSpPr>
          <p:nvPr/>
        </p:nvGrpSpPr>
        <p:grpSpPr bwMode="auto">
          <a:xfrm>
            <a:off x="4660545" y="2917514"/>
            <a:ext cx="774826" cy="891911"/>
            <a:chOff x="2496" y="2725"/>
            <a:chExt cx="712" cy="739"/>
          </a:xfrm>
          <a:effectLst>
            <a:glow rad="101600">
              <a:schemeClr val="accent3">
                <a:satMod val="175000"/>
                <a:alpha val="40000"/>
              </a:schemeClr>
            </a:glow>
          </a:effectLst>
        </p:grpSpPr>
        <p:sp>
          <p:nvSpPr>
            <p:cNvPr id="322"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323"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3333CC"/>
            </a:solidFill>
            <a:ln w="3175">
              <a:solidFill>
                <a:schemeClr val="tx1"/>
              </a:solidFill>
              <a:round/>
              <a:headEnd/>
              <a:tailEnd/>
            </a:ln>
          </p:spPr>
          <p:txBody>
            <a:bodyPr wrap="none" anchor="ctr"/>
            <a:lstStyle/>
            <a:p>
              <a:endParaRPr lang="en-US" dirty="0">
                <a:solidFill>
                  <a:srgbClr val="FFFF00"/>
                </a:solidFill>
              </a:endParaRPr>
            </a:p>
          </p:txBody>
        </p:sp>
        <p:grpSp>
          <p:nvGrpSpPr>
            <p:cNvPr id="324" name="Group 312"/>
            <p:cNvGrpSpPr>
              <a:grpSpLocks/>
            </p:cNvGrpSpPr>
            <p:nvPr/>
          </p:nvGrpSpPr>
          <p:grpSpPr bwMode="auto">
            <a:xfrm>
              <a:off x="3072" y="2832"/>
              <a:ext cx="136" cy="632"/>
              <a:chOff x="3072" y="2832"/>
              <a:chExt cx="136" cy="632"/>
            </a:xfrm>
          </p:grpSpPr>
          <p:sp>
            <p:nvSpPr>
              <p:cNvPr id="329"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30"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31"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325" name="Group 316"/>
            <p:cNvGrpSpPr>
              <a:grpSpLocks/>
            </p:cNvGrpSpPr>
            <p:nvPr/>
          </p:nvGrpSpPr>
          <p:grpSpPr bwMode="auto">
            <a:xfrm flipH="1">
              <a:off x="2496" y="2832"/>
              <a:ext cx="136" cy="632"/>
              <a:chOff x="3072" y="2832"/>
              <a:chExt cx="136" cy="632"/>
            </a:xfrm>
          </p:grpSpPr>
          <p:sp>
            <p:nvSpPr>
              <p:cNvPr id="326"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27"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28"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grpSp>
        <p:nvGrpSpPr>
          <p:cNvPr id="332" name="Group 309"/>
          <p:cNvGrpSpPr>
            <a:grpSpLocks/>
          </p:cNvGrpSpPr>
          <p:nvPr/>
        </p:nvGrpSpPr>
        <p:grpSpPr bwMode="auto">
          <a:xfrm>
            <a:off x="4641696" y="4425461"/>
            <a:ext cx="774826" cy="891911"/>
            <a:chOff x="2496" y="2725"/>
            <a:chExt cx="712" cy="739"/>
          </a:xfrm>
          <a:effectLst>
            <a:glow rad="101600">
              <a:schemeClr val="accent3">
                <a:satMod val="175000"/>
                <a:alpha val="40000"/>
              </a:schemeClr>
            </a:glow>
          </a:effectLst>
        </p:grpSpPr>
        <p:sp>
          <p:nvSpPr>
            <p:cNvPr id="333"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endParaRPr lang="en-US" dirty="0">
                <a:solidFill>
                  <a:srgbClr val="FFFF00"/>
                </a:solidFill>
              </a:endParaRPr>
            </a:p>
          </p:txBody>
        </p:sp>
        <p:sp>
          <p:nvSpPr>
            <p:cNvPr id="334"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3333CC"/>
            </a:solidFill>
            <a:ln w="3175">
              <a:solidFill>
                <a:schemeClr val="tx1"/>
              </a:solidFill>
              <a:round/>
              <a:headEnd/>
              <a:tailEnd/>
            </a:ln>
          </p:spPr>
          <p:txBody>
            <a:bodyPr wrap="none" anchor="ctr"/>
            <a:lstStyle/>
            <a:p>
              <a:endParaRPr lang="en-US" dirty="0">
                <a:solidFill>
                  <a:srgbClr val="FFFF00"/>
                </a:solidFill>
              </a:endParaRPr>
            </a:p>
          </p:txBody>
        </p:sp>
        <p:grpSp>
          <p:nvGrpSpPr>
            <p:cNvPr id="335" name="Group 312"/>
            <p:cNvGrpSpPr>
              <a:grpSpLocks/>
            </p:cNvGrpSpPr>
            <p:nvPr/>
          </p:nvGrpSpPr>
          <p:grpSpPr bwMode="auto">
            <a:xfrm>
              <a:off x="3072" y="2832"/>
              <a:ext cx="136" cy="632"/>
              <a:chOff x="3072" y="2832"/>
              <a:chExt cx="136" cy="632"/>
            </a:xfrm>
          </p:grpSpPr>
          <p:sp>
            <p:nvSpPr>
              <p:cNvPr id="340"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41" name="Freeform 314"/>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42" name="Freeform 315"/>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nvGrpSpPr>
            <p:cNvPr id="336" name="Group 316"/>
            <p:cNvGrpSpPr>
              <a:grpSpLocks/>
            </p:cNvGrpSpPr>
            <p:nvPr/>
          </p:nvGrpSpPr>
          <p:grpSpPr bwMode="auto">
            <a:xfrm flipH="1">
              <a:off x="2496" y="2832"/>
              <a:ext cx="136" cy="632"/>
              <a:chOff x="3072" y="2832"/>
              <a:chExt cx="136" cy="632"/>
            </a:xfrm>
          </p:grpSpPr>
          <p:sp>
            <p:nvSpPr>
              <p:cNvPr id="337"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38" name="Freeform 318"/>
              <p:cNvSpPr>
                <a:spLocks/>
              </p:cNvSpPr>
              <p:nvPr/>
            </p:nvSpPr>
            <p:spPr bwMode="auto">
              <a:xfrm>
                <a:off x="3072" y="2976"/>
                <a:ext cx="123" cy="312"/>
              </a:xfrm>
              <a:custGeom>
                <a:avLst/>
                <a:gdLst>
                  <a:gd name="T0" fmla="*/ 5 w 136"/>
                  <a:gd name="T1" fmla="*/ 0 h 344"/>
                  <a:gd name="T2" fmla="*/ 11 w 136"/>
                  <a:gd name="T3" fmla="*/ 0 h 344"/>
                  <a:gd name="T4" fmla="*/ 11 w 136"/>
                  <a:gd name="T5" fmla="*/ 20 h 344"/>
                  <a:gd name="T6" fmla="*/ 9 w 136"/>
                  <a:gd name="T7" fmla="*/ 30 h 344"/>
                  <a:gd name="T8" fmla="*/ 9 w 136"/>
                  <a:gd name="T9" fmla="*/ 8 h 344"/>
                  <a:gd name="T10" fmla="*/ 0 w 136"/>
                  <a:gd name="T11" fmla="*/ 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sp>
            <p:nvSpPr>
              <p:cNvPr id="339" name="Freeform 319"/>
              <p:cNvSpPr>
                <a:spLocks/>
              </p:cNvSpPr>
              <p:nvPr/>
            </p:nvSpPr>
            <p:spPr bwMode="auto">
              <a:xfrm>
                <a:off x="3072" y="2832"/>
                <a:ext cx="127" cy="320"/>
              </a:xfrm>
              <a:custGeom>
                <a:avLst/>
                <a:gdLst>
                  <a:gd name="T0" fmla="*/ 7 w 136"/>
                  <a:gd name="T1" fmla="*/ 0 h 344"/>
                  <a:gd name="T2" fmla="*/ 25 w 136"/>
                  <a:gd name="T3" fmla="*/ 0 h 344"/>
                  <a:gd name="T4" fmla="*/ 25 w 136"/>
                  <a:gd name="T5" fmla="*/ 38 h 344"/>
                  <a:gd name="T6" fmla="*/ 19 w 136"/>
                  <a:gd name="T7" fmla="*/ 56 h 344"/>
                  <a:gd name="T8" fmla="*/ 19 w 136"/>
                  <a:gd name="T9" fmla="*/ 15 h 344"/>
                  <a:gd name="T10" fmla="*/ 0 w 136"/>
                  <a:gd name="T11" fmla="*/ 15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endParaRPr lang="en-US" dirty="0">
                  <a:solidFill>
                    <a:srgbClr val="FFFF00"/>
                  </a:solidFill>
                </a:endParaRPr>
              </a:p>
            </p:txBody>
          </p:sp>
        </p:grpSp>
      </p:grpSp>
      <p:sp>
        <p:nvSpPr>
          <p:cNvPr id="317" name="Rectangle 42"/>
          <p:cNvSpPr>
            <a:spLocks noChangeArrowheads="1"/>
          </p:cNvSpPr>
          <p:nvPr/>
        </p:nvSpPr>
        <p:spPr bwMode="auto">
          <a:xfrm>
            <a:off x="7882088" y="3676607"/>
            <a:ext cx="1094232" cy="842282"/>
          </a:xfrm>
          <a:prstGeom prst="rect">
            <a:avLst/>
          </a:prstGeom>
          <a:solidFill>
            <a:srgbClr val="CCFFCC"/>
          </a:solidFill>
          <a:ln w="12700">
            <a:noFill/>
            <a:miter lim="800000"/>
            <a:headEnd/>
            <a:tailEnd/>
          </a:ln>
        </p:spPr>
        <p:txBody>
          <a:bodyPr wrap="square" lIns="90488" tIns="44450" rIns="90488" bIns="44450">
            <a:spAutoFit/>
          </a:bodyPr>
          <a:lstStyle/>
          <a:p>
            <a:pPr algn="l" rtl="1">
              <a:lnSpc>
                <a:spcPct val="90000"/>
              </a:lnSpc>
            </a:pPr>
            <a:r>
              <a:rPr lang="en-US" sz="1800" b="0" dirty="0">
                <a:solidFill>
                  <a:schemeClr val="tx1"/>
                </a:solidFill>
                <a:latin typeface="Arial" pitchFamily="34" charset="0"/>
              </a:rPr>
              <a:t>various</a:t>
            </a:r>
          </a:p>
          <a:p>
            <a:pPr algn="l" rtl="1">
              <a:lnSpc>
                <a:spcPct val="90000"/>
              </a:lnSpc>
            </a:pPr>
            <a:r>
              <a:rPr lang="en-US" sz="1800" b="0" dirty="0">
                <a:solidFill>
                  <a:schemeClr val="tx1"/>
                </a:solidFill>
                <a:latin typeface="Arial" pitchFamily="34" charset="0"/>
              </a:rPr>
              <a:t>memory locations</a:t>
            </a:r>
          </a:p>
        </p:txBody>
      </p:sp>
    </p:spTree>
    <p:extLst>
      <p:ext uri="{BB962C8B-B14F-4D97-AF65-F5344CB8AC3E}">
        <p14:creationId xmlns:p14="http://schemas.microsoft.com/office/powerpoint/2010/main" val="25154102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C -0.02135 -0.00069 -0.04287 -0.00046 -0.06404 -0.00208 C -0.06699 -0.00254 -0.08122 -0.00925 -0.08434 -0.01041 C -0.09701 -0.01573 -0.10916 -0.02197 -0.12166 -0.02706 C -0.13901 -0.03423 -0.15637 -0.04164 -0.1732 -0.04996 C -0.18952 -0.05829 -0.16557 -0.05112 -0.19351 -0.06037 C -0.20965 -0.06593 -0.22544 -0.07194 -0.24037 -0.08119 C -0.25581 -0.09091 -0.27022 -0.1034 -0.28549 -0.11242 C -0.29851 -0.12029 -0.31204 -0.12676 -0.32454 -0.13509 C -0.3346 -0.1418 -0.35352 -0.15915 -0.36359 -0.16007 C -0.36931 -0.16077 -0.37504 -0.16007 -0.38077 -0.16007 " pathEditMode="relative" ptsTypes="ffffffffffA">
                                      <p:cBhvr>
                                        <p:cTn id="10" dur="3200" fill="hold"/>
                                        <p:tgtEl>
                                          <p:spTgt spid="317"/>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21"/>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32"/>
                                        </p:tgtEl>
                                        <p:attrNameLst>
                                          <p:attrName>style.visibility</p:attrName>
                                        </p:attrNameLst>
                                      </p:cBhvr>
                                      <p:to>
                                        <p:strVal val="hidden"/>
                                      </p:to>
                                    </p:set>
                                  </p:childTnLst>
                                </p:cTn>
                              </p:par>
                              <p:par>
                                <p:cTn id="21" presetID="0" presetClass="path" presetSubtype="0" accel="50000" decel="50000" fill="hold" grpId="2" nodeType="withEffect">
                                  <p:stCondLst>
                                    <p:cond delay="0"/>
                                  </p:stCondLst>
                                  <p:childTnLst>
                                    <p:animMotion origin="layout" path="M -0.38077 -0.16007 C -0.37817 -0.13648 -0.37696 -0.11265 -0.37296 -0.08929 C -0.36915 -0.06616 -0.35387 -0.02336 -0.34797 -0.00185 C -0.34433 0.01157 -0.34225 0.02591 -0.3386 0.03955 C -0.33548 0.05181 -0.32194 0.10201 -0.31361 0.12283 C -0.30945 0.1337 -0.30059 0.14087 -0.29643 0.15198 C -0.294 0.15845 -0.29018 0.1728 -0.29018 0.17303 " pathEditMode="relative" rAng="0" ptsTypes="ffffffA">
                                      <p:cBhvr>
                                        <p:cTn id="22" dur="2000" fill="hold"/>
                                        <p:tgtEl>
                                          <p:spTgt spid="317"/>
                                        </p:tgtEl>
                                        <p:attrNameLst>
                                          <p:attrName>ppt_x</p:attrName>
                                          <p:attrName>ppt_y</p:attrName>
                                        </p:attrNameLst>
                                      </p:cBhvr>
                                      <p:rCtr x="4530" y="1663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1" nodeType="clickEffect">
                                  <p:stCondLst>
                                    <p:cond delay="0"/>
                                  </p:stCondLst>
                                  <p:childTnLst>
                                    <p:animMotion origin="layout" path="M -0.31916 0.19107 C -0.35404 0.19408 -0.36775 0.19385 -0.40802 0.19107 C -0.42572 0.18321 -0.44186 0.16863 -0.45331 0.14943 C -0.45713 0.1344 -0.45192 0.15244 -0.45956 0.13694 C -0.46182 0.13231 -0.46251 0.12699 -0.46425 0.12237 C -0.46824 0.09623 -0.46581 0.0687 -0.47206 0.04326 C -0.47605 0.00162 -0.47692 -0.03377 -0.4783 -0.07726 C -0.47865 -0.08536 -0.4816 -0.09901 -0.48299 -0.10641 C -0.48386 -0.1108 -0.48611 -0.1189 -0.48611 -0.1189 C -0.48837 -0.14874 -0.48768 -0.13278 -0.48768 -0.16655 " pathEditMode="relative" ptsTypes="fffffffffA">
                                      <p:cBhvr>
                                        <p:cTn id="26" dur="2700" fill="hold"/>
                                        <p:tgtEl>
                                          <p:spTgt spid="317"/>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3" nodeType="clickEffect">
                                  <p:stCondLst>
                                    <p:cond delay="0"/>
                                  </p:stCondLst>
                                  <p:childTnLst>
                                    <p:animMotion origin="layout" path="M -0.48768 -0.16655 C -0.48386 -0.14597 -0.48595 -0.15568 -0.48143 -0.13764 C -0.48039 -0.12654 -0.47883 -0.11543 -0.47675 -0.10433 C -0.47588 -0.09878 -0.47362 -0.08767 -0.47362 -0.08744 C -0.4705 -0.04395 -0.46616 0.00185 -0.45957 0.04534 C -0.4554 0.07356 -0.44863 0.09993 -0.44551 0.12861 C -0.4469 0.17418 -0.43388 0.18482 -0.45957 0.18482 C -0.46443 0.18482 -0.46894 0.18343 -0.47362 0.18274 C -0.47501 0.17765 -0.47779 0.17326 -0.47831 0.16817 C -0.48057 0.14596 -0.4797 0.12352 -0.48143 0.10155 C -0.48282 0.08582 -0.48716 0.0724 -0.4908 0.05783 C -0.49133 0.05297 -0.49167 0.04788 -0.49237 0.04325 C -0.49323 0.03886 -0.49549 0.03076 -0.49549 0.03099 C -0.49723 0.01179 -0.49618 -0.00926 -0.50018 -0.0273 C -0.50191 -0.03493 -0.50625 -0.04072 -0.50799 -0.04812 C -0.51146 -0.0923 -0.50799 -0.18113 -0.50799 -0.1809 " pathEditMode="relative" rAng="0" ptsTypes="fffffffffffffffA">
                                      <p:cBhvr>
                                        <p:cTn id="30" dur="3000" fill="hold"/>
                                        <p:tgtEl>
                                          <p:spTgt spid="317"/>
                                        </p:tgtEl>
                                        <p:attrNameLst>
                                          <p:attrName>ppt_x</p:attrName>
                                          <p:attrName>ppt_y</p:attrName>
                                        </p:attrNameLst>
                                      </p:cBhvr>
                                      <p:rCtr x="1493" y="16840"/>
                                    </p:animMotion>
                                  </p:childTnLst>
                                </p:cTn>
                              </p:par>
                            </p:childTnLst>
                          </p:cTn>
                        </p:par>
                        <p:par>
                          <p:cTn id="31" fill="hold">
                            <p:stCondLst>
                              <p:cond delay="3000"/>
                            </p:stCondLst>
                            <p:childTnLst>
                              <p:par>
                                <p:cTn id="32" presetID="0" presetClass="path" presetSubtype="0" accel="50000" decel="50000" fill="hold" grpId="4" nodeType="afterEffect">
                                  <p:stCondLst>
                                    <p:cond delay="0"/>
                                  </p:stCondLst>
                                  <p:childTnLst>
                                    <p:animMotion origin="layout" path="M -0.50798 -0.18089 C -0.50416 -0.18899 -0.50243 -0.19038 -0.49549 -0.18714 C -0.48889 -0.17835 -0.48854 -0.16609 -0.48455 -0.15406 C -0.48125 -0.11728 -0.48316 -0.13185 -0.47987 -0.11034 C -0.47935 -0.05852 -0.4783 -0.00648 -0.4783 0.04557 C -0.4783 0.15822 -0.47188 0.18205 -0.48143 0.14342 C -0.48195 0.13856 -0.48195 0.13347 -0.48299 0.12885 C -0.48368 0.1263 -0.48594 0.12491 -0.48611 0.1226 C -0.48924 0.09022 -0.48941 0.05714 -0.49236 0.02475 C -0.49184 -0.01689 -0.49219 -0.05852 -0.4908 -0.09993 C -0.49045 -0.11288 -0.48716 -0.1145 -0.48611 -0.12491 C -0.48368 -0.15105 -0.48073 -0.17673 -0.47518 -0.20171 C -0.47292 -0.09808 -0.47449 0.00671 -0.46581 0.11011 C -0.46529 0.14319 -0.46546 0.1765 -0.46425 0.20981 C -0.4639 0.22508 -0.46112 0.25561 -0.46112 0.25584 C -0.46216 0.25769 -0.46251 0.26232 -0.46425 0.26186 C -0.46668 0.26093 -0.4665 0.2563 -0.46737 0.25353 C -0.46997 0.24566 -0.47292 0.23826 -0.47518 0.23063 C -0.48351 0.20194 -0.48768 0.16331 -0.4908 0.13301 C -0.49566 0.03262 -0.49375 -0.06569 -0.48299 -0.16424 C -0.48195 -0.18598 -0.48039 -0.20726 -0.4783 -0.22878 C -0.4731 -0.20379 -0.46789 -0.18552 -0.46425 -0.15822 C -0.46216 -0.14226 -0.458 -0.11034 -0.458 -0.11011 C -0.45192 -0.0074 -0.45696 -0.10525 -0.45331 0.0539 C -0.45262 0.08628 -0.44359 0.11774 -0.44238 0.14967 C -0.44203 0.16193 -0.44238 0.17465 -0.44238 0.18714 " pathEditMode="relative" rAng="0" ptsTypes="fffffffffffffffffffffffffA">
                                      <p:cBhvr>
                                        <p:cTn id="33" dur="5000" fill="hold"/>
                                        <p:tgtEl>
                                          <p:spTgt spid="317"/>
                                        </p:tgtEl>
                                        <p:attrNameLst>
                                          <p:attrName>ppt_x</p:attrName>
                                          <p:attrName>ppt_y</p:attrName>
                                        </p:attrNameLst>
                                      </p:cBhvr>
                                      <p:rCtr x="3297" y="197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animBg="1"/>
      <p:bldP spid="317" grpId="1" animBg="1"/>
      <p:bldP spid="317" grpId="2" animBg="1"/>
      <p:bldP spid="317" grpId="3" animBg="1"/>
      <p:bldP spid="317" grpId="4"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4104"/>
            <a:ext cx="8790798" cy="1143000"/>
          </a:xfrm>
        </p:spPr>
        <p:txBody>
          <a:bodyPr>
            <a:normAutofit fontScale="90000"/>
          </a:bodyPr>
          <a:lstStyle/>
          <a:p>
            <a:br>
              <a:rPr lang="en-US" dirty="0"/>
            </a:br>
            <a:r>
              <a:rPr lang="en-US" dirty="0"/>
              <a:t> “Who’s the Unfairest of Them All?”</a:t>
            </a:r>
            <a:br>
              <a:rPr lang="en-US" dirty="0"/>
            </a:br>
            <a:r>
              <a:rPr lang="en-US" dirty="0"/>
              <a:t> </a:t>
            </a:r>
            <a:br>
              <a:rPr lang="en-US" sz="3100" dirty="0"/>
            </a:br>
            <a:endParaRPr lang="en-US" sz="3100" dirty="0"/>
          </a:p>
        </p:txBody>
      </p:sp>
      <p:pic>
        <p:nvPicPr>
          <p:cNvPr id="40962" name="Picture 2" descr="http://www.addictinginfo.org/wp-content/uploads/2012/08/magic_mirror_evil_queen_snow_white.jpg"/>
          <p:cNvPicPr>
            <a:picLocks noChangeAspect="1" noChangeArrowheads="1"/>
          </p:cNvPicPr>
          <p:nvPr/>
        </p:nvPicPr>
        <p:blipFill>
          <a:blip r:embed="rId3" cstate="print"/>
          <a:srcRect/>
          <a:stretch>
            <a:fillRect/>
          </a:stretch>
        </p:blipFill>
        <p:spPr bwMode="auto">
          <a:xfrm>
            <a:off x="2685415" y="1311274"/>
            <a:ext cx="3998364" cy="2376805"/>
          </a:xfrm>
          <a:prstGeom prst="rect">
            <a:avLst/>
          </a:prstGeom>
          <a:noFill/>
        </p:spPr>
      </p:pic>
      <p:grpSp>
        <p:nvGrpSpPr>
          <p:cNvPr id="8" name="Group 54"/>
          <p:cNvGrpSpPr>
            <a:grpSpLocks/>
          </p:cNvGrpSpPr>
          <p:nvPr/>
        </p:nvGrpSpPr>
        <p:grpSpPr bwMode="auto">
          <a:xfrm>
            <a:off x="5189316" y="1890950"/>
            <a:ext cx="474663" cy="676275"/>
            <a:chOff x="4300" y="2246"/>
            <a:chExt cx="400" cy="571"/>
          </a:xfrm>
          <a:effectLst>
            <a:glow rad="139700">
              <a:schemeClr val="accent3">
                <a:satMod val="175000"/>
                <a:alpha val="40000"/>
              </a:schemeClr>
            </a:glow>
          </a:effectLst>
        </p:grpSpPr>
        <p:sp>
          <p:nvSpPr>
            <p:cNvPr id="9" name="Oval 55"/>
            <p:cNvSpPr>
              <a:spLocks noChangeArrowheads="1"/>
            </p:cNvSpPr>
            <p:nvPr/>
          </p:nvSpPr>
          <p:spPr bwMode="auto">
            <a:xfrm>
              <a:off x="4300" y="2246"/>
              <a:ext cx="400" cy="414"/>
            </a:xfrm>
            <a:prstGeom prst="ellipse">
              <a:avLst/>
            </a:prstGeom>
            <a:solidFill>
              <a:schemeClr val="tx2"/>
            </a:solidFill>
            <a:ln w="12700">
              <a:solidFill>
                <a:schemeClr val="tx2"/>
              </a:solidFill>
              <a:round/>
              <a:headEnd/>
              <a:tailEnd/>
            </a:ln>
          </p:spPr>
          <p:txBody>
            <a:bodyPr wrap="none" anchor="ctr"/>
            <a:lstStyle/>
            <a:p>
              <a:endParaRPr lang="en-US" dirty="0"/>
            </a:p>
          </p:txBody>
        </p:sp>
        <p:sp>
          <p:nvSpPr>
            <p:cNvPr id="10" name="Oval 56"/>
            <p:cNvSpPr>
              <a:spLocks noChangeArrowheads="1"/>
            </p:cNvSpPr>
            <p:nvPr/>
          </p:nvSpPr>
          <p:spPr bwMode="auto">
            <a:xfrm>
              <a:off x="4358" y="2302"/>
              <a:ext cx="280" cy="325"/>
            </a:xfrm>
            <a:prstGeom prst="ellipse">
              <a:avLst/>
            </a:prstGeom>
            <a:solidFill>
              <a:srgbClr val="FF0000"/>
            </a:solidFill>
            <a:ln w="12700">
              <a:solidFill>
                <a:schemeClr val="tx2"/>
              </a:solidFill>
              <a:round/>
              <a:headEnd/>
              <a:tailEnd/>
            </a:ln>
          </p:spPr>
          <p:txBody>
            <a:bodyPr wrap="none" anchor="ctr"/>
            <a:lstStyle/>
            <a:p>
              <a:endParaRPr lang="en-US" dirty="0"/>
            </a:p>
          </p:txBody>
        </p:sp>
        <p:sp>
          <p:nvSpPr>
            <p:cNvPr id="11" name="Oval 57"/>
            <p:cNvSpPr>
              <a:spLocks noChangeArrowheads="1"/>
            </p:cNvSpPr>
            <p:nvPr/>
          </p:nvSpPr>
          <p:spPr bwMode="auto">
            <a:xfrm>
              <a:off x="4303" y="2413"/>
              <a:ext cx="397" cy="404"/>
            </a:xfrm>
            <a:prstGeom prst="ellipse">
              <a:avLst/>
            </a:prstGeom>
            <a:solidFill>
              <a:schemeClr val="tx2"/>
            </a:solidFill>
            <a:ln w="12700">
              <a:solidFill>
                <a:schemeClr val="tx2"/>
              </a:solidFill>
              <a:round/>
              <a:headEnd/>
              <a:tailEnd/>
            </a:ln>
          </p:spPr>
          <p:txBody>
            <a:bodyPr wrap="none" anchor="ctr"/>
            <a:lstStyle/>
            <a:p>
              <a:endParaRPr lang="en-US" dirty="0"/>
            </a:p>
          </p:txBody>
        </p:sp>
        <p:sp>
          <p:nvSpPr>
            <p:cNvPr id="12" name="Oval 58"/>
            <p:cNvSpPr>
              <a:spLocks noChangeArrowheads="1"/>
            </p:cNvSpPr>
            <p:nvPr/>
          </p:nvSpPr>
          <p:spPr bwMode="auto">
            <a:xfrm>
              <a:off x="4428" y="2496"/>
              <a:ext cx="143" cy="139"/>
            </a:xfrm>
            <a:prstGeom prst="ellipse">
              <a:avLst/>
            </a:prstGeom>
            <a:solidFill>
              <a:srgbClr val="FF0000"/>
            </a:solidFill>
            <a:ln w="12700">
              <a:solidFill>
                <a:schemeClr val="tx2"/>
              </a:solidFill>
              <a:round/>
              <a:headEnd/>
              <a:tailEnd/>
            </a:ln>
          </p:spPr>
          <p:txBody>
            <a:bodyPr wrap="none" anchor="ctr"/>
            <a:lstStyle/>
            <a:p>
              <a:endParaRPr lang="en-US" dirty="0"/>
            </a:p>
          </p:txBody>
        </p:sp>
        <p:sp>
          <p:nvSpPr>
            <p:cNvPr id="13"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rgbClr val="FF0000"/>
            </a:solidFill>
            <a:ln w="12700">
              <a:solidFill>
                <a:srgbClr val="FF0000"/>
              </a:solidFill>
              <a:miter lim="800000"/>
              <a:headEnd/>
              <a:tailEnd/>
            </a:ln>
          </p:spPr>
          <p:txBody>
            <a:bodyPr wrap="none" anchor="ctr"/>
            <a:lstStyle/>
            <a:p>
              <a:endParaRPr lang="en-US" dirty="0"/>
            </a:p>
          </p:txBody>
        </p:sp>
      </p:grpSp>
      <p:sp>
        <p:nvSpPr>
          <p:cNvPr id="4" name="TextBox 3">
            <a:extLst>
              <a:ext uri="{FF2B5EF4-FFF2-40B4-BE49-F238E27FC236}">
                <a16:creationId xmlns:a16="http://schemas.microsoft.com/office/drawing/2014/main" id="{02C193B9-AF26-CF7E-1367-658A8A4D578C}"/>
              </a:ext>
            </a:extLst>
          </p:cNvPr>
          <p:cNvSpPr txBox="1"/>
          <p:nvPr/>
        </p:nvSpPr>
        <p:spPr bwMode="auto">
          <a:xfrm>
            <a:off x="1524597" y="3938637"/>
            <a:ext cx="631999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i="1" dirty="0">
                <a:solidFill>
                  <a:schemeClr val="bg1"/>
                </a:solidFill>
              </a:rPr>
              <a:t>locality</a:t>
            </a:r>
            <a:r>
              <a:rPr lang="en-US" sz="2800" b="0" dirty="0">
                <a:solidFill>
                  <a:srgbClr val="FFFF00"/>
                </a:solidFill>
              </a:rPr>
              <a:t> crucial to NUMA performance</a:t>
            </a:r>
          </a:p>
        </p:txBody>
      </p:sp>
      <p:sp>
        <p:nvSpPr>
          <p:cNvPr id="5" name="TextBox 4">
            <a:extLst>
              <a:ext uri="{FF2B5EF4-FFF2-40B4-BE49-F238E27FC236}">
                <a16:creationId xmlns:a16="http://schemas.microsoft.com/office/drawing/2014/main" id="{D8DA4059-0F37-7BF7-FAF5-DF1CA79BF501}"/>
              </a:ext>
            </a:extLst>
          </p:cNvPr>
          <p:cNvSpPr txBox="1"/>
          <p:nvPr/>
        </p:nvSpPr>
        <p:spPr bwMode="auto">
          <a:xfrm>
            <a:off x="1524599" y="4597693"/>
            <a:ext cx="6319998"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Big gains if threads from same node/cluster obtain lock consecutively </a:t>
            </a:r>
          </a:p>
        </p:txBody>
      </p:sp>
      <p:sp>
        <p:nvSpPr>
          <p:cNvPr id="6" name="TextBox 5">
            <a:extLst>
              <a:ext uri="{FF2B5EF4-FFF2-40B4-BE49-F238E27FC236}">
                <a16:creationId xmlns:a16="http://schemas.microsoft.com/office/drawing/2014/main" id="{95DC3F2A-BEB2-3071-3426-A1B9CF8C3DC9}"/>
              </a:ext>
            </a:extLst>
          </p:cNvPr>
          <p:cNvSpPr txBox="1"/>
          <p:nvPr/>
        </p:nvSpPr>
        <p:spPr bwMode="auto">
          <a:xfrm>
            <a:off x="1519194" y="5687636"/>
            <a:ext cx="281842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Unfairness pays</a:t>
            </a:r>
          </a:p>
        </p:txBody>
      </p:sp>
    </p:spTree>
    <p:extLst>
      <p:ext uri="{BB962C8B-B14F-4D97-AF65-F5344CB8AC3E}">
        <p14:creationId xmlns:p14="http://schemas.microsoft.com/office/powerpoint/2010/main" val="38368876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Hierarchical Backoff Lock (HBO)</a:t>
            </a:r>
            <a:br>
              <a:rPr lang="en-US" dirty="0"/>
            </a:br>
            <a:endParaRPr lang="en-US" sz="3100" dirty="0"/>
          </a:p>
        </p:txBody>
      </p:sp>
      <p:sp>
        <p:nvSpPr>
          <p:cNvPr id="5" name="Rounded Rectangle 4"/>
          <p:cNvSpPr/>
          <p:nvPr/>
        </p:nvSpPr>
        <p:spPr>
          <a:xfrm>
            <a:off x="2305641" y="1672453"/>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8" name="Rounded Rectangle 7"/>
          <p:cNvSpPr/>
          <p:nvPr/>
        </p:nvSpPr>
        <p:spPr>
          <a:xfrm>
            <a:off x="2305641" y="4214072"/>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310" name="Line 27"/>
          <p:cNvSpPr>
            <a:spLocks noChangeShapeType="1"/>
          </p:cNvSpPr>
          <p:nvPr/>
        </p:nvSpPr>
        <p:spPr bwMode="auto">
          <a:xfrm>
            <a:off x="6295157" y="2728516"/>
            <a:ext cx="304800" cy="1587"/>
          </a:xfrm>
          <a:prstGeom prst="line">
            <a:avLst/>
          </a:prstGeom>
          <a:noFill/>
          <a:ln w="25400">
            <a:solidFill>
              <a:schemeClr val="tx2"/>
            </a:solidFill>
            <a:round/>
            <a:headEnd/>
            <a:tailEnd type="triangle" w="med" len="med"/>
          </a:ln>
        </p:spPr>
        <p:txBody>
          <a:bodyPr/>
          <a:lstStyle/>
          <a:p>
            <a:endParaRPr lang="en-US" dirty="0"/>
          </a:p>
        </p:txBody>
      </p:sp>
      <p:sp>
        <p:nvSpPr>
          <p:cNvPr id="311" name="Line 28"/>
          <p:cNvSpPr>
            <a:spLocks noChangeShapeType="1"/>
          </p:cNvSpPr>
          <p:nvPr/>
        </p:nvSpPr>
        <p:spPr bwMode="auto">
          <a:xfrm>
            <a:off x="3024907" y="3152378"/>
            <a:ext cx="3333750" cy="0"/>
          </a:xfrm>
          <a:prstGeom prst="line">
            <a:avLst/>
          </a:prstGeom>
          <a:noFill/>
          <a:ln w="25400">
            <a:solidFill>
              <a:schemeClr val="tx1"/>
            </a:solidFill>
            <a:round/>
            <a:headEnd/>
            <a:tailEnd/>
          </a:ln>
        </p:spPr>
        <p:txBody>
          <a:bodyPr/>
          <a:lstStyle/>
          <a:p>
            <a:endParaRPr lang="en-US" dirty="0"/>
          </a:p>
        </p:txBody>
      </p:sp>
      <p:sp>
        <p:nvSpPr>
          <p:cNvPr id="312" name="Line 29"/>
          <p:cNvSpPr>
            <a:spLocks noChangeShapeType="1"/>
          </p:cNvSpPr>
          <p:nvPr/>
        </p:nvSpPr>
        <p:spPr bwMode="auto">
          <a:xfrm>
            <a:off x="6371357" y="3076178"/>
            <a:ext cx="0" cy="139700"/>
          </a:xfrm>
          <a:prstGeom prst="line">
            <a:avLst/>
          </a:prstGeom>
          <a:noFill/>
          <a:ln w="25400">
            <a:solidFill>
              <a:schemeClr val="tx1"/>
            </a:solidFill>
            <a:round/>
            <a:headEnd/>
            <a:tailEnd/>
          </a:ln>
        </p:spPr>
        <p:txBody>
          <a:bodyPr/>
          <a:lstStyle/>
          <a:p>
            <a:endParaRPr lang="en-US" dirty="0"/>
          </a:p>
        </p:txBody>
      </p:sp>
      <p:sp>
        <p:nvSpPr>
          <p:cNvPr id="313" name="Line 30"/>
          <p:cNvSpPr>
            <a:spLocks noChangeShapeType="1"/>
          </p:cNvSpPr>
          <p:nvPr/>
        </p:nvSpPr>
        <p:spPr bwMode="auto">
          <a:xfrm>
            <a:off x="5075957" y="3082528"/>
            <a:ext cx="0" cy="139700"/>
          </a:xfrm>
          <a:prstGeom prst="line">
            <a:avLst/>
          </a:prstGeom>
          <a:noFill/>
          <a:ln w="25400">
            <a:solidFill>
              <a:schemeClr val="tx1"/>
            </a:solidFill>
            <a:round/>
            <a:headEnd/>
            <a:tailEnd/>
          </a:ln>
        </p:spPr>
        <p:txBody>
          <a:bodyPr/>
          <a:lstStyle/>
          <a:p>
            <a:endParaRPr lang="en-US" dirty="0"/>
          </a:p>
        </p:txBody>
      </p:sp>
      <p:sp>
        <p:nvSpPr>
          <p:cNvPr id="314" name="Line 31"/>
          <p:cNvSpPr>
            <a:spLocks noChangeShapeType="1"/>
          </p:cNvSpPr>
          <p:nvPr/>
        </p:nvSpPr>
        <p:spPr bwMode="auto">
          <a:xfrm>
            <a:off x="5730007" y="3082528"/>
            <a:ext cx="0" cy="139700"/>
          </a:xfrm>
          <a:prstGeom prst="line">
            <a:avLst/>
          </a:prstGeom>
          <a:noFill/>
          <a:ln w="25400">
            <a:solidFill>
              <a:schemeClr val="tx1"/>
            </a:solidFill>
            <a:round/>
            <a:headEnd/>
            <a:tailEnd/>
          </a:ln>
        </p:spPr>
        <p:txBody>
          <a:bodyPr/>
          <a:lstStyle/>
          <a:p>
            <a:endParaRPr lang="en-US" dirty="0"/>
          </a:p>
        </p:txBody>
      </p:sp>
      <p:sp>
        <p:nvSpPr>
          <p:cNvPr id="315" name="Line 32"/>
          <p:cNvSpPr>
            <a:spLocks noChangeShapeType="1"/>
          </p:cNvSpPr>
          <p:nvPr/>
        </p:nvSpPr>
        <p:spPr bwMode="auto">
          <a:xfrm>
            <a:off x="3748807" y="3082528"/>
            <a:ext cx="0" cy="139700"/>
          </a:xfrm>
          <a:prstGeom prst="line">
            <a:avLst/>
          </a:prstGeom>
          <a:noFill/>
          <a:ln w="25400">
            <a:solidFill>
              <a:schemeClr val="tx1"/>
            </a:solidFill>
            <a:round/>
            <a:headEnd/>
            <a:tailEnd/>
          </a:ln>
        </p:spPr>
        <p:txBody>
          <a:bodyPr/>
          <a:lstStyle/>
          <a:p>
            <a:endParaRPr lang="en-US" dirty="0"/>
          </a:p>
        </p:txBody>
      </p:sp>
      <p:sp>
        <p:nvSpPr>
          <p:cNvPr id="316" name="Rectangle 33"/>
          <p:cNvSpPr>
            <a:spLocks noChangeArrowheads="1"/>
          </p:cNvSpPr>
          <p:nvPr/>
        </p:nvSpPr>
        <p:spPr bwMode="auto">
          <a:xfrm>
            <a:off x="2381969" y="2998391"/>
            <a:ext cx="612775" cy="336550"/>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800" b="0" dirty="0">
                <a:solidFill>
                  <a:schemeClr val="tx1"/>
                </a:solidFill>
                <a:latin typeface="Arial" pitchFamily="34" charset="0"/>
              </a:rPr>
              <a:t>time</a:t>
            </a:r>
          </a:p>
        </p:txBody>
      </p:sp>
      <p:sp>
        <p:nvSpPr>
          <p:cNvPr id="317" name="Rectangle 34"/>
          <p:cNvSpPr>
            <a:spLocks noChangeArrowheads="1"/>
          </p:cNvSpPr>
          <p:nvPr/>
        </p:nvSpPr>
        <p:spPr bwMode="auto">
          <a:xfrm>
            <a:off x="5582369" y="3247628"/>
            <a:ext cx="304800"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pitchFamily="34" charset="0"/>
              </a:rPr>
              <a:t>d</a:t>
            </a:r>
          </a:p>
        </p:txBody>
      </p:sp>
      <p:sp>
        <p:nvSpPr>
          <p:cNvPr id="318" name="Rectangle 35"/>
          <p:cNvSpPr>
            <a:spLocks noChangeArrowheads="1"/>
          </p:cNvSpPr>
          <p:nvPr/>
        </p:nvSpPr>
        <p:spPr bwMode="auto">
          <a:xfrm>
            <a:off x="4921969" y="3260328"/>
            <a:ext cx="417513"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pitchFamily="34" charset="0"/>
              </a:rPr>
              <a:t>2d</a:t>
            </a:r>
          </a:p>
        </p:txBody>
      </p:sp>
      <p:sp>
        <p:nvSpPr>
          <p:cNvPr id="319" name="Rectangle 36"/>
          <p:cNvSpPr>
            <a:spLocks noChangeArrowheads="1"/>
          </p:cNvSpPr>
          <p:nvPr/>
        </p:nvSpPr>
        <p:spPr bwMode="auto">
          <a:xfrm>
            <a:off x="3524969" y="3260328"/>
            <a:ext cx="417513"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pitchFamily="34" charset="0"/>
              </a:rPr>
              <a:t>4d</a:t>
            </a:r>
          </a:p>
        </p:txBody>
      </p:sp>
      <p:sp>
        <p:nvSpPr>
          <p:cNvPr id="324" name="Rectangle 42"/>
          <p:cNvSpPr>
            <a:spLocks noChangeArrowheads="1"/>
          </p:cNvSpPr>
          <p:nvPr/>
        </p:nvSpPr>
        <p:spPr bwMode="auto">
          <a:xfrm>
            <a:off x="7088701" y="4422906"/>
            <a:ext cx="926637" cy="842282"/>
          </a:xfrm>
          <a:prstGeom prst="rect">
            <a:avLst/>
          </a:prstGeom>
          <a:noFill/>
          <a:ln w="12700">
            <a:noFill/>
            <a:miter lim="800000"/>
            <a:headEnd/>
            <a:tailEnd/>
          </a:ln>
        </p:spPr>
        <p:txBody>
          <a:bodyPr wrap="none" lIns="90488" tIns="44450" rIns="90488" bIns="44450">
            <a:spAutoFit/>
          </a:bodyPr>
          <a:lstStyle/>
          <a:p>
            <a:pPr algn="ctr" rtl="1">
              <a:lnSpc>
                <a:spcPct val="90000"/>
              </a:lnSpc>
            </a:pPr>
            <a:r>
              <a:rPr lang="en-US" sz="1800" b="0" dirty="0">
                <a:solidFill>
                  <a:srgbClr val="FFFF00"/>
                </a:solidFill>
                <a:latin typeface="Arial" pitchFamily="34" charset="0"/>
              </a:rPr>
              <a:t>Global </a:t>
            </a:r>
          </a:p>
          <a:p>
            <a:pPr algn="ctr" rtl="1">
              <a:lnSpc>
                <a:spcPct val="90000"/>
              </a:lnSpc>
            </a:pPr>
            <a:r>
              <a:rPr lang="en-US" sz="1800" b="0" dirty="0">
                <a:solidFill>
                  <a:srgbClr val="FFFF00"/>
                </a:solidFill>
                <a:latin typeface="Arial" pitchFamily="34" charset="0"/>
              </a:rPr>
              <a:t>T&amp;T&amp;S</a:t>
            </a:r>
          </a:p>
          <a:p>
            <a:pPr algn="ctr" rtl="1">
              <a:lnSpc>
                <a:spcPct val="90000"/>
              </a:lnSpc>
            </a:pPr>
            <a:r>
              <a:rPr lang="en-US" sz="1800" b="0" dirty="0">
                <a:solidFill>
                  <a:srgbClr val="FFFF00"/>
                </a:solidFill>
                <a:latin typeface="Arial" pitchFamily="34" charset="0"/>
              </a:rPr>
              <a:t>lock</a:t>
            </a:r>
          </a:p>
        </p:txBody>
      </p:sp>
      <p:grpSp>
        <p:nvGrpSpPr>
          <p:cNvPr id="325" name="Group 44"/>
          <p:cNvGrpSpPr>
            <a:grpSpLocks/>
          </p:cNvGrpSpPr>
          <p:nvPr/>
        </p:nvGrpSpPr>
        <p:grpSpPr bwMode="auto">
          <a:xfrm flipH="1">
            <a:off x="5685557" y="2503091"/>
            <a:ext cx="557212" cy="525462"/>
            <a:chOff x="1008" y="2720"/>
            <a:chExt cx="856" cy="808"/>
          </a:xfrm>
          <a:effectLst>
            <a:glow rad="101600">
              <a:schemeClr val="accent3">
                <a:satMod val="175000"/>
                <a:alpha val="40000"/>
              </a:schemeClr>
            </a:glow>
          </a:effectLst>
        </p:grpSpPr>
        <p:sp>
          <p:nvSpPr>
            <p:cNvPr id="326"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p>
          </p:txBody>
        </p:sp>
        <p:sp>
          <p:nvSpPr>
            <p:cNvPr id="327"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28"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29"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30"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p>
          </p:txBody>
        </p:sp>
        <p:sp>
          <p:nvSpPr>
            <p:cNvPr id="331"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332"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33"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34"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grpSp>
      <p:sp>
        <p:nvSpPr>
          <p:cNvPr id="349" name="Freeform 68"/>
          <p:cNvSpPr>
            <a:spLocks/>
          </p:cNvSpPr>
          <p:nvPr/>
        </p:nvSpPr>
        <p:spPr bwMode="auto">
          <a:xfrm>
            <a:off x="4921518" y="2021442"/>
            <a:ext cx="1296988" cy="502286"/>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p>
        </p:txBody>
      </p:sp>
      <p:sp>
        <p:nvSpPr>
          <p:cNvPr id="350" name="Freeform 68"/>
          <p:cNvSpPr>
            <a:spLocks/>
          </p:cNvSpPr>
          <p:nvPr/>
        </p:nvSpPr>
        <p:spPr bwMode="auto">
          <a:xfrm>
            <a:off x="3654356" y="1898590"/>
            <a:ext cx="2742468" cy="63500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p>
        </p:txBody>
      </p:sp>
      <p:sp>
        <p:nvSpPr>
          <p:cNvPr id="351" name="Line 27"/>
          <p:cNvSpPr>
            <a:spLocks noChangeShapeType="1"/>
          </p:cNvSpPr>
          <p:nvPr/>
        </p:nvSpPr>
        <p:spPr bwMode="auto">
          <a:xfrm>
            <a:off x="6279090" y="5265188"/>
            <a:ext cx="304800" cy="1587"/>
          </a:xfrm>
          <a:prstGeom prst="line">
            <a:avLst/>
          </a:prstGeom>
          <a:noFill/>
          <a:ln w="25400">
            <a:solidFill>
              <a:schemeClr val="tx2"/>
            </a:solidFill>
            <a:round/>
            <a:headEnd/>
            <a:tailEnd type="triangle" w="med" len="med"/>
          </a:ln>
        </p:spPr>
        <p:txBody>
          <a:bodyPr/>
          <a:lstStyle/>
          <a:p>
            <a:endParaRPr lang="en-US" dirty="0"/>
          </a:p>
        </p:txBody>
      </p:sp>
      <p:sp>
        <p:nvSpPr>
          <p:cNvPr id="352" name="Line 28"/>
          <p:cNvSpPr>
            <a:spLocks noChangeShapeType="1"/>
          </p:cNvSpPr>
          <p:nvPr/>
        </p:nvSpPr>
        <p:spPr bwMode="auto">
          <a:xfrm>
            <a:off x="3008840" y="5689050"/>
            <a:ext cx="3333750" cy="0"/>
          </a:xfrm>
          <a:prstGeom prst="line">
            <a:avLst/>
          </a:prstGeom>
          <a:noFill/>
          <a:ln w="25400">
            <a:solidFill>
              <a:schemeClr val="tx1"/>
            </a:solidFill>
            <a:round/>
            <a:headEnd/>
            <a:tailEnd/>
          </a:ln>
        </p:spPr>
        <p:txBody>
          <a:bodyPr/>
          <a:lstStyle/>
          <a:p>
            <a:endParaRPr lang="en-US" dirty="0"/>
          </a:p>
        </p:txBody>
      </p:sp>
      <p:sp>
        <p:nvSpPr>
          <p:cNvPr id="353" name="Line 29"/>
          <p:cNvSpPr>
            <a:spLocks noChangeShapeType="1"/>
          </p:cNvSpPr>
          <p:nvPr/>
        </p:nvSpPr>
        <p:spPr bwMode="auto">
          <a:xfrm>
            <a:off x="6355290" y="5612850"/>
            <a:ext cx="0" cy="139700"/>
          </a:xfrm>
          <a:prstGeom prst="line">
            <a:avLst/>
          </a:prstGeom>
          <a:noFill/>
          <a:ln w="25400">
            <a:solidFill>
              <a:schemeClr val="tx1"/>
            </a:solidFill>
            <a:round/>
            <a:headEnd/>
            <a:tailEnd/>
          </a:ln>
        </p:spPr>
        <p:txBody>
          <a:bodyPr/>
          <a:lstStyle/>
          <a:p>
            <a:endParaRPr lang="en-US" dirty="0"/>
          </a:p>
        </p:txBody>
      </p:sp>
      <p:sp>
        <p:nvSpPr>
          <p:cNvPr id="354" name="Line 30"/>
          <p:cNvSpPr>
            <a:spLocks noChangeShapeType="1"/>
          </p:cNvSpPr>
          <p:nvPr/>
        </p:nvSpPr>
        <p:spPr bwMode="auto">
          <a:xfrm>
            <a:off x="5059890" y="5619200"/>
            <a:ext cx="0" cy="139700"/>
          </a:xfrm>
          <a:prstGeom prst="line">
            <a:avLst/>
          </a:prstGeom>
          <a:noFill/>
          <a:ln w="25400">
            <a:solidFill>
              <a:schemeClr val="tx1"/>
            </a:solidFill>
            <a:round/>
            <a:headEnd/>
            <a:tailEnd/>
          </a:ln>
        </p:spPr>
        <p:txBody>
          <a:bodyPr/>
          <a:lstStyle/>
          <a:p>
            <a:endParaRPr lang="en-US" dirty="0"/>
          </a:p>
        </p:txBody>
      </p:sp>
      <p:sp>
        <p:nvSpPr>
          <p:cNvPr id="355" name="Line 31"/>
          <p:cNvSpPr>
            <a:spLocks noChangeShapeType="1"/>
          </p:cNvSpPr>
          <p:nvPr/>
        </p:nvSpPr>
        <p:spPr bwMode="auto">
          <a:xfrm>
            <a:off x="5713940" y="5619200"/>
            <a:ext cx="0" cy="139700"/>
          </a:xfrm>
          <a:prstGeom prst="line">
            <a:avLst/>
          </a:prstGeom>
          <a:noFill/>
          <a:ln w="25400">
            <a:solidFill>
              <a:schemeClr val="tx1"/>
            </a:solidFill>
            <a:round/>
            <a:headEnd/>
            <a:tailEnd/>
          </a:ln>
        </p:spPr>
        <p:txBody>
          <a:bodyPr/>
          <a:lstStyle/>
          <a:p>
            <a:endParaRPr lang="en-US" dirty="0"/>
          </a:p>
        </p:txBody>
      </p:sp>
      <p:sp>
        <p:nvSpPr>
          <p:cNvPr id="356" name="Line 32"/>
          <p:cNvSpPr>
            <a:spLocks noChangeShapeType="1"/>
          </p:cNvSpPr>
          <p:nvPr/>
        </p:nvSpPr>
        <p:spPr bwMode="auto">
          <a:xfrm>
            <a:off x="3732740" y="5619200"/>
            <a:ext cx="0" cy="139700"/>
          </a:xfrm>
          <a:prstGeom prst="line">
            <a:avLst/>
          </a:prstGeom>
          <a:noFill/>
          <a:ln w="25400">
            <a:solidFill>
              <a:schemeClr val="tx1"/>
            </a:solidFill>
            <a:round/>
            <a:headEnd/>
            <a:tailEnd/>
          </a:ln>
        </p:spPr>
        <p:txBody>
          <a:bodyPr/>
          <a:lstStyle/>
          <a:p>
            <a:endParaRPr lang="en-US" dirty="0"/>
          </a:p>
        </p:txBody>
      </p:sp>
      <p:sp>
        <p:nvSpPr>
          <p:cNvPr id="357" name="Rectangle 33"/>
          <p:cNvSpPr>
            <a:spLocks noChangeArrowheads="1"/>
          </p:cNvSpPr>
          <p:nvPr/>
        </p:nvSpPr>
        <p:spPr bwMode="auto">
          <a:xfrm>
            <a:off x="2365902" y="5535063"/>
            <a:ext cx="612775" cy="336550"/>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800" b="0" dirty="0">
                <a:solidFill>
                  <a:schemeClr val="tx1"/>
                </a:solidFill>
                <a:latin typeface="Arial" pitchFamily="34" charset="0"/>
              </a:rPr>
              <a:t>time</a:t>
            </a:r>
          </a:p>
        </p:txBody>
      </p:sp>
      <p:sp>
        <p:nvSpPr>
          <p:cNvPr id="358" name="Rectangle 34"/>
          <p:cNvSpPr>
            <a:spLocks noChangeArrowheads="1"/>
          </p:cNvSpPr>
          <p:nvPr/>
        </p:nvSpPr>
        <p:spPr bwMode="auto">
          <a:xfrm>
            <a:off x="5566302" y="5784300"/>
            <a:ext cx="304800"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pitchFamily="34" charset="0"/>
              </a:rPr>
              <a:t>d</a:t>
            </a:r>
          </a:p>
        </p:txBody>
      </p:sp>
      <p:sp>
        <p:nvSpPr>
          <p:cNvPr id="359" name="Rectangle 35"/>
          <p:cNvSpPr>
            <a:spLocks noChangeArrowheads="1"/>
          </p:cNvSpPr>
          <p:nvPr/>
        </p:nvSpPr>
        <p:spPr bwMode="auto">
          <a:xfrm>
            <a:off x="4905902" y="5797000"/>
            <a:ext cx="417513"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pitchFamily="34" charset="0"/>
              </a:rPr>
              <a:t>2d</a:t>
            </a:r>
          </a:p>
        </p:txBody>
      </p:sp>
      <p:sp>
        <p:nvSpPr>
          <p:cNvPr id="360" name="Rectangle 36"/>
          <p:cNvSpPr>
            <a:spLocks noChangeArrowheads="1"/>
          </p:cNvSpPr>
          <p:nvPr/>
        </p:nvSpPr>
        <p:spPr bwMode="auto">
          <a:xfrm>
            <a:off x="3508902" y="5797000"/>
            <a:ext cx="417513" cy="309563"/>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pitchFamily="34" charset="0"/>
              </a:rPr>
              <a:t>4d</a:t>
            </a:r>
          </a:p>
        </p:txBody>
      </p:sp>
      <p:grpSp>
        <p:nvGrpSpPr>
          <p:cNvPr id="361" name="Group 44"/>
          <p:cNvGrpSpPr>
            <a:grpSpLocks/>
          </p:cNvGrpSpPr>
          <p:nvPr/>
        </p:nvGrpSpPr>
        <p:grpSpPr bwMode="auto">
          <a:xfrm flipH="1">
            <a:off x="5669490" y="5039763"/>
            <a:ext cx="557212" cy="525462"/>
            <a:chOff x="1008" y="2720"/>
            <a:chExt cx="856" cy="808"/>
          </a:xfrm>
          <a:effectLst>
            <a:glow rad="101600">
              <a:schemeClr val="accent3">
                <a:satMod val="175000"/>
                <a:alpha val="40000"/>
              </a:schemeClr>
            </a:glow>
          </a:effectLst>
        </p:grpSpPr>
        <p:sp>
          <p:nvSpPr>
            <p:cNvPr id="362"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p>
          </p:txBody>
        </p:sp>
        <p:sp>
          <p:nvSpPr>
            <p:cNvPr id="363"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64"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65"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66"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p>
          </p:txBody>
        </p:sp>
        <p:sp>
          <p:nvSpPr>
            <p:cNvPr id="367"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368"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69"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70"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grpSp>
      <p:sp>
        <p:nvSpPr>
          <p:cNvPr id="371" name="Freeform 68"/>
          <p:cNvSpPr>
            <a:spLocks/>
          </p:cNvSpPr>
          <p:nvPr/>
        </p:nvSpPr>
        <p:spPr bwMode="auto">
          <a:xfrm>
            <a:off x="4905451" y="4558114"/>
            <a:ext cx="1296988" cy="502286"/>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p>
        </p:txBody>
      </p:sp>
      <p:sp>
        <p:nvSpPr>
          <p:cNvPr id="372" name="Freeform 68"/>
          <p:cNvSpPr>
            <a:spLocks/>
          </p:cNvSpPr>
          <p:nvPr/>
        </p:nvSpPr>
        <p:spPr bwMode="auto">
          <a:xfrm>
            <a:off x="3638289" y="4435262"/>
            <a:ext cx="2742468" cy="63500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p>
        </p:txBody>
      </p:sp>
      <p:sp>
        <p:nvSpPr>
          <p:cNvPr id="4" name="Rounded Rectangular Callout 3"/>
          <p:cNvSpPr/>
          <p:nvPr/>
        </p:nvSpPr>
        <p:spPr>
          <a:xfrm>
            <a:off x="193040" y="2926549"/>
            <a:ext cx="2033201" cy="1668542"/>
          </a:xfrm>
          <a:prstGeom prst="wedgeRoundRectCallout">
            <a:avLst>
              <a:gd name="adj1" fmla="val 219351"/>
              <a:gd name="adj2" fmla="val -48476"/>
              <a:gd name="adj3" fmla="val 16667"/>
            </a:avLst>
          </a:prstGeom>
          <a:solidFill>
            <a:schemeClr val="tx1"/>
          </a:solidFill>
          <a:ln w="38100">
            <a:solidFill>
              <a:srgbClr val="FF0000"/>
            </a:solidFill>
          </a:ln>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rtl="1">
              <a:lnSpc>
                <a:spcPct val="90000"/>
              </a:lnSpc>
            </a:pPr>
            <a:endParaRPr lang="en-US" sz="2000" b="0" dirty="0">
              <a:solidFill>
                <a:srgbClr val="FFFF00"/>
              </a:solidFill>
              <a:latin typeface="Arial" pitchFamily="34" charset="0"/>
            </a:endParaRPr>
          </a:p>
          <a:p>
            <a:pPr algn="l" rtl="1">
              <a:lnSpc>
                <a:spcPct val="90000"/>
              </a:lnSpc>
            </a:pPr>
            <a:r>
              <a:rPr lang="en-US" sz="2000" b="0" dirty="0">
                <a:solidFill>
                  <a:srgbClr val="FFFF00"/>
                </a:solidFill>
                <a:latin typeface="Arial" pitchFamily="34" charset="0"/>
              </a:rPr>
              <a:t>Back off less for thread from same node</a:t>
            </a:r>
          </a:p>
          <a:p>
            <a:pPr algn="ctr"/>
            <a:endParaRPr lang="en-US" sz="2000" b="0" dirty="0">
              <a:solidFill>
                <a:srgbClr val="FFFF00"/>
              </a:solidFill>
            </a:endParaRPr>
          </a:p>
        </p:txBody>
      </p:sp>
      <p:sp>
        <p:nvSpPr>
          <p:cNvPr id="381" name="Rectangle 42"/>
          <p:cNvSpPr>
            <a:spLocks noChangeArrowheads="1"/>
          </p:cNvSpPr>
          <p:nvPr/>
        </p:nvSpPr>
        <p:spPr bwMode="auto">
          <a:xfrm>
            <a:off x="7996254" y="3819298"/>
            <a:ext cx="690546" cy="484748"/>
          </a:xfrm>
          <a:prstGeom prst="rect">
            <a:avLst/>
          </a:prstGeom>
          <a:solidFill>
            <a:srgbClr val="CCFFCC"/>
          </a:solidFill>
          <a:ln w="12700">
            <a:noFill/>
            <a:miter lim="800000"/>
            <a:headEnd/>
            <a:tailEnd/>
          </a:ln>
        </p:spPr>
        <p:txBody>
          <a:bodyPr wrap="square" lIns="90488" tIns="44450" rIns="90488" bIns="44450">
            <a:spAutoFit/>
          </a:bodyPr>
          <a:lstStyle/>
          <a:p>
            <a:pPr algn="l" rtl="1">
              <a:lnSpc>
                <a:spcPct val="90000"/>
              </a:lnSpc>
            </a:pPr>
            <a:r>
              <a:rPr lang="en-US" sz="2800" b="0" dirty="0">
                <a:solidFill>
                  <a:schemeClr val="tx1"/>
                </a:solidFill>
                <a:latin typeface="Arial" pitchFamily="34" charset="0"/>
              </a:rPr>
              <a:t>CS</a:t>
            </a:r>
          </a:p>
        </p:txBody>
      </p:sp>
      <p:sp>
        <p:nvSpPr>
          <p:cNvPr id="58" name="Rounded Rectangular Callout 57"/>
          <p:cNvSpPr/>
          <p:nvPr/>
        </p:nvSpPr>
        <p:spPr>
          <a:xfrm>
            <a:off x="195992" y="4846790"/>
            <a:ext cx="2598008" cy="718435"/>
          </a:xfrm>
          <a:prstGeom prst="wedgeRoundRectCallout">
            <a:avLst>
              <a:gd name="adj1" fmla="val 168914"/>
              <a:gd name="adj2" fmla="val -309898"/>
              <a:gd name="adj3" fmla="val 16667"/>
            </a:avLst>
          </a:prstGeom>
          <a:solidFill>
            <a:schemeClr val="tx1"/>
          </a:solid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endParaRPr lang="en-US" sz="2000" b="0" dirty="0">
              <a:solidFill>
                <a:srgbClr val="FFFF00"/>
              </a:solidFill>
              <a:latin typeface="Arial" pitchFamily="34" charset="0"/>
            </a:endParaRPr>
          </a:p>
          <a:p>
            <a:pPr algn="l" rtl="1">
              <a:lnSpc>
                <a:spcPct val="90000"/>
              </a:lnSpc>
            </a:pPr>
            <a:r>
              <a:rPr lang="en-US" sz="2000" b="0" i="1" dirty="0">
                <a:solidFill>
                  <a:srgbClr val="FFFF00"/>
                </a:solidFill>
                <a:latin typeface="Arial" pitchFamily="34" charset="0"/>
              </a:rPr>
              <a:t>Unfairness</a:t>
            </a:r>
            <a:r>
              <a:rPr lang="en-US" sz="2000" b="0" dirty="0">
                <a:solidFill>
                  <a:srgbClr val="FFFF00"/>
                </a:solidFill>
                <a:latin typeface="Arial" pitchFamily="34" charset="0"/>
              </a:rPr>
              <a:t> is key to performance</a:t>
            </a:r>
          </a:p>
          <a:p>
            <a:pPr algn="l"/>
            <a:endParaRPr lang="en-US" sz="2000" dirty="0">
              <a:solidFill>
                <a:srgbClr val="FFFF00"/>
              </a:solidFill>
            </a:endParaRPr>
          </a:p>
        </p:txBody>
      </p:sp>
      <p:grpSp>
        <p:nvGrpSpPr>
          <p:cNvPr id="59" name="Group 54">
            <a:extLst>
              <a:ext uri="{FF2B5EF4-FFF2-40B4-BE49-F238E27FC236}">
                <a16:creationId xmlns:a16="http://schemas.microsoft.com/office/drawing/2014/main" id="{BD7B18CB-5C92-48B2-A568-AB05F03C8CDA}"/>
              </a:ext>
            </a:extLst>
          </p:cNvPr>
          <p:cNvGrpSpPr>
            <a:grpSpLocks/>
          </p:cNvGrpSpPr>
          <p:nvPr/>
        </p:nvGrpSpPr>
        <p:grpSpPr bwMode="auto">
          <a:xfrm>
            <a:off x="7251796" y="3658790"/>
            <a:ext cx="474663" cy="676275"/>
            <a:chOff x="4300" y="2246"/>
            <a:chExt cx="400" cy="571"/>
          </a:xfrm>
          <a:effectLst>
            <a:glow rad="139700">
              <a:schemeClr val="accent3">
                <a:satMod val="175000"/>
                <a:alpha val="40000"/>
              </a:schemeClr>
            </a:glow>
          </a:effectLst>
        </p:grpSpPr>
        <p:sp>
          <p:nvSpPr>
            <p:cNvPr id="60" name="Oval 55">
              <a:extLst>
                <a:ext uri="{FF2B5EF4-FFF2-40B4-BE49-F238E27FC236}">
                  <a16:creationId xmlns:a16="http://schemas.microsoft.com/office/drawing/2014/main" id="{9B95127B-87C3-4D9D-8998-A5F8E0B3C59F}"/>
                </a:ext>
              </a:extLst>
            </p:cNvPr>
            <p:cNvSpPr>
              <a:spLocks noChangeArrowheads="1"/>
            </p:cNvSpPr>
            <p:nvPr/>
          </p:nvSpPr>
          <p:spPr bwMode="auto">
            <a:xfrm>
              <a:off x="4300" y="2246"/>
              <a:ext cx="400" cy="41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61" name="Oval 56">
              <a:extLst>
                <a:ext uri="{FF2B5EF4-FFF2-40B4-BE49-F238E27FC236}">
                  <a16:creationId xmlns:a16="http://schemas.microsoft.com/office/drawing/2014/main" id="{4956FA40-7B14-4D64-828A-C226C72E581C}"/>
                </a:ext>
              </a:extLst>
            </p:cNvPr>
            <p:cNvSpPr>
              <a:spLocks noChangeArrowheads="1"/>
            </p:cNvSpPr>
            <p:nvPr/>
          </p:nvSpPr>
          <p:spPr bwMode="auto">
            <a:xfrm>
              <a:off x="4358" y="2302"/>
              <a:ext cx="280" cy="325"/>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62" name="Oval 57">
              <a:extLst>
                <a:ext uri="{FF2B5EF4-FFF2-40B4-BE49-F238E27FC236}">
                  <a16:creationId xmlns:a16="http://schemas.microsoft.com/office/drawing/2014/main" id="{B4B8FAC4-28C1-4401-B606-28E3720ECBF8}"/>
                </a:ext>
              </a:extLst>
            </p:cNvPr>
            <p:cNvSpPr>
              <a:spLocks noChangeArrowheads="1"/>
            </p:cNvSpPr>
            <p:nvPr/>
          </p:nvSpPr>
          <p:spPr bwMode="auto">
            <a:xfrm>
              <a:off x="4303" y="2413"/>
              <a:ext cx="397" cy="40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63" name="Oval 58">
              <a:extLst>
                <a:ext uri="{FF2B5EF4-FFF2-40B4-BE49-F238E27FC236}">
                  <a16:creationId xmlns:a16="http://schemas.microsoft.com/office/drawing/2014/main" id="{B871B869-9C73-49B7-BADA-BD477B3C9282}"/>
                </a:ext>
              </a:extLst>
            </p:cNvPr>
            <p:cNvSpPr>
              <a:spLocks noChangeArrowheads="1"/>
            </p:cNvSpPr>
            <p:nvPr/>
          </p:nvSpPr>
          <p:spPr bwMode="auto">
            <a:xfrm>
              <a:off x="4428" y="2496"/>
              <a:ext cx="143" cy="139"/>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64" name="AutoShape 59">
              <a:extLst>
                <a:ext uri="{FF2B5EF4-FFF2-40B4-BE49-F238E27FC236}">
                  <a16:creationId xmlns:a16="http://schemas.microsoft.com/office/drawing/2014/main" id="{EC511BC0-2FA3-4F1D-AE81-B089D773FA13}"/>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solidFill>
                <a:schemeClr val="bg1"/>
              </a:solidFill>
              <a:miter lim="800000"/>
              <a:headEnd/>
              <a:tailEnd/>
            </a:ln>
          </p:spPr>
          <p:txBody>
            <a:bodyPr wrap="none" anchor="ctr"/>
            <a:lstStyle/>
            <a:p>
              <a:endParaRPr lang="en-US" dirty="0">
                <a:solidFill>
                  <a:srgbClr val="FFFF00"/>
                </a:solidFill>
              </a:endParaRPr>
            </a:p>
          </p:txBody>
        </p:sp>
      </p:grpSp>
    </p:spTree>
    <p:extLst>
      <p:ext uri="{BB962C8B-B14F-4D97-AF65-F5344CB8AC3E}">
        <p14:creationId xmlns:p14="http://schemas.microsoft.com/office/powerpoint/2010/main" val="999031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8"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Hierarchical Backoff Lock (HBO)</a:t>
            </a:r>
            <a:br>
              <a:rPr lang="en-US" dirty="0"/>
            </a:br>
            <a:endParaRPr lang="en-US" sz="3100" dirty="0"/>
          </a:p>
        </p:txBody>
      </p:sp>
      <p:sp>
        <p:nvSpPr>
          <p:cNvPr id="4" name="TextBox 3">
            <a:extLst>
              <a:ext uri="{FF2B5EF4-FFF2-40B4-BE49-F238E27FC236}">
                <a16:creationId xmlns:a16="http://schemas.microsoft.com/office/drawing/2014/main" id="{440541E0-02CE-7F80-B5C6-E1C0B31122C9}"/>
              </a:ext>
            </a:extLst>
          </p:cNvPr>
          <p:cNvSpPr txBox="1"/>
          <p:nvPr/>
        </p:nvSpPr>
        <p:spPr bwMode="auto">
          <a:xfrm>
            <a:off x="788686" y="1490990"/>
            <a:ext cx="230336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Advantages: </a:t>
            </a:r>
          </a:p>
        </p:txBody>
      </p:sp>
      <p:sp>
        <p:nvSpPr>
          <p:cNvPr id="5" name="TextBox 4">
            <a:extLst>
              <a:ext uri="{FF2B5EF4-FFF2-40B4-BE49-F238E27FC236}">
                <a16:creationId xmlns:a16="http://schemas.microsoft.com/office/drawing/2014/main" id="{96A737D9-8969-505C-211C-EDEF1D204C32}"/>
              </a:ext>
            </a:extLst>
          </p:cNvPr>
          <p:cNvSpPr txBox="1"/>
          <p:nvPr/>
        </p:nvSpPr>
        <p:spPr bwMode="auto">
          <a:xfrm>
            <a:off x="1372492" y="2134578"/>
            <a:ext cx="427479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Simple, improves locality </a:t>
            </a:r>
          </a:p>
        </p:txBody>
      </p:sp>
      <p:sp>
        <p:nvSpPr>
          <p:cNvPr id="6" name="TextBox 5">
            <a:extLst>
              <a:ext uri="{FF2B5EF4-FFF2-40B4-BE49-F238E27FC236}">
                <a16:creationId xmlns:a16="http://schemas.microsoft.com/office/drawing/2014/main" id="{987BD52A-3A72-5B09-5002-5B0F9A227411}"/>
              </a:ext>
            </a:extLst>
          </p:cNvPr>
          <p:cNvSpPr txBox="1"/>
          <p:nvPr/>
        </p:nvSpPr>
        <p:spPr bwMode="auto">
          <a:xfrm>
            <a:off x="788686" y="2778166"/>
            <a:ext cx="2712327"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Disadvantages: </a:t>
            </a:r>
          </a:p>
        </p:txBody>
      </p:sp>
      <p:sp>
        <p:nvSpPr>
          <p:cNvPr id="7" name="TextBox 6">
            <a:extLst>
              <a:ext uri="{FF2B5EF4-FFF2-40B4-BE49-F238E27FC236}">
                <a16:creationId xmlns:a16="http://schemas.microsoft.com/office/drawing/2014/main" id="{8AF35867-6E53-D87E-0610-7C5DBE7EBB02}"/>
              </a:ext>
            </a:extLst>
          </p:cNvPr>
          <p:cNvSpPr txBox="1"/>
          <p:nvPr/>
        </p:nvSpPr>
        <p:spPr bwMode="auto">
          <a:xfrm>
            <a:off x="1372492" y="3421754"/>
            <a:ext cx="557497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Requires platform specific tuning</a:t>
            </a:r>
          </a:p>
        </p:txBody>
      </p:sp>
      <p:sp>
        <p:nvSpPr>
          <p:cNvPr id="8" name="TextBox 7">
            <a:extLst>
              <a:ext uri="{FF2B5EF4-FFF2-40B4-BE49-F238E27FC236}">
                <a16:creationId xmlns:a16="http://schemas.microsoft.com/office/drawing/2014/main" id="{6F22559D-7C58-FA13-1CE6-61B4D4861559}"/>
              </a:ext>
            </a:extLst>
          </p:cNvPr>
          <p:cNvSpPr txBox="1"/>
          <p:nvPr/>
        </p:nvSpPr>
        <p:spPr bwMode="auto">
          <a:xfrm>
            <a:off x="1372492" y="4065342"/>
            <a:ext cx="166476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Unstable</a:t>
            </a:r>
          </a:p>
        </p:txBody>
      </p:sp>
      <p:sp>
        <p:nvSpPr>
          <p:cNvPr id="9" name="TextBox 8">
            <a:extLst>
              <a:ext uri="{FF2B5EF4-FFF2-40B4-BE49-F238E27FC236}">
                <a16:creationId xmlns:a16="http://schemas.microsoft.com/office/drawing/2014/main" id="{8C848DCD-E3D6-269B-A7A8-2F0153094649}"/>
              </a:ext>
            </a:extLst>
          </p:cNvPr>
          <p:cNvSpPr txBox="1"/>
          <p:nvPr/>
        </p:nvSpPr>
        <p:spPr bwMode="auto">
          <a:xfrm>
            <a:off x="1372492" y="4708930"/>
            <a:ext cx="1336288"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Unfair</a:t>
            </a:r>
          </a:p>
        </p:txBody>
      </p:sp>
      <p:sp>
        <p:nvSpPr>
          <p:cNvPr id="10" name="TextBox 9">
            <a:extLst>
              <a:ext uri="{FF2B5EF4-FFF2-40B4-BE49-F238E27FC236}">
                <a16:creationId xmlns:a16="http://schemas.microsoft.com/office/drawing/2014/main" id="{8FD3F659-F950-0450-73ED-C3D91985EA24}"/>
              </a:ext>
            </a:extLst>
          </p:cNvPr>
          <p:cNvSpPr txBox="1"/>
          <p:nvPr/>
        </p:nvSpPr>
        <p:spPr bwMode="auto">
          <a:xfrm>
            <a:off x="1372493" y="5352520"/>
            <a:ext cx="5825976"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Continuous invalidations on shared global lock word</a:t>
            </a:r>
          </a:p>
        </p:txBody>
      </p:sp>
    </p:spTree>
    <p:extLst>
      <p:ext uri="{BB962C8B-B14F-4D97-AF65-F5344CB8AC3E}">
        <p14:creationId xmlns:p14="http://schemas.microsoft.com/office/powerpoint/2010/main" val="5560714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562"/>
            <a:ext cx="8229600" cy="1143000"/>
          </a:xfrm>
        </p:spPr>
        <p:txBody>
          <a:bodyPr>
            <a:normAutofit fontScale="90000"/>
          </a:bodyPr>
          <a:lstStyle/>
          <a:p>
            <a:br>
              <a:rPr lang="en-US" dirty="0"/>
            </a:br>
            <a:r>
              <a:rPr lang="en-US" dirty="0"/>
              <a:t>Hierarchical CLH Lock (HCLH)</a:t>
            </a:r>
            <a:br>
              <a:rPr lang="en-US" dirty="0"/>
            </a:br>
            <a:endParaRPr lang="en-US" sz="3100" dirty="0"/>
          </a:p>
        </p:txBody>
      </p:sp>
      <p:sp>
        <p:nvSpPr>
          <p:cNvPr id="5" name="Rounded Rectangle 4"/>
          <p:cNvSpPr/>
          <p:nvPr/>
        </p:nvSpPr>
        <p:spPr>
          <a:xfrm>
            <a:off x="2256878" y="1676294"/>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sp>
        <p:nvSpPr>
          <p:cNvPr id="8" name="Rounded Rectangle 7"/>
          <p:cNvSpPr/>
          <p:nvPr/>
        </p:nvSpPr>
        <p:spPr>
          <a:xfrm>
            <a:off x="2256878" y="4217913"/>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grpSp>
        <p:nvGrpSpPr>
          <p:cNvPr id="7" name="Group 6"/>
          <p:cNvGrpSpPr/>
          <p:nvPr/>
        </p:nvGrpSpPr>
        <p:grpSpPr>
          <a:xfrm>
            <a:off x="2333903" y="1772487"/>
            <a:ext cx="4472081" cy="1845498"/>
            <a:chOff x="4116631" y="3125321"/>
            <a:chExt cx="4472081" cy="1845498"/>
          </a:xfrm>
        </p:grpSpPr>
        <p:sp>
          <p:nvSpPr>
            <p:cNvPr id="67" name="Text Box 32"/>
            <p:cNvSpPr txBox="1">
              <a:spLocks noChangeArrowheads="1"/>
            </p:cNvSpPr>
            <p:nvPr/>
          </p:nvSpPr>
          <p:spPr bwMode="auto">
            <a:xfrm>
              <a:off x="4116631" y="3169787"/>
              <a:ext cx="1628244" cy="422205"/>
            </a:xfrm>
            <a:prstGeom prst="rect">
              <a:avLst/>
            </a:prstGeom>
            <a:noFill/>
            <a:ln w="9525">
              <a:noFill/>
              <a:miter lim="800000"/>
              <a:headEnd/>
              <a:tailEnd/>
            </a:ln>
          </p:spPr>
          <p:txBody>
            <a:bodyPr wrap="square" lIns="82840" tIns="41421" rIns="82840" bIns="41421">
              <a:spAutoFit/>
            </a:bodyPr>
            <a:lstStyle/>
            <a:p>
              <a:r>
                <a:rPr lang="en-US" sz="2200" dirty="0">
                  <a:latin typeface="Arial"/>
                  <a:cs typeface="Arial"/>
                </a:rPr>
                <a:t>Local Tail</a:t>
              </a:r>
            </a:p>
          </p:txBody>
        </p:sp>
        <p:sp>
          <p:nvSpPr>
            <p:cNvPr id="68" name="Rectangle 33"/>
            <p:cNvSpPr>
              <a:spLocks noChangeArrowheads="1"/>
            </p:cNvSpPr>
            <p:nvPr/>
          </p:nvSpPr>
          <p:spPr bwMode="auto">
            <a:xfrm>
              <a:off x="4239051" y="36167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69" name="Freeform 34"/>
            <p:cNvSpPr>
              <a:spLocks/>
            </p:cNvSpPr>
            <p:nvPr/>
          </p:nvSpPr>
          <p:spPr bwMode="auto">
            <a:xfrm>
              <a:off x="4394019" y="3755621"/>
              <a:ext cx="383073" cy="772006"/>
            </a:xfrm>
            <a:custGeom>
              <a:avLst/>
              <a:gdLst>
                <a:gd name="T0" fmla="*/ 0 w 272"/>
                <a:gd name="T1" fmla="*/ 0 h 499"/>
                <a:gd name="T2" fmla="*/ 1 w 272"/>
                <a:gd name="T3" fmla="*/ 3 h 499"/>
                <a:gd name="T4" fmla="*/ 1 w 272"/>
                <a:gd name="T5" fmla="*/ 6 h 499"/>
                <a:gd name="T6" fmla="*/ 0 60000 65536"/>
                <a:gd name="T7" fmla="*/ 0 60000 65536"/>
                <a:gd name="T8" fmla="*/ 0 60000 65536"/>
                <a:gd name="T9" fmla="*/ 0 w 272"/>
                <a:gd name="T10" fmla="*/ 0 h 499"/>
                <a:gd name="T11" fmla="*/ 272 w 272"/>
                <a:gd name="T12" fmla="*/ 499 h 499"/>
              </a:gdLst>
              <a:ahLst/>
              <a:cxnLst>
                <a:cxn ang="T6">
                  <a:pos x="T0" y="T1"/>
                </a:cxn>
                <a:cxn ang="T7">
                  <a:pos x="T2" y="T3"/>
                </a:cxn>
                <a:cxn ang="T8">
                  <a:pos x="T4" y="T5"/>
                </a:cxn>
              </a:cxnLst>
              <a:rect l="T9" t="T10" r="T11" b="T12"/>
              <a:pathLst>
                <a:path w="272" h="499">
                  <a:moveTo>
                    <a:pt x="0" y="0"/>
                  </a:moveTo>
                  <a:cubicBezTo>
                    <a:pt x="0" y="72"/>
                    <a:pt x="0" y="144"/>
                    <a:pt x="45" y="227"/>
                  </a:cubicBezTo>
                  <a:cubicBezTo>
                    <a:pt x="90" y="310"/>
                    <a:pt x="181" y="404"/>
                    <a:pt x="272" y="499"/>
                  </a:cubicBezTo>
                </a:path>
              </a:pathLst>
            </a:custGeom>
            <a:noFill/>
            <a:ln w="38100">
              <a:solidFill>
                <a:schemeClr val="bg1"/>
              </a:solidFill>
              <a:round/>
              <a:headEnd/>
              <a:tailEnd type="triangle" w="med" len="med"/>
            </a:ln>
          </p:spPr>
          <p:txBody>
            <a:bodyPr lIns="82840" tIns="41421" rIns="82840" bIns="41421"/>
            <a:lstStyle/>
            <a:p>
              <a:endParaRPr lang="en-US" dirty="0">
                <a:latin typeface="Arial"/>
                <a:cs typeface="Arial"/>
              </a:endParaRPr>
            </a:p>
          </p:txBody>
        </p:sp>
        <p:sp>
          <p:nvSpPr>
            <p:cNvPr id="70" name="Text Box 11"/>
            <p:cNvSpPr txBox="1">
              <a:spLocks noChangeArrowheads="1"/>
            </p:cNvSpPr>
            <p:nvPr/>
          </p:nvSpPr>
          <p:spPr bwMode="auto">
            <a:xfrm>
              <a:off x="4367287" y="4009983"/>
              <a:ext cx="967973" cy="430762"/>
            </a:xfrm>
            <a:prstGeom prst="rect">
              <a:avLst/>
            </a:prstGeom>
            <a:noFill/>
            <a:ln w="9525">
              <a:noFill/>
              <a:miter lim="800000"/>
              <a:headEnd/>
              <a:tailEnd/>
            </a:ln>
          </p:spPr>
          <p:txBody>
            <a:bodyPr wrap="none" lIns="91311" tIns="45658" rIns="91311" bIns="45658">
              <a:spAutoFit/>
            </a:bodyPr>
            <a:lstStyle/>
            <a:p>
              <a:r>
                <a:rPr lang="en-US" sz="2200" dirty="0">
                  <a:latin typeface="Arial"/>
                  <a:cs typeface="Arial"/>
                </a:rPr>
                <a:t>CAS()</a:t>
              </a:r>
            </a:p>
          </p:txBody>
        </p:sp>
        <p:sp>
          <p:nvSpPr>
            <p:cNvPr id="71" name="Text Box 11"/>
            <p:cNvSpPr txBox="1">
              <a:spLocks noChangeArrowheads="1"/>
            </p:cNvSpPr>
            <p:nvPr/>
          </p:nvSpPr>
          <p:spPr bwMode="auto">
            <a:xfrm>
              <a:off x="6100027" y="3125321"/>
              <a:ext cx="2488685" cy="430762"/>
            </a:xfrm>
            <a:prstGeom prst="rect">
              <a:avLst/>
            </a:prstGeom>
            <a:noFill/>
            <a:ln w="9525">
              <a:noFill/>
              <a:miter lim="800000"/>
              <a:headEnd/>
              <a:tailEnd/>
            </a:ln>
          </p:spPr>
          <p:txBody>
            <a:bodyPr wrap="none" lIns="91311" tIns="45658" rIns="91311" bIns="45658">
              <a:spAutoFit/>
            </a:bodyPr>
            <a:lstStyle/>
            <a:p>
              <a:pPr algn="l"/>
              <a:r>
                <a:rPr lang="en-US" sz="2200" dirty="0">
                  <a:latin typeface="Arial"/>
                  <a:cs typeface="Arial"/>
                </a:rPr>
                <a:t>Local CLH queue</a:t>
              </a:r>
            </a:p>
          </p:txBody>
        </p:sp>
        <p:grpSp>
          <p:nvGrpSpPr>
            <p:cNvPr id="72" name="Group 118"/>
            <p:cNvGrpSpPr/>
            <p:nvPr/>
          </p:nvGrpSpPr>
          <p:grpSpPr>
            <a:xfrm>
              <a:off x="7315334" y="4590582"/>
              <a:ext cx="1082475" cy="380237"/>
              <a:chOff x="7951415" y="5060273"/>
              <a:chExt cx="1193353" cy="419141"/>
            </a:xfrm>
          </p:grpSpPr>
          <p:sp>
            <p:nvSpPr>
              <p:cNvPr id="73"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76"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grpSp>
          <p:nvGrpSpPr>
            <p:cNvPr id="78" name="Group 120"/>
            <p:cNvGrpSpPr/>
            <p:nvPr/>
          </p:nvGrpSpPr>
          <p:grpSpPr>
            <a:xfrm>
              <a:off x="5895878" y="4582369"/>
              <a:ext cx="1082475" cy="380237"/>
              <a:chOff x="7951415" y="5060273"/>
              <a:chExt cx="1193353" cy="419141"/>
            </a:xfrm>
          </p:grpSpPr>
          <p:sp>
            <p:nvSpPr>
              <p:cNvPr id="79"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81"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82" name="Line 47"/>
            <p:cNvSpPr>
              <a:spLocks noChangeShapeType="1"/>
            </p:cNvSpPr>
            <p:nvPr/>
          </p:nvSpPr>
          <p:spPr bwMode="auto">
            <a:xfrm>
              <a:off x="6699771" y="4288994"/>
              <a:ext cx="615564" cy="477300"/>
            </a:xfrm>
            <a:prstGeom prst="line">
              <a:avLst/>
            </a:prstGeom>
            <a:noFill/>
            <a:ln w="38100">
              <a:solidFill>
                <a:schemeClr val="bg1"/>
              </a:solidFill>
              <a:round/>
              <a:headEnd/>
              <a:tailEnd type="triangle" w="med" len="med"/>
            </a:ln>
          </p:spPr>
          <p:txBody>
            <a:bodyPr wrap="none" lIns="82840" tIns="41421" rIns="82840" bIns="41421" anchor="ctr"/>
            <a:lstStyle/>
            <a:p>
              <a:endParaRPr lang="en-US" dirty="0">
                <a:latin typeface="Arial"/>
                <a:cs typeface="Arial"/>
              </a:endParaRPr>
            </a:p>
          </p:txBody>
        </p:sp>
        <p:grpSp>
          <p:nvGrpSpPr>
            <p:cNvPr id="83" name="Group 127"/>
            <p:cNvGrpSpPr/>
            <p:nvPr/>
          </p:nvGrpSpPr>
          <p:grpSpPr>
            <a:xfrm>
              <a:off x="4408047" y="4565519"/>
              <a:ext cx="1082475" cy="380237"/>
              <a:chOff x="7951415" y="5060273"/>
              <a:chExt cx="1193353" cy="419141"/>
            </a:xfrm>
          </p:grpSpPr>
          <p:sp>
            <p:nvSpPr>
              <p:cNvPr id="84"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86"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87" name="Text Box 25"/>
            <p:cNvSpPr txBox="1">
              <a:spLocks noChangeArrowheads="1"/>
            </p:cNvSpPr>
            <p:nvPr/>
          </p:nvSpPr>
          <p:spPr bwMode="auto">
            <a:xfrm>
              <a:off x="4536213" y="4619958"/>
              <a:ext cx="849127" cy="237539"/>
            </a:xfrm>
            <a:prstGeom prst="rect">
              <a:avLst/>
            </a:prstGeom>
            <a:noFill/>
            <a:ln w="9525">
              <a:noFill/>
              <a:miter lim="800000"/>
              <a:headEnd/>
              <a:tailEnd/>
            </a:ln>
          </p:spPr>
          <p:txBody>
            <a:bodyPr wrap="square" lIns="82840" tIns="41421" rIns="82840" bIns="41421">
              <a:spAutoFit/>
            </a:bodyPr>
            <a:lstStyle/>
            <a:p>
              <a:endParaRPr lang="en-US" sz="1000" dirty="0">
                <a:latin typeface="Arial"/>
                <a:cs typeface="Arial"/>
              </a:endParaRPr>
            </a:p>
          </p:txBody>
        </p:sp>
        <p:sp>
          <p:nvSpPr>
            <p:cNvPr id="92" name="Line 47"/>
            <p:cNvSpPr>
              <a:spLocks noChangeShapeType="1"/>
            </p:cNvSpPr>
            <p:nvPr/>
          </p:nvSpPr>
          <p:spPr bwMode="auto">
            <a:xfrm>
              <a:off x="5505947" y="4249396"/>
              <a:ext cx="375469" cy="516898"/>
            </a:xfrm>
            <a:prstGeom prst="line">
              <a:avLst/>
            </a:prstGeom>
            <a:noFill/>
            <a:ln w="38100">
              <a:solidFill>
                <a:schemeClr val="bg1"/>
              </a:solidFill>
              <a:round/>
              <a:headEnd/>
              <a:tailEnd type="triangle" w="med" len="med"/>
            </a:ln>
          </p:spPr>
          <p:txBody>
            <a:bodyPr wrap="none" lIns="82840" tIns="41421" rIns="82840" bIns="41421" anchor="ctr"/>
            <a:lstStyle/>
            <a:p>
              <a:endParaRPr lang="en-US" dirty="0">
                <a:latin typeface="Arial"/>
                <a:cs typeface="Arial"/>
              </a:endParaRPr>
            </a:p>
          </p:txBody>
        </p:sp>
      </p:grpSp>
      <p:sp>
        <p:nvSpPr>
          <p:cNvPr id="113" name="Rectangle 42"/>
          <p:cNvSpPr>
            <a:spLocks noChangeArrowheads="1"/>
          </p:cNvSpPr>
          <p:nvPr/>
        </p:nvSpPr>
        <p:spPr bwMode="auto">
          <a:xfrm>
            <a:off x="7996254" y="3952677"/>
            <a:ext cx="690546" cy="484748"/>
          </a:xfrm>
          <a:prstGeom prst="rect">
            <a:avLst/>
          </a:prstGeom>
          <a:solidFill>
            <a:srgbClr val="CCFFCC"/>
          </a:solidFill>
          <a:ln w="12700">
            <a:noFill/>
            <a:miter lim="800000"/>
            <a:headEnd/>
            <a:tailEnd/>
          </a:ln>
        </p:spPr>
        <p:txBody>
          <a:bodyPr wrap="square" lIns="90488" tIns="44450" rIns="90488" bIns="44450">
            <a:spAutoFit/>
          </a:bodyPr>
          <a:lstStyle/>
          <a:p>
            <a:pPr algn="l" rtl="1">
              <a:lnSpc>
                <a:spcPct val="90000"/>
              </a:lnSpc>
            </a:pPr>
            <a:r>
              <a:rPr lang="en-US" sz="2800" b="0" dirty="0">
                <a:solidFill>
                  <a:schemeClr val="tx1"/>
                </a:solidFill>
                <a:latin typeface="Arial" pitchFamily="34" charset="0"/>
              </a:rPr>
              <a:t>CS</a:t>
            </a:r>
          </a:p>
        </p:txBody>
      </p:sp>
      <p:grpSp>
        <p:nvGrpSpPr>
          <p:cNvPr id="114" name="Group 44"/>
          <p:cNvGrpSpPr>
            <a:grpSpLocks/>
          </p:cNvGrpSpPr>
          <p:nvPr/>
        </p:nvGrpSpPr>
        <p:grpSpPr bwMode="auto">
          <a:xfrm flipH="1">
            <a:off x="4359831" y="2295569"/>
            <a:ext cx="557212" cy="525462"/>
            <a:chOff x="1008" y="2720"/>
            <a:chExt cx="856" cy="808"/>
          </a:xfrm>
          <a:effectLst>
            <a:glow rad="101600">
              <a:schemeClr val="accent3">
                <a:satMod val="175000"/>
                <a:alpha val="40000"/>
              </a:schemeClr>
            </a:glow>
          </a:effectLst>
        </p:grpSpPr>
        <p:sp>
          <p:nvSpPr>
            <p:cNvPr id="11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1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124" name="Group 44"/>
          <p:cNvGrpSpPr>
            <a:grpSpLocks/>
          </p:cNvGrpSpPr>
          <p:nvPr/>
        </p:nvGrpSpPr>
        <p:grpSpPr bwMode="auto">
          <a:xfrm flipH="1">
            <a:off x="3339385" y="2272157"/>
            <a:ext cx="557212" cy="525462"/>
            <a:chOff x="1008" y="2720"/>
            <a:chExt cx="856" cy="808"/>
          </a:xfrm>
          <a:effectLst>
            <a:glow rad="101600">
              <a:schemeClr val="accent3">
                <a:satMod val="175000"/>
                <a:alpha val="40000"/>
              </a:schemeClr>
            </a:glow>
          </a:effectLst>
        </p:grpSpPr>
        <p:sp>
          <p:nvSpPr>
            <p:cNvPr id="12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2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136" name="Rectangle 33"/>
          <p:cNvSpPr>
            <a:spLocks noChangeArrowheads="1"/>
          </p:cNvSpPr>
          <p:nvPr/>
        </p:nvSpPr>
        <p:spPr bwMode="auto">
          <a:xfrm>
            <a:off x="625142" y="3663358"/>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grpSp>
        <p:nvGrpSpPr>
          <p:cNvPr id="137" name="Group 136"/>
          <p:cNvGrpSpPr/>
          <p:nvPr/>
        </p:nvGrpSpPr>
        <p:grpSpPr>
          <a:xfrm>
            <a:off x="2326440" y="4435989"/>
            <a:ext cx="4540155" cy="1982271"/>
            <a:chOff x="4116632" y="2988548"/>
            <a:chExt cx="4540155" cy="1982271"/>
          </a:xfrm>
        </p:grpSpPr>
        <p:sp>
          <p:nvSpPr>
            <p:cNvPr id="138" name="Text Box 32"/>
            <p:cNvSpPr txBox="1">
              <a:spLocks noChangeArrowheads="1"/>
            </p:cNvSpPr>
            <p:nvPr/>
          </p:nvSpPr>
          <p:spPr bwMode="auto">
            <a:xfrm>
              <a:off x="4116632" y="2988548"/>
              <a:ext cx="1745640" cy="422205"/>
            </a:xfrm>
            <a:prstGeom prst="rect">
              <a:avLst/>
            </a:prstGeom>
            <a:noFill/>
            <a:ln w="9525">
              <a:noFill/>
              <a:miter lim="800000"/>
              <a:headEnd/>
              <a:tailEnd/>
            </a:ln>
          </p:spPr>
          <p:txBody>
            <a:bodyPr wrap="square" lIns="82840" tIns="41421" rIns="82840" bIns="41421">
              <a:spAutoFit/>
            </a:bodyPr>
            <a:lstStyle/>
            <a:p>
              <a:r>
                <a:rPr lang="en-US" sz="2200" dirty="0">
                  <a:latin typeface="Arial"/>
                  <a:cs typeface="Arial"/>
                </a:rPr>
                <a:t>Local Tail</a:t>
              </a:r>
            </a:p>
          </p:txBody>
        </p:sp>
        <p:sp>
          <p:nvSpPr>
            <p:cNvPr id="139" name="Rectangle 33"/>
            <p:cNvSpPr>
              <a:spLocks noChangeArrowheads="1"/>
            </p:cNvSpPr>
            <p:nvPr/>
          </p:nvSpPr>
          <p:spPr bwMode="auto">
            <a:xfrm>
              <a:off x="4239051" y="36167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140" name="Freeform 34"/>
            <p:cNvSpPr>
              <a:spLocks/>
            </p:cNvSpPr>
            <p:nvPr/>
          </p:nvSpPr>
          <p:spPr bwMode="auto">
            <a:xfrm>
              <a:off x="4394019" y="3755621"/>
              <a:ext cx="383073" cy="772006"/>
            </a:xfrm>
            <a:custGeom>
              <a:avLst/>
              <a:gdLst>
                <a:gd name="T0" fmla="*/ 0 w 272"/>
                <a:gd name="T1" fmla="*/ 0 h 499"/>
                <a:gd name="T2" fmla="*/ 1 w 272"/>
                <a:gd name="T3" fmla="*/ 3 h 499"/>
                <a:gd name="T4" fmla="*/ 1 w 272"/>
                <a:gd name="T5" fmla="*/ 6 h 499"/>
                <a:gd name="T6" fmla="*/ 0 60000 65536"/>
                <a:gd name="T7" fmla="*/ 0 60000 65536"/>
                <a:gd name="T8" fmla="*/ 0 60000 65536"/>
                <a:gd name="T9" fmla="*/ 0 w 272"/>
                <a:gd name="T10" fmla="*/ 0 h 499"/>
                <a:gd name="T11" fmla="*/ 272 w 272"/>
                <a:gd name="T12" fmla="*/ 499 h 499"/>
              </a:gdLst>
              <a:ahLst/>
              <a:cxnLst>
                <a:cxn ang="T6">
                  <a:pos x="T0" y="T1"/>
                </a:cxn>
                <a:cxn ang="T7">
                  <a:pos x="T2" y="T3"/>
                </a:cxn>
                <a:cxn ang="T8">
                  <a:pos x="T4" y="T5"/>
                </a:cxn>
              </a:cxnLst>
              <a:rect l="T9" t="T10" r="T11" b="T12"/>
              <a:pathLst>
                <a:path w="272" h="499">
                  <a:moveTo>
                    <a:pt x="0" y="0"/>
                  </a:moveTo>
                  <a:cubicBezTo>
                    <a:pt x="0" y="72"/>
                    <a:pt x="0" y="144"/>
                    <a:pt x="45" y="227"/>
                  </a:cubicBezTo>
                  <a:cubicBezTo>
                    <a:pt x="90" y="310"/>
                    <a:pt x="181" y="404"/>
                    <a:pt x="272" y="499"/>
                  </a:cubicBezTo>
                </a:path>
              </a:pathLst>
            </a:custGeom>
            <a:noFill/>
            <a:ln w="38100">
              <a:solidFill>
                <a:schemeClr val="bg1"/>
              </a:solidFill>
              <a:round/>
              <a:headEnd/>
              <a:tailEnd type="triangle" w="med" len="med"/>
            </a:ln>
          </p:spPr>
          <p:txBody>
            <a:bodyPr lIns="82840" tIns="41421" rIns="82840" bIns="41421"/>
            <a:lstStyle/>
            <a:p>
              <a:endParaRPr lang="en-US" dirty="0">
                <a:latin typeface="Arial"/>
                <a:cs typeface="Arial"/>
              </a:endParaRPr>
            </a:p>
          </p:txBody>
        </p:sp>
        <p:sp>
          <p:nvSpPr>
            <p:cNvPr id="141" name="Text Box 11"/>
            <p:cNvSpPr txBox="1">
              <a:spLocks noChangeArrowheads="1"/>
            </p:cNvSpPr>
            <p:nvPr/>
          </p:nvSpPr>
          <p:spPr bwMode="auto">
            <a:xfrm>
              <a:off x="4361144" y="3994329"/>
              <a:ext cx="967973" cy="430762"/>
            </a:xfrm>
            <a:prstGeom prst="rect">
              <a:avLst/>
            </a:prstGeom>
            <a:noFill/>
            <a:ln w="9525">
              <a:noFill/>
              <a:miter lim="800000"/>
              <a:headEnd/>
              <a:tailEnd/>
            </a:ln>
          </p:spPr>
          <p:txBody>
            <a:bodyPr wrap="none" lIns="91311" tIns="45658" rIns="91311" bIns="45658">
              <a:spAutoFit/>
            </a:bodyPr>
            <a:lstStyle/>
            <a:p>
              <a:r>
                <a:rPr lang="en-US" sz="2200" dirty="0">
                  <a:latin typeface="Arial"/>
                  <a:cs typeface="Arial"/>
                </a:rPr>
                <a:t>CAS()</a:t>
              </a:r>
            </a:p>
          </p:txBody>
        </p:sp>
        <p:sp>
          <p:nvSpPr>
            <p:cNvPr id="142" name="Text Box 11"/>
            <p:cNvSpPr txBox="1">
              <a:spLocks noChangeArrowheads="1"/>
            </p:cNvSpPr>
            <p:nvPr/>
          </p:nvSpPr>
          <p:spPr bwMode="auto">
            <a:xfrm>
              <a:off x="6168102" y="3022476"/>
              <a:ext cx="2488685" cy="430762"/>
            </a:xfrm>
            <a:prstGeom prst="rect">
              <a:avLst/>
            </a:prstGeom>
            <a:noFill/>
            <a:ln w="9525">
              <a:noFill/>
              <a:miter lim="800000"/>
              <a:headEnd/>
              <a:tailEnd/>
            </a:ln>
          </p:spPr>
          <p:txBody>
            <a:bodyPr wrap="none" lIns="91311" tIns="45658" rIns="91311" bIns="45658">
              <a:spAutoFit/>
            </a:bodyPr>
            <a:lstStyle/>
            <a:p>
              <a:pPr algn="l"/>
              <a:r>
                <a:rPr lang="en-US" sz="2200" dirty="0">
                  <a:latin typeface="Arial"/>
                  <a:cs typeface="Arial"/>
                </a:rPr>
                <a:t>Local CLH queue</a:t>
              </a:r>
            </a:p>
          </p:txBody>
        </p:sp>
        <p:grpSp>
          <p:nvGrpSpPr>
            <p:cNvPr id="143" name="Group 118"/>
            <p:cNvGrpSpPr/>
            <p:nvPr/>
          </p:nvGrpSpPr>
          <p:grpSpPr>
            <a:xfrm>
              <a:off x="7315334" y="4590582"/>
              <a:ext cx="1082475" cy="380237"/>
              <a:chOff x="7951415" y="5060273"/>
              <a:chExt cx="1193353" cy="419141"/>
            </a:xfrm>
          </p:grpSpPr>
          <p:sp>
            <p:nvSpPr>
              <p:cNvPr id="153"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155"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grpSp>
          <p:nvGrpSpPr>
            <p:cNvPr id="144" name="Group 120"/>
            <p:cNvGrpSpPr/>
            <p:nvPr/>
          </p:nvGrpSpPr>
          <p:grpSpPr>
            <a:xfrm>
              <a:off x="5895878" y="4582369"/>
              <a:ext cx="1082475" cy="380237"/>
              <a:chOff x="7951415" y="5060273"/>
              <a:chExt cx="1193353" cy="419141"/>
            </a:xfrm>
          </p:grpSpPr>
          <p:sp>
            <p:nvSpPr>
              <p:cNvPr id="151"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152"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145" name="Line 47"/>
            <p:cNvSpPr>
              <a:spLocks noChangeShapeType="1"/>
            </p:cNvSpPr>
            <p:nvPr/>
          </p:nvSpPr>
          <p:spPr bwMode="auto">
            <a:xfrm>
              <a:off x="6707235" y="4249396"/>
              <a:ext cx="608099" cy="516898"/>
            </a:xfrm>
            <a:prstGeom prst="line">
              <a:avLst/>
            </a:prstGeom>
            <a:noFill/>
            <a:ln w="38100">
              <a:solidFill>
                <a:schemeClr val="bg1"/>
              </a:solidFill>
              <a:round/>
              <a:headEnd/>
              <a:tailEnd type="triangle" w="med" len="med"/>
            </a:ln>
          </p:spPr>
          <p:txBody>
            <a:bodyPr wrap="none" lIns="82840" tIns="41421" rIns="82840" bIns="41421" anchor="ctr"/>
            <a:lstStyle/>
            <a:p>
              <a:endParaRPr lang="en-US" dirty="0">
                <a:latin typeface="Arial"/>
                <a:cs typeface="Arial"/>
              </a:endParaRPr>
            </a:p>
          </p:txBody>
        </p:sp>
        <p:grpSp>
          <p:nvGrpSpPr>
            <p:cNvPr id="146" name="Group 127"/>
            <p:cNvGrpSpPr/>
            <p:nvPr/>
          </p:nvGrpSpPr>
          <p:grpSpPr>
            <a:xfrm>
              <a:off x="4408047" y="4565519"/>
              <a:ext cx="1082475" cy="380237"/>
              <a:chOff x="7951415" y="5060273"/>
              <a:chExt cx="1193353" cy="419141"/>
            </a:xfrm>
          </p:grpSpPr>
          <p:sp>
            <p:nvSpPr>
              <p:cNvPr id="149"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150"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147" name="Text Box 25"/>
            <p:cNvSpPr txBox="1">
              <a:spLocks noChangeArrowheads="1"/>
            </p:cNvSpPr>
            <p:nvPr/>
          </p:nvSpPr>
          <p:spPr bwMode="auto">
            <a:xfrm>
              <a:off x="4536213" y="4619958"/>
              <a:ext cx="849127" cy="237539"/>
            </a:xfrm>
            <a:prstGeom prst="rect">
              <a:avLst/>
            </a:prstGeom>
            <a:noFill/>
            <a:ln w="9525">
              <a:noFill/>
              <a:miter lim="800000"/>
              <a:headEnd/>
              <a:tailEnd/>
            </a:ln>
          </p:spPr>
          <p:txBody>
            <a:bodyPr wrap="square" lIns="82840" tIns="41421" rIns="82840" bIns="41421">
              <a:spAutoFit/>
            </a:bodyPr>
            <a:lstStyle/>
            <a:p>
              <a:endParaRPr lang="en-US" sz="1000" dirty="0">
                <a:latin typeface="Arial"/>
                <a:cs typeface="Arial"/>
              </a:endParaRPr>
            </a:p>
          </p:txBody>
        </p:sp>
        <p:sp>
          <p:nvSpPr>
            <p:cNvPr id="148" name="Line 47"/>
            <p:cNvSpPr>
              <a:spLocks noChangeShapeType="1"/>
            </p:cNvSpPr>
            <p:nvPr/>
          </p:nvSpPr>
          <p:spPr bwMode="auto">
            <a:xfrm>
              <a:off x="5424882" y="4249396"/>
              <a:ext cx="456534" cy="516898"/>
            </a:xfrm>
            <a:prstGeom prst="line">
              <a:avLst/>
            </a:prstGeom>
            <a:noFill/>
            <a:ln w="38100">
              <a:solidFill>
                <a:schemeClr val="bg1"/>
              </a:solidFill>
              <a:round/>
              <a:headEnd/>
              <a:tailEnd type="triangle" w="med" len="med"/>
            </a:ln>
          </p:spPr>
          <p:txBody>
            <a:bodyPr wrap="none" lIns="82840" tIns="41421" rIns="82840" bIns="41421" anchor="ctr"/>
            <a:lstStyle/>
            <a:p>
              <a:endParaRPr lang="en-US" dirty="0">
                <a:latin typeface="Arial"/>
                <a:cs typeface="Arial"/>
              </a:endParaRPr>
            </a:p>
          </p:txBody>
        </p:sp>
      </p:grpSp>
      <p:grpSp>
        <p:nvGrpSpPr>
          <p:cNvPr id="156" name="Group 44"/>
          <p:cNvGrpSpPr>
            <a:grpSpLocks/>
          </p:cNvGrpSpPr>
          <p:nvPr/>
        </p:nvGrpSpPr>
        <p:grpSpPr bwMode="auto">
          <a:xfrm flipH="1">
            <a:off x="4331678" y="5076182"/>
            <a:ext cx="557212" cy="525462"/>
            <a:chOff x="1008" y="2720"/>
            <a:chExt cx="856" cy="808"/>
          </a:xfrm>
          <a:effectLst>
            <a:glow rad="101600">
              <a:schemeClr val="accent3">
                <a:satMod val="175000"/>
                <a:alpha val="40000"/>
              </a:schemeClr>
            </a:glow>
          </a:effectLst>
        </p:grpSpPr>
        <p:sp>
          <p:nvSpPr>
            <p:cNvPr id="157"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58"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59"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0"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1"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62"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63"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4"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5"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166" name="Group 44"/>
          <p:cNvGrpSpPr>
            <a:grpSpLocks/>
          </p:cNvGrpSpPr>
          <p:nvPr/>
        </p:nvGrpSpPr>
        <p:grpSpPr bwMode="auto">
          <a:xfrm flipH="1">
            <a:off x="3166007" y="5047568"/>
            <a:ext cx="557212" cy="525462"/>
            <a:chOff x="1008" y="2720"/>
            <a:chExt cx="856" cy="808"/>
          </a:xfrm>
          <a:effectLst>
            <a:glow rad="101600">
              <a:schemeClr val="accent3">
                <a:satMod val="175000"/>
                <a:alpha val="40000"/>
              </a:schemeClr>
            </a:glow>
          </a:effectLst>
        </p:grpSpPr>
        <p:sp>
          <p:nvSpPr>
            <p:cNvPr id="167"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68"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9"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0"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1"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72"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73"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4"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5"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176" name="Group 44"/>
          <p:cNvGrpSpPr>
            <a:grpSpLocks/>
          </p:cNvGrpSpPr>
          <p:nvPr/>
        </p:nvGrpSpPr>
        <p:grpSpPr bwMode="auto">
          <a:xfrm flipH="1">
            <a:off x="7318366" y="3954860"/>
            <a:ext cx="557212" cy="525462"/>
            <a:chOff x="1008" y="2720"/>
            <a:chExt cx="856" cy="808"/>
          </a:xfrm>
          <a:effectLst>
            <a:glow rad="101600">
              <a:schemeClr val="accent3">
                <a:satMod val="175000"/>
                <a:alpha val="40000"/>
              </a:schemeClr>
            </a:glow>
          </a:effectLst>
        </p:grpSpPr>
        <p:sp>
          <p:nvSpPr>
            <p:cNvPr id="177"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78"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9"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80"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81"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82"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83"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84"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85"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194" name="Text Box 32"/>
          <p:cNvSpPr txBox="1">
            <a:spLocks noChangeArrowheads="1"/>
          </p:cNvSpPr>
          <p:nvPr/>
        </p:nvSpPr>
        <p:spPr bwMode="auto">
          <a:xfrm>
            <a:off x="269413" y="3033019"/>
            <a:ext cx="1628244" cy="422205"/>
          </a:xfrm>
          <a:prstGeom prst="rect">
            <a:avLst/>
          </a:prstGeom>
          <a:noFill/>
          <a:ln w="9525">
            <a:noFill/>
            <a:miter lim="800000"/>
            <a:headEnd/>
            <a:tailEnd/>
          </a:ln>
        </p:spPr>
        <p:txBody>
          <a:bodyPr wrap="square" lIns="82840" tIns="41421" rIns="82840" bIns="41421">
            <a:spAutoFit/>
          </a:bodyPr>
          <a:lstStyle/>
          <a:p>
            <a:r>
              <a:rPr lang="en-US" sz="2200" dirty="0">
                <a:solidFill>
                  <a:srgbClr val="FFFF00"/>
                </a:solidFill>
                <a:latin typeface="Arial"/>
                <a:cs typeface="Arial"/>
              </a:rPr>
              <a:t>Global Tail</a:t>
            </a:r>
          </a:p>
        </p:txBody>
      </p:sp>
      <p:sp>
        <p:nvSpPr>
          <p:cNvPr id="195" name="Freeform 34"/>
          <p:cNvSpPr>
            <a:spLocks/>
          </p:cNvSpPr>
          <p:nvPr/>
        </p:nvSpPr>
        <p:spPr bwMode="auto">
          <a:xfrm flipV="1">
            <a:off x="791660" y="3423188"/>
            <a:ext cx="1812167" cy="438105"/>
          </a:xfrm>
          <a:custGeom>
            <a:avLst/>
            <a:gdLst>
              <a:gd name="T0" fmla="*/ 0 w 272"/>
              <a:gd name="T1" fmla="*/ 0 h 499"/>
              <a:gd name="T2" fmla="*/ 1 w 272"/>
              <a:gd name="T3" fmla="*/ 3 h 499"/>
              <a:gd name="T4" fmla="*/ 1 w 272"/>
              <a:gd name="T5" fmla="*/ 6 h 499"/>
              <a:gd name="T6" fmla="*/ 0 60000 65536"/>
              <a:gd name="T7" fmla="*/ 0 60000 65536"/>
              <a:gd name="T8" fmla="*/ 0 60000 65536"/>
              <a:gd name="T9" fmla="*/ 0 w 272"/>
              <a:gd name="T10" fmla="*/ 0 h 499"/>
              <a:gd name="T11" fmla="*/ 272 w 272"/>
              <a:gd name="T12" fmla="*/ 499 h 499"/>
            </a:gdLst>
            <a:ahLst/>
            <a:cxnLst>
              <a:cxn ang="T6">
                <a:pos x="T0" y="T1"/>
              </a:cxn>
              <a:cxn ang="T7">
                <a:pos x="T2" y="T3"/>
              </a:cxn>
              <a:cxn ang="T8">
                <a:pos x="T4" y="T5"/>
              </a:cxn>
            </a:cxnLst>
            <a:rect l="T9" t="T10" r="T11" b="T12"/>
            <a:pathLst>
              <a:path w="272" h="499">
                <a:moveTo>
                  <a:pt x="0" y="0"/>
                </a:moveTo>
                <a:cubicBezTo>
                  <a:pt x="0" y="72"/>
                  <a:pt x="0" y="144"/>
                  <a:pt x="45" y="227"/>
                </a:cubicBezTo>
                <a:cubicBezTo>
                  <a:pt x="90" y="310"/>
                  <a:pt x="181" y="404"/>
                  <a:pt x="272" y="499"/>
                </a:cubicBezTo>
              </a:path>
            </a:pathLst>
          </a:custGeom>
          <a:noFill/>
          <a:ln w="38100">
            <a:solidFill>
              <a:schemeClr val="bg1"/>
            </a:solidFill>
            <a:round/>
            <a:headEnd/>
            <a:tailEnd type="triangle" w="med" len="med"/>
          </a:ln>
        </p:spPr>
        <p:txBody>
          <a:bodyPr lIns="82840" tIns="41421" rIns="82840" bIns="41421"/>
          <a:lstStyle/>
          <a:p>
            <a:endParaRPr lang="en-US" dirty="0">
              <a:latin typeface="Arial"/>
              <a:cs typeface="Arial"/>
            </a:endParaRPr>
          </a:p>
        </p:txBody>
      </p:sp>
      <p:sp>
        <p:nvSpPr>
          <p:cNvPr id="196" name="Freeform 34"/>
          <p:cNvSpPr>
            <a:spLocks/>
          </p:cNvSpPr>
          <p:nvPr/>
        </p:nvSpPr>
        <p:spPr bwMode="auto">
          <a:xfrm>
            <a:off x="791660" y="4003964"/>
            <a:ext cx="1826195" cy="2300973"/>
          </a:xfrm>
          <a:custGeom>
            <a:avLst/>
            <a:gdLst>
              <a:gd name="T0" fmla="*/ 0 w 272"/>
              <a:gd name="T1" fmla="*/ 0 h 499"/>
              <a:gd name="T2" fmla="*/ 1 w 272"/>
              <a:gd name="T3" fmla="*/ 3 h 499"/>
              <a:gd name="T4" fmla="*/ 1 w 272"/>
              <a:gd name="T5" fmla="*/ 6 h 499"/>
              <a:gd name="T6" fmla="*/ 0 60000 65536"/>
              <a:gd name="T7" fmla="*/ 0 60000 65536"/>
              <a:gd name="T8" fmla="*/ 0 60000 65536"/>
              <a:gd name="T9" fmla="*/ 0 w 272"/>
              <a:gd name="T10" fmla="*/ 0 h 499"/>
              <a:gd name="T11" fmla="*/ 272 w 272"/>
              <a:gd name="T12" fmla="*/ 499 h 499"/>
            </a:gdLst>
            <a:ahLst/>
            <a:cxnLst>
              <a:cxn ang="T6">
                <a:pos x="T0" y="T1"/>
              </a:cxn>
              <a:cxn ang="T7">
                <a:pos x="T2" y="T3"/>
              </a:cxn>
              <a:cxn ang="T8">
                <a:pos x="T4" y="T5"/>
              </a:cxn>
            </a:cxnLst>
            <a:rect l="T9" t="T10" r="T11" b="T12"/>
            <a:pathLst>
              <a:path w="272" h="499">
                <a:moveTo>
                  <a:pt x="0" y="0"/>
                </a:moveTo>
                <a:cubicBezTo>
                  <a:pt x="0" y="72"/>
                  <a:pt x="0" y="144"/>
                  <a:pt x="45" y="227"/>
                </a:cubicBezTo>
                <a:cubicBezTo>
                  <a:pt x="90" y="310"/>
                  <a:pt x="181" y="404"/>
                  <a:pt x="272" y="499"/>
                </a:cubicBezTo>
              </a:path>
            </a:pathLst>
          </a:custGeom>
          <a:noFill/>
          <a:ln w="38100">
            <a:solidFill>
              <a:schemeClr val="bg1"/>
            </a:solidFill>
            <a:prstDash val="sysDash"/>
            <a:round/>
            <a:headEnd/>
            <a:tailEnd type="triangle" w="med" len="med"/>
          </a:ln>
        </p:spPr>
        <p:txBody>
          <a:bodyPr lIns="82840" tIns="41421" rIns="82840" bIns="41421"/>
          <a:lstStyle/>
          <a:p>
            <a:endParaRPr lang="en-US" dirty="0">
              <a:latin typeface="Arial"/>
              <a:cs typeface="Arial"/>
            </a:endParaRPr>
          </a:p>
        </p:txBody>
      </p:sp>
      <p:sp>
        <p:nvSpPr>
          <p:cNvPr id="17" name="Freeform 16"/>
          <p:cNvSpPr/>
          <p:nvPr/>
        </p:nvSpPr>
        <p:spPr>
          <a:xfrm>
            <a:off x="1675032" y="3024093"/>
            <a:ext cx="4931889" cy="3030573"/>
          </a:xfrm>
          <a:custGeom>
            <a:avLst/>
            <a:gdLst>
              <a:gd name="connsiteX0" fmla="*/ 4713901 w 5150910"/>
              <a:gd name="connsiteY0" fmla="*/ 0 h 2616847"/>
              <a:gd name="connsiteX1" fmla="*/ 4713901 w 5150910"/>
              <a:gd name="connsiteY1" fmla="*/ 461797 h 2616847"/>
              <a:gd name="connsiteX2" fmla="*/ 172370 w 5150910"/>
              <a:gd name="connsiteY2" fmla="*/ 1564977 h 2616847"/>
              <a:gd name="connsiteX3" fmla="*/ 877975 w 5150910"/>
              <a:gd name="connsiteY3" fmla="*/ 2616847 h 2616847"/>
            </a:gdLst>
            <a:ahLst/>
            <a:cxnLst>
              <a:cxn ang="0">
                <a:pos x="connsiteX0" y="connsiteY0"/>
              </a:cxn>
              <a:cxn ang="0">
                <a:pos x="connsiteX1" y="connsiteY1"/>
              </a:cxn>
              <a:cxn ang="0">
                <a:pos x="connsiteX2" y="connsiteY2"/>
              </a:cxn>
              <a:cxn ang="0">
                <a:pos x="connsiteX3" y="connsiteY3"/>
              </a:cxn>
            </a:cxnLst>
            <a:rect l="l" t="t" r="r" b="b"/>
            <a:pathLst>
              <a:path w="5150910" h="2616847">
                <a:moveTo>
                  <a:pt x="4713901" y="0"/>
                </a:moveTo>
                <a:cubicBezTo>
                  <a:pt x="5092362" y="100484"/>
                  <a:pt x="5470823" y="200968"/>
                  <a:pt x="4713901" y="461797"/>
                </a:cubicBezTo>
                <a:cubicBezTo>
                  <a:pt x="3956979" y="722627"/>
                  <a:pt x="811691" y="1205802"/>
                  <a:pt x="172370" y="1564977"/>
                </a:cubicBezTo>
                <a:cubicBezTo>
                  <a:pt x="-466951" y="1924152"/>
                  <a:pt x="877975" y="2616847"/>
                  <a:pt x="877975" y="2616847"/>
                </a:cubicBezTo>
              </a:path>
            </a:pathLst>
          </a:custGeom>
          <a:ln w="38100" cap="flat">
            <a:solidFill>
              <a:schemeClr val="bg1"/>
            </a:solidFill>
            <a:headEnd type="none"/>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Arial"/>
              <a:cs typeface="Arial"/>
            </a:endParaRPr>
          </a:p>
        </p:txBody>
      </p:sp>
      <p:sp>
        <p:nvSpPr>
          <p:cNvPr id="199" name="Text Box 11"/>
          <p:cNvSpPr txBox="1">
            <a:spLocks noChangeArrowheads="1"/>
          </p:cNvSpPr>
          <p:nvPr/>
        </p:nvSpPr>
        <p:spPr bwMode="auto">
          <a:xfrm>
            <a:off x="929684" y="3924553"/>
            <a:ext cx="967973" cy="430762"/>
          </a:xfrm>
          <a:prstGeom prst="rect">
            <a:avLst/>
          </a:prstGeom>
          <a:noFill/>
          <a:ln w="9525">
            <a:noFill/>
            <a:miter lim="800000"/>
            <a:headEnd/>
            <a:tailEnd/>
          </a:ln>
        </p:spPr>
        <p:txBody>
          <a:bodyPr wrap="none" lIns="91311" tIns="45658" rIns="91311" bIns="45658">
            <a:spAutoFit/>
          </a:bodyPr>
          <a:lstStyle/>
          <a:p>
            <a:r>
              <a:rPr lang="en-US" sz="2200" dirty="0">
                <a:solidFill>
                  <a:srgbClr val="FFFF00"/>
                </a:solidFill>
                <a:latin typeface="Arial"/>
                <a:cs typeface="Arial"/>
              </a:rPr>
              <a:t>CAS()</a:t>
            </a:r>
          </a:p>
        </p:txBody>
      </p:sp>
      <p:grpSp>
        <p:nvGrpSpPr>
          <p:cNvPr id="201" name="Group 44"/>
          <p:cNvGrpSpPr>
            <a:grpSpLocks/>
          </p:cNvGrpSpPr>
          <p:nvPr/>
        </p:nvGrpSpPr>
        <p:grpSpPr bwMode="auto">
          <a:xfrm flipH="1">
            <a:off x="5603699" y="2330486"/>
            <a:ext cx="557212" cy="525462"/>
            <a:chOff x="1008" y="2720"/>
            <a:chExt cx="856" cy="808"/>
          </a:xfrm>
          <a:effectLst>
            <a:glow rad="101600">
              <a:schemeClr val="accent3">
                <a:satMod val="175000"/>
                <a:alpha val="40000"/>
              </a:schemeClr>
            </a:glow>
          </a:effectLst>
        </p:grpSpPr>
        <p:sp>
          <p:nvSpPr>
            <p:cNvPr id="202"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03"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4"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5"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6"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7"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8"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9"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10"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4" name="Rounded Rectangular Callout 3"/>
          <p:cNvSpPr/>
          <p:nvPr/>
        </p:nvSpPr>
        <p:spPr>
          <a:xfrm>
            <a:off x="6418370" y="350707"/>
            <a:ext cx="1987465" cy="1697710"/>
          </a:xfrm>
          <a:prstGeom prst="wedgeRoundRectCallout">
            <a:avLst>
              <a:gd name="adj1" fmla="val -75898"/>
              <a:gd name="adj2" fmla="val 76068"/>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endParaRPr lang="en-US" sz="2000" b="0" dirty="0">
              <a:solidFill>
                <a:srgbClr val="FFFF00"/>
              </a:solidFill>
              <a:latin typeface="Arial" pitchFamily="34" charset="0"/>
            </a:endParaRPr>
          </a:p>
          <a:p>
            <a:pPr algn="l" rtl="1">
              <a:lnSpc>
                <a:spcPct val="90000"/>
              </a:lnSpc>
            </a:pPr>
            <a:r>
              <a:rPr lang="en-US" sz="2000" b="0" dirty="0">
                <a:solidFill>
                  <a:srgbClr val="FFFF00"/>
                </a:solidFill>
                <a:latin typeface="Arial" pitchFamily="34" charset="0"/>
              </a:rPr>
              <a:t>Thread at local head splices </a:t>
            </a:r>
            <a:r>
              <a:rPr lang="en-US" sz="2000" dirty="0">
                <a:solidFill>
                  <a:srgbClr val="FFFF00"/>
                </a:solidFill>
                <a:latin typeface="Arial" pitchFamily="34" charset="0"/>
              </a:rPr>
              <a:t>local </a:t>
            </a:r>
          </a:p>
          <a:p>
            <a:pPr algn="l" rtl="1">
              <a:lnSpc>
                <a:spcPct val="90000"/>
              </a:lnSpc>
            </a:pPr>
            <a:r>
              <a:rPr lang="en-US" sz="2000" dirty="0">
                <a:solidFill>
                  <a:srgbClr val="FFFF00"/>
                </a:solidFill>
                <a:latin typeface="Arial" pitchFamily="34" charset="0"/>
              </a:rPr>
              <a:t>queue into global queue</a:t>
            </a:r>
          </a:p>
          <a:p>
            <a:pPr algn="l"/>
            <a:endParaRPr lang="en-US" sz="2000" dirty="0">
              <a:solidFill>
                <a:srgbClr val="FFFF00"/>
              </a:solidFill>
            </a:endParaRPr>
          </a:p>
        </p:txBody>
      </p:sp>
      <p:sp>
        <p:nvSpPr>
          <p:cNvPr id="109" name="Rounded Rectangular Callout 108"/>
          <p:cNvSpPr/>
          <p:nvPr/>
        </p:nvSpPr>
        <p:spPr>
          <a:xfrm>
            <a:off x="534737" y="516735"/>
            <a:ext cx="2128471" cy="1686514"/>
          </a:xfrm>
          <a:prstGeom prst="wedgeRoundRectCallout">
            <a:avLst>
              <a:gd name="adj1" fmla="val 140575"/>
              <a:gd name="adj2" fmla="val 60388"/>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endParaRPr lang="en-US" sz="2000" b="0" dirty="0">
              <a:solidFill>
                <a:srgbClr val="FFFF00"/>
              </a:solidFill>
              <a:latin typeface="Arial" pitchFamily="34" charset="0"/>
            </a:endParaRPr>
          </a:p>
          <a:p>
            <a:pPr algn="l" rtl="1">
              <a:lnSpc>
                <a:spcPct val="90000"/>
              </a:lnSpc>
            </a:pPr>
            <a:r>
              <a:rPr lang="en-US" sz="2000" b="0" dirty="0">
                <a:solidFill>
                  <a:srgbClr val="FFFF00"/>
                </a:solidFill>
                <a:latin typeface="Arial" pitchFamily="34" charset="0"/>
              </a:rPr>
              <a:t>Each thread spins on cached copy of predecessor’s node</a:t>
            </a:r>
          </a:p>
          <a:p>
            <a:pPr algn="l"/>
            <a:endParaRPr lang="en-US" sz="2000" dirty="0">
              <a:solidFill>
                <a:srgbClr val="FFFF00"/>
              </a:solidFill>
            </a:endParaRPr>
          </a:p>
        </p:txBody>
      </p:sp>
    </p:spTree>
    <p:extLst>
      <p:ext uri="{BB962C8B-B14F-4D97-AF65-F5344CB8AC3E}">
        <p14:creationId xmlns:p14="http://schemas.microsoft.com/office/powerpoint/2010/main" val="3022236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9"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leaned1-thrpt-hogwarts-CR-4CB-nCR-4usecs.a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887" y="-1282633"/>
            <a:ext cx="10250635" cy="10155577"/>
          </a:xfrm>
          <a:prstGeom prst="rect">
            <a:avLst/>
          </a:prstGeom>
          <a:solidFill>
            <a:schemeClr val="bg1"/>
          </a:solidFill>
        </p:spPr>
      </p:pic>
      <p:sp>
        <p:nvSpPr>
          <p:cNvPr id="7" name="TextBox 6"/>
          <p:cNvSpPr txBox="1"/>
          <p:nvPr/>
        </p:nvSpPr>
        <p:spPr>
          <a:xfrm>
            <a:off x="2237626" y="5524309"/>
            <a:ext cx="4504383" cy="400110"/>
          </a:xfrm>
          <a:prstGeom prst="rect">
            <a:avLst/>
          </a:prstGeom>
          <a:solidFill>
            <a:schemeClr val="tx1"/>
          </a:solidFill>
        </p:spPr>
        <p:txBody>
          <a:bodyPr wrap="none" rtlCol="0">
            <a:spAutoFit/>
          </a:bodyPr>
          <a:lstStyle/>
          <a:p>
            <a:r>
              <a:rPr lang="en-US" sz="2000" dirty="0">
                <a:solidFill>
                  <a:srgbClr val="FFFF00"/>
                </a:solidFill>
                <a:latin typeface="Arial"/>
                <a:cs typeface="Arial"/>
              </a:rPr>
              <a:t>Threads access 4 cache lines in CS</a:t>
            </a:r>
          </a:p>
        </p:txBody>
      </p:sp>
      <p:sp>
        <p:nvSpPr>
          <p:cNvPr id="9" name="Rounded Rectangular Callout 8"/>
          <p:cNvSpPr/>
          <p:nvPr/>
        </p:nvSpPr>
        <p:spPr>
          <a:xfrm>
            <a:off x="7709771" y="4275444"/>
            <a:ext cx="852710" cy="402394"/>
          </a:xfrm>
          <a:prstGeom prst="wedgeRoundRectCallout">
            <a:avLst>
              <a:gd name="adj1" fmla="val -135874"/>
              <a:gd name="adj2" fmla="val 51876"/>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rtl="1">
              <a:lnSpc>
                <a:spcPct val="90000"/>
              </a:lnSpc>
            </a:pPr>
            <a:endParaRPr lang="en-US" sz="2000" b="0" dirty="0">
              <a:solidFill>
                <a:srgbClr val="FFFF00"/>
              </a:solidFill>
              <a:latin typeface="Arial" pitchFamily="34" charset="0"/>
            </a:endParaRPr>
          </a:p>
          <a:p>
            <a:pPr rtl="1">
              <a:lnSpc>
                <a:spcPct val="90000"/>
              </a:lnSpc>
            </a:pPr>
            <a:r>
              <a:rPr lang="en-US" sz="2000" b="0" dirty="0">
                <a:solidFill>
                  <a:srgbClr val="FFFF00"/>
                </a:solidFill>
                <a:latin typeface="Arial" pitchFamily="34" charset="0"/>
              </a:rPr>
              <a:t>HBO</a:t>
            </a:r>
          </a:p>
          <a:p>
            <a:pPr algn="ctr"/>
            <a:endParaRPr lang="en-US" sz="2000" dirty="0">
              <a:solidFill>
                <a:srgbClr val="FFFF00"/>
              </a:solidFill>
            </a:endParaRPr>
          </a:p>
        </p:txBody>
      </p:sp>
      <p:sp>
        <p:nvSpPr>
          <p:cNvPr id="10" name="Rounded Rectangular Callout 9"/>
          <p:cNvSpPr/>
          <p:nvPr/>
        </p:nvSpPr>
        <p:spPr>
          <a:xfrm>
            <a:off x="7585452" y="3438941"/>
            <a:ext cx="977029" cy="402394"/>
          </a:xfrm>
          <a:prstGeom prst="wedgeRoundRectCallout">
            <a:avLst>
              <a:gd name="adj1" fmla="val -248344"/>
              <a:gd name="adj2" fmla="val 155001"/>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rtl="1">
              <a:lnSpc>
                <a:spcPct val="90000"/>
              </a:lnSpc>
            </a:pPr>
            <a:endParaRPr lang="en-US" sz="2000" b="0" dirty="0">
              <a:solidFill>
                <a:srgbClr val="FFFF00"/>
              </a:solidFill>
              <a:latin typeface="Arial" pitchFamily="34" charset="0"/>
            </a:endParaRPr>
          </a:p>
          <a:p>
            <a:pPr rtl="1">
              <a:lnSpc>
                <a:spcPct val="90000"/>
              </a:lnSpc>
            </a:pPr>
            <a:r>
              <a:rPr lang="en-US" sz="2000" b="0" dirty="0">
                <a:solidFill>
                  <a:srgbClr val="FFFF00"/>
                </a:solidFill>
                <a:latin typeface="Arial" pitchFamily="34" charset="0"/>
              </a:rPr>
              <a:t>HCLH</a:t>
            </a:r>
          </a:p>
          <a:p>
            <a:pPr algn="ctr"/>
            <a:endParaRPr lang="en-US" sz="2000" dirty="0">
              <a:solidFill>
                <a:srgbClr val="FFFF00"/>
              </a:solidFill>
            </a:endParaRPr>
          </a:p>
        </p:txBody>
      </p:sp>
      <p:sp>
        <p:nvSpPr>
          <p:cNvPr id="2" name="Title 1"/>
          <p:cNvSpPr>
            <a:spLocks noGrp="1"/>
          </p:cNvSpPr>
          <p:nvPr>
            <p:ph type="title"/>
          </p:nvPr>
        </p:nvSpPr>
        <p:spPr>
          <a:xfrm>
            <a:off x="471471" y="300798"/>
            <a:ext cx="8229600" cy="1143000"/>
          </a:xfrm>
          <a:solidFill>
            <a:schemeClr val="tx1"/>
          </a:solidFill>
        </p:spPr>
        <p:txBody>
          <a:bodyPr>
            <a:normAutofit fontScale="90000"/>
          </a:bodyPr>
          <a:lstStyle/>
          <a:p>
            <a:br>
              <a:rPr lang="en-US" dirty="0"/>
            </a:br>
            <a:r>
              <a:rPr lang="en-US" dirty="0"/>
              <a:t>Hierarchical CLH Lock (HCLH)</a:t>
            </a:r>
            <a:br>
              <a:rPr lang="en-US" dirty="0"/>
            </a:br>
            <a:br>
              <a:rPr lang="en-US" sz="3100" dirty="0"/>
            </a:br>
            <a:endParaRPr lang="en-US" sz="3100" dirty="0"/>
          </a:p>
        </p:txBody>
      </p:sp>
    </p:spTree>
    <p:extLst>
      <p:ext uri="{BB962C8B-B14F-4D97-AF65-F5344CB8AC3E}">
        <p14:creationId xmlns:p14="http://schemas.microsoft.com/office/powerpoint/2010/main" val="2162154441"/>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0798"/>
            <a:ext cx="8229600" cy="1143000"/>
          </a:xfrm>
        </p:spPr>
        <p:txBody>
          <a:bodyPr>
            <a:normAutofit fontScale="90000"/>
          </a:bodyPr>
          <a:lstStyle/>
          <a:p>
            <a:br>
              <a:rPr lang="en-US" dirty="0"/>
            </a:br>
            <a:r>
              <a:rPr lang="en-US" dirty="0"/>
              <a:t>Hierarchical CLH Lock (HCLH)</a:t>
            </a:r>
            <a:br>
              <a:rPr lang="en-US" dirty="0"/>
            </a:br>
            <a:endParaRPr lang="en-US" sz="3100" dirty="0"/>
          </a:p>
        </p:txBody>
      </p:sp>
      <p:sp>
        <p:nvSpPr>
          <p:cNvPr id="4" name="TextBox 3">
            <a:extLst>
              <a:ext uri="{FF2B5EF4-FFF2-40B4-BE49-F238E27FC236}">
                <a16:creationId xmlns:a16="http://schemas.microsoft.com/office/drawing/2014/main" id="{0A508590-9701-A53C-303E-8086D743994A}"/>
              </a:ext>
            </a:extLst>
          </p:cNvPr>
          <p:cNvSpPr txBox="1"/>
          <p:nvPr/>
        </p:nvSpPr>
        <p:spPr bwMode="auto">
          <a:xfrm>
            <a:off x="525945" y="1443798"/>
            <a:ext cx="230336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Advantages: </a:t>
            </a:r>
          </a:p>
        </p:txBody>
      </p:sp>
      <p:sp>
        <p:nvSpPr>
          <p:cNvPr id="5" name="TextBox 4">
            <a:extLst>
              <a:ext uri="{FF2B5EF4-FFF2-40B4-BE49-F238E27FC236}">
                <a16:creationId xmlns:a16="http://schemas.microsoft.com/office/drawing/2014/main" id="{E92623C4-C646-B528-9E0F-2B31575DADC8}"/>
              </a:ext>
            </a:extLst>
          </p:cNvPr>
          <p:cNvSpPr txBox="1"/>
          <p:nvPr/>
        </p:nvSpPr>
        <p:spPr bwMode="auto">
          <a:xfrm>
            <a:off x="1158243" y="2095080"/>
            <a:ext cx="306743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Improved locality</a:t>
            </a:r>
          </a:p>
        </p:txBody>
      </p:sp>
      <p:sp>
        <p:nvSpPr>
          <p:cNvPr id="6" name="TextBox 5">
            <a:extLst>
              <a:ext uri="{FF2B5EF4-FFF2-40B4-BE49-F238E27FC236}">
                <a16:creationId xmlns:a16="http://schemas.microsoft.com/office/drawing/2014/main" id="{D0B69556-6D12-A01C-30FB-A326DB8A298E}"/>
              </a:ext>
            </a:extLst>
          </p:cNvPr>
          <p:cNvSpPr txBox="1"/>
          <p:nvPr/>
        </p:nvSpPr>
        <p:spPr bwMode="auto">
          <a:xfrm>
            <a:off x="1158243" y="2746362"/>
            <a:ext cx="259691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Local spinning</a:t>
            </a:r>
          </a:p>
        </p:txBody>
      </p:sp>
      <p:sp>
        <p:nvSpPr>
          <p:cNvPr id="7" name="TextBox 6">
            <a:extLst>
              <a:ext uri="{FF2B5EF4-FFF2-40B4-BE49-F238E27FC236}">
                <a16:creationId xmlns:a16="http://schemas.microsoft.com/office/drawing/2014/main" id="{A13B82B8-5243-6F51-C733-83D175C0A9D8}"/>
              </a:ext>
            </a:extLst>
          </p:cNvPr>
          <p:cNvSpPr txBox="1"/>
          <p:nvPr/>
        </p:nvSpPr>
        <p:spPr bwMode="auto">
          <a:xfrm>
            <a:off x="1158243" y="3397644"/>
            <a:ext cx="101669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Fair </a:t>
            </a:r>
          </a:p>
        </p:txBody>
      </p:sp>
      <p:sp>
        <p:nvSpPr>
          <p:cNvPr id="8" name="TextBox 7">
            <a:extLst>
              <a:ext uri="{FF2B5EF4-FFF2-40B4-BE49-F238E27FC236}">
                <a16:creationId xmlns:a16="http://schemas.microsoft.com/office/drawing/2014/main" id="{8CA7B5B5-6B18-AC1D-10FF-CE991785F232}"/>
              </a:ext>
            </a:extLst>
          </p:cNvPr>
          <p:cNvSpPr txBox="1"/>
          <p:nvPr/>
        </p:nvSpPr>
        <p:spPr bwMode="auto">
          <a:xfrm>
            <a:off x="525945" y="4048926"/>
            <a:ext cx="283661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Disadvantages: </a:t>
            </a:r>
          </a:p>
        </p:txBody>
      </p:sp>
      <p:sp>
        <p:nvSpPr>
          <p:cNvPr id="9" name="TextBox 8">
            <a:extLst>
              <a:ext uri="{FF2B5EF4-FFF2-40B4-BE49-F238E27FC236}">
                <a16:creationId xmlns:a16="http://schemas.microsoft.com/office/drawing/2014/main" id="{09626818-4602-34AE-61E9-BC43AC2FF54F}"/>
              </a:ext>
            </a:extLst>
          </p:cNvPr>
          <p:cNvSpPr txBox="1"/>
          <p:nvPr/>
        </p:nvSpPr>
        <p:spPr bwMode="auto">
          <a:xfrm>
            <a:off x="1158243" y="4700208"/>
            <a:ext cx="716003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Complex code </a:t>
            </a:r>
            <a:r>
              <a:rPr lang="en-US" sz="2800" b="0" dirty="0">
                <a:solidFill>
                  <a:srgbClr val="FFFF00"/>
                </a:solidFill>
                <a:sym typeface="Wingdings"/>
              </a:rPr>
              <a:t>implies long common path</a:t>
            </a:r>
          </a:p>
        </p:txBody>
      </p:sp>
      <p:sp>
        <p:nvSpPr>
          <p:cNvPr id="10" name="TextBox 9">
            <a:extLst>
              <a:ext uri="{FF2B5EF4-FFF2-40B4-BE49-F238E27FC236}">
                <a16:creationId xmlns:a16="http://schemas.microsoft.com/office/drawing/2014/main" id="{9D5D89AF-67D7-329B-2225-87221D2CD30F}"/>
              </a:ext>
            </a:extLst>
          </p:cNvPr>
          <p:cNvSpPr txBox="1"/>
          <p:nvPr/>
        </p:nvSpPr>
        <p:spPr bwMode="auto">
          <a:xfrm>
            <a:off x="1158243" y="5351490"/>
            <a:ext cx="778147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sym typeface="Wingdings"/>
              </a:rPr>
              <a:t>Splicing into both local and global requires CAS</a:t>
            </a:r>
          </a:p>
        </p:txBody>
      </p:sp>
      <p:sp>
        <p:nvSpPr>
          <p:cNvPr id="11" name="TextBox 10">
            <a:extLst>
              <a:ext uri="{FF2B5EF4-FFF2-40B4-BE49-F238E27FC236}">
                <a16:creationId xmlns:a16="http://schemas.microsoft.com/office/drawing/2014/main" id="{0BE703F3-9587-DF76-EDF6-946636CE57D0}"/>
              </a:ext>
            </a:extLst>
          </p:cNvPr>
          <p:cNvSpPr txBox="1"/>
          <p:nvPr/>
        </p:nvSpPr>
        <p:spPr bwMode="auto">
          <a:xfrm>
            <a:off x="1158243" y="6002769"/>
            <a:ext cx="5526547"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sym typeface="Wingdings"/>
              </a:rPr>
              <a:t>Hard to get long local sequences</a:t>
            </a:r>
            <a:endParaRPr lang="en-US" sz="2800" b="0" dirty="0">
              <a:solidFill>
                <a:srgbClr val="FFFF00"/>
              </a:solidFill>
            </a:endParaRPr>
          </a:p>
        </p:txBody>
      </p:sp>
    </p:spTree>
    <p:extLst>
      <p:ext uri="{BB962C8B-B14F-4D97-AF65-F5344CB8AC3E}">
        <p14:creationId xmlns:p14="http://schemas.microsoft.com/office/powerpoint/2010/main" val="217480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2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descr="3081607511_23dff3007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8526" y="168039"/>
            <a:ext cx="5227053" cy="6508393"/>
          </a:xfrm>
          <a:prstGeom prst="rect">
            <a:avLst/>
          </a:prstGeom>
        </p:spPr>
      </p:pic>
    </p:spTree>
    <p:extLst>
      <p:ext uri="{BB962C8B-B14F-4D97-AF65-F5344CB8AC3E}">
        <p14:creationId xmlns:p14="http://schemas.microsoft.com/office/powerpoint/2010/main" val="170301921"/>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73"/>
            <a:ext cx="8229600" cy="1143000"/>
          </a:xfrm>
        </p:spPr>
        <p:txBody>
          <a:bodyPr>
            <a:normAutofit fontScale="90000"/>
          </a:bodyPr>
          <a:lstStyle/>
          <a:p>
            <a:br>
              <a:rPr lang="en-US" dirty="0"/>
            </a:br>
            <a:r>
              <a:rPr lang="en-US" dirty="0"/>
              <a:t>Lock Cohorting</a:t>
            </a:r>
            <a:br>
              <a:rPr lang="en-US" sz="3100" dirty="0"/>
            </a:br>
            <a:endParaRPr lang="en-US" sz="3100" dirty="0"/>
          </a:p>
        </p:txBody>
      </p:sp>
      <p:sp>
        <p:nvSpPr>
          <p:cNvPr id="4" name="TextBox 3">
            <a:extLst>
              <a:ext uri="{FF2B5EF4-FFF2-40B4-BE49-F238E27FC236}">
                <a16:creationId xmlns:a16="http://schemas.microsoft.com/office/drawing/2014/main" id="{9B9BC8D4-5C30-E75F-90A2-2C6CB1B620E9}"/>
              </a:ext>
            </a:extLst>
          </p:cNvPr>
          <p:cNvSpPr txBox="1"/>
          <p:nvPr/>
        </p:nvSpPr>
        <p:spPr bwMode="auto">
          <a:xfrm>
            <a:off x="568681" y="2086587"/>
            <a:ext cx="8030570"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General technique for converting almost any lock into a NUMA lock</a:t>
            </a:r>
          </a:p>
        </p:txBody>
      </p:sp>
      <p:sp>
        <p:nvSpPr>
          <p:cNvPr id="5" name="TextBox 4">
            <a:extLst>
              <a:ext uri="{FF2B5EF4-FFF2-40B4-BE49-F238E27FC236}">
                <a16:creationId xmlns:a16="http://schemas.microsoft.com/office/drawing/2014/main" id="{3F30DF1B-15FC-87DA-4CBD-699C53CE0F2B}"/>
              </a:ext>
            </a:extLst>
          </p:cNvPr>
          <p:cNvSpPr txBox="1"/>
          <p:nvPr/>
        </p:nvSpPr>
        <p:spPr bwMode="auto">
          <a:xfrm>
            <a:off x="568681" y="3417485"/>
            <a:ext cx="605585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Allows combining different lock types </a:t>
            </a:r>
          </a:p>
        </p:txBody>
      </p:sp>
      <p:sp>
        <p:nvSpPr>
          <p:cNvPr id="6" name="TextBox 5">
            <a:extLst>
              <a:ext uri="{FF2B5EF4-FFF2-40B4-BE49-F238E27FC236}">
                <a16:creationId xmlns:a16="http://schemas.microsoft.com/office/drawing/2014/main" id="{BB29745C-FB1F-222A-EFFB-C21C1DB2EA74}"/>
              </a:ext>
            </a:extLst>
          </p:cNvPr>
          <p:cNvSpPr txBox="1"/>
          <p:nvPr/>
        </p:nvSpPr>
        <p:spPr bwMode="auto">
          <a:xfrm>
            <a:off x="568681" y="4317496"/>
            <a:ext cx="778147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But these locks must have certain properties …</a:t>
            </a:r>
          </a:p>
        </p:txBody>
      </p:sp>
    </p:spTree>
    <p:extLst>
      <p:ext uri="{BB962C8B-B14F-4D97-AF65-F5344CB8AC3E}">
        <p14:creationId xmlns:p14="http://schemas.microsoft.com/office/powerpoint/2010/main" val="121031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4846"/>
            <a:ext cx="8229600" cy="1143000"/>
          </a:xfrm>
        </p:spPr>
        <p:txBody>
          <a:bodyPr>
            <a:normAutofit fontScale="90000"/>
          </a:bodyPr>
          <a:lstStyle/>
          <a:p>
            <a:r>
              <a:rPr lang="en-US" dirty="0"/>
              <a:t>Lock Cohorting</a:t>
            </a:r>
            <a:br>
              <a:rPr lang="en-US" sz="2700" dirty="0"/>
            </a:br>
            <a:endParaRPr lang="en-US" sz="3100" dirty="0"/>
          </a:p>
        </p:txBody>
      </p:sp>
      <p:sp>
        <p:nvSpPr>
          <p:cNvPr id="5" name="Rounded Rectangle 4"/>
          <p:cNvSpPr/>
          <p:nvPr/>
        </p:nvSpPr>
        <p:spPr>
          <a:xfrm>
            <a:off x="2305641" y="1672453"/>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8" name="Rounded Rectangle 7"/>
          <p:cNvSpPr/>
          <p:nvPr/>
        </p:nvSpPr>
        <p:spPr>
          <a:xfrm>
            <a:off x="2305641" y="4214072"/>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324" name="Rectangle 42"/>
          <p:cNvSpPr>
            <a:spLocks noChangeArrowheads="1"/>
          </p:cNvSpPr>
          <p:nvPr/>
        </p:nvSpPr>
        <p:spPr bwMode="auto">
          <a:xfrm>
            <a:off x="7283086" y="4422906"/>
            <a:ext cx="849993" cy="592983"/>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chemeClr val="tx1"/>
                </a:solidFill>
                <a:latin typeface="Arial" pitchFamily="34" charset="0"/>
              </a:rPr>
              <a:t>Global </a:t>
            </a:r>
          </a:p>
          <a:p>
            <a:pPr algn="l" rtl="1">
              <a:lnSpc>
                <a:spcPct val="90000"/>
              </a:lnSpc>
            </a:pPr>
            <a:r>
              <a:rPr lang="en-US" sz="1800" b="0" dirty="0">
                <a:solidFill>
                  <a:schemeClr val="tx1"/>
                </a:solidFill>
                <a:latin typeface="Arial" pitchFamily="34" charset="0"/>
              </a:rPr>
              <a:t>Lock</a:t>
            </a:r>
            <a:endParaRPr lang="en-US" sz="900" b="0" dirty="0">
              <a:solidFill>
                <a:schemeClr val="tx1"/>
              </a:solidFill>
              <a:latin typeface="Arial" pitchFamily="34" charset="0"/>
            </a:endParaRPr>
          </a:p>
        </p:txBody>
      </p:sp>
      <p:grpSp>
        <p:nvGrpSpPr>
          <p:cNvPr id="335" name="Group 54"/>
          <p:cNvGrpSpPr>
            <a:grpSpLocks/>
          </p:cNvGrpSpPr>
          <p:nvPr/>
        </p:nvGrpSpPr>
        <p:grpSpPr bwMode="auto">
          <a:xfrm>
            <a:off x="7368427" y="3658790"/>
            <a:ext cx="474663" cy="676275"/>
            <a:chOff x="4300" y="2246"/>
            <a:chExt cx="400" cy="571"/>
          </a:xfrm>
          <a:effectLst>
            <a:glow rad="139700">
              <a:schemeClr val="accent3">
                <a:satMod val="175000"/>
                <a:alpha val="40000"/>
              </a:schemeClr>
            </a:glow>
          </a:effectLst>
        </p:grpSpPr>
        <p:sp>
          <p:nvSpPr>
            <p:cNvPr id="336" name="Oval 55"/>
            <p:cNvSpPr>
              <a:spLocks noChangeArrowheads="1"/>
            </p:cNvSpPr>
            <p:nvPr/>
          </p:nvSpPr>
          <p:spPr bwMode="auto">
            <a:xfrm>
              <a:off x="4300" y="2246"/>
              <a:ext cx="400" cy="414"/>
            </a:xfrm>
            <a:prstGeom prst="ellipse">
              <a:avLst/>
            </a:prstGeom>
            <a:solidFill>
              <a:schemeClr val="bg1"/>
            </a:solidFill>
            <a:ln w="12700">
              <a:solidFill>
                <a:schemeClr val="tx2"/>
              </a:solidFill>
              <a:round/>
              <a:headEnd/>
              <a:tailEnd/>
            </a:ln>
          </p:spPr>
          <p:txBody>
            <a:bodyPr wrap="none" anchor="ctr"/>
            <a:lstStyle/>
            <a:p>
              <a:endParaRPr lang="en-US" dirty="0"/>
            </a:p>
          </p:txBody>
        </p:sp>
        <p:sp>
          <p:nvSpPr>
            <p:cNvPr id="337" name="Oval 56"/>
            <p:cNvSpPr>
              <a:spLocks noChangeArrowheads="1"/>
            </p:cNvSpPr>
            <p:nvPr/>
          </p:nvSpPr>
          <p:spPr bwMode="auto">
            <a:xfrm>
              <a:off x="4358" y="2302"/>
              <a:ext cx="280" cy="325"/>
            </a:xfrm>
            <a:prstGeom prst="ellipse">
              <a:avLst/>
            </a:prstGeom>
            <a:solidFill>
              <a:schemeClr val="tx2"/>
            </a:solidFill>
            <a:ln w="12700">
              <a:solidFill>
                <a:schemeClr val="tx2"/>
              </a:solidFill>
              <a:round/>
              <a:headEnd/>
              <a:tailEnd/>
            </a:ln>
          </p:spPr>
          <p:txBody>
            <a:bodyPr wrap="none" anchor="ctr"/>
            <a:lstStyle/>
            <a:p>
              <a:endParaRPr lang="en-US" dirty="0"/>
            </a:p>
          </p:txBody>
        </p:sp>
        <p:sp>
          <p:nvSpPr>
            <p:cNvPr id="338" name="Oval 57"/>
            <p:cNvSpPr>
              <a:spLocks noChangeArrowheads="1"/>
            </p:cNvSpPr>
            <p:nvPr/>
          </p:nvSpPr>
          <p:spPr bwMode="auto">
            <a:xfrm>
              <a:off x="4303" y="2413"/>
              <a:ext cx="397" cy="404"/>
            </a:xfrm>
            <a:prstGeom prst="ellipse">
              <a:avLst/>
            </a:prstGeom>
            <a:solidFill>
              <a:schemeClr val="bg1"/>
            </a:solidFill>
            <a:ln w="12700">
              <a:solidFill>
                <a:schemeClr val="tx2"/>
              </a:solidFill>
              <a:round/>
              <a:headEnd/>
              <a:tailEnd/>
            </a:ln>
          </p:spPr>
          <p:txBody>
            <a:bodyPr wrap="none" anchor="ctr"/>
            <a:lstStyle/>
            <a:p>
              <a:endParaRPr lang="en-US" dirty="0"/>
            </a:p>
          </p:txBody>
        </p:sp>
        <p:sp>
          <p:nvSpPr>
            <p:cNvPr id="339" name="Oval 58"/>
            <p:cNvSpPr>
              <a:spLocks noChangeArrowheads="1"/>
            </p:cNvSpPr>
            <p:nvPr/>
          </p:nvSpPr>
          <p:spPr bwMode="auto">
            <a:xfrm>
              <a:off x="4428" y="2496"/>
              <a:ext cx="143" cy="139"/>
            </a:xfrm>
            <a:prstGeom prst="ellipse">
              <a:avLst/>
            </a:prstGeom>
            <a:solidFill>
              <a:schemeClr val="tx2"/>
            </a:solidFill>
            <a:ln w="12700">
              <a:solidFill>
                <a:schemeClr val="tx2"/>
              </a:solidFill>
              <a:round/>
              <a:headEnd/>
              <a:tailEnd/>
            </a:ln>
          </p:spPr>
          <p:txBody>
            <a:bodyPr wrap="none" anchor="ctr"/>
            <a:lstStyle/>
            <a:p>
              <a:endParaRPr lang="en-US" dirty="0"/>
            </a:p>
          </p:txBody>
        </p:sp>
        <p:sp>
          <p:nvSpPr>
            <p:cNvPr id="340"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2"/>
            </a:solidFill>
            <a:ln w="12700">
              <a:solidFill>
                <a:schemeClr val="bg1"/>
              </a:solidFill>
              <a:miter lim="800000"/>
              <a:headEnd/>
              <a:tailEnd/>
            </a:ln>
          </p:spPr>
          <p:txBody>
            <a:bodyPr wrap="none" anchor="ctr"/>
            <a:lstStyle/>
            <a:p>
              <a:endParaRPr lang="en-US" dirty="0"/>
            </a:p>
          </p:txBody>
        </p:sp>
      </p:grpSp>
      <p:sp>
        <p:nvSpPr>
          <p:cNvPr id="4" name="Rounded Rectangular Callout 3"/>
          <p:cNvSpPr/>
          <p:nvPr/>
        </p:nvSpPr>
        <p:spPr>
          <a:xfrm>
            <a:off x="6636774" y="1202553"/>
            <a:ext cx="2050025" cy="1336216"/>
          </a:xfrm>
          <a:prstGeom prst="wedgeRoundRectCallout">
            <a:avLst>
              <a:gd name="adj1" fmla="val 32585"/>
              <a:gd name="adj2" fmla="val 119565"/>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1600" b="0" dirty="0">
                <a:solidFill>
                  <a:srgbClr val="FFFF00"/>
                </a:solidFill>
                <a:latin typeface="Arial" pitchFamily="34" charset="0"/>
              </a:rPr>
              <a:t>On release: if non-empty cohort of waiting threads, release </a:t>
            </a:r>
            <a:r>
              <a:rPr lang="en-US" sz="1600" b="0" i="1" dirty="0">
                <a:solidFill>
                  <a:schemeClr val="bg1"/>
                </a:solidFill>
                <a:latin typeface="Arial" pitchFamily="34" charset="0"/>
              </a:rPr>
              <a:t>only local lock</a:t>
            </a:r>
            <a:r>
              <a:rPr lang="en-US" sz="1600" b="0" i="1" dirty="0">
                <a:solidFill>
                  <a:srgbClr val="FFFF00"/>
                </a:solidFill>
                <a:latin typeface="Arial" pitchFamily="34" charset="0"/>
              </a:rPr>
              <a:t>;</a:t>
            </a:r>
            <a:r>
              <a:rPr lang="en-US" sz="1600" b="0" u="sng" dirty="0">
                <a:solidFill>
                  <a:srgbClr val="FFFF00"/>
                </a:solidFill>
                <a:latin typeface="Arial" pitchFamily="34" charset="0"/>
              </a:rPr>
              <a:t> </a:t>
            </a:r>
            <a:r>
              <a:rPr lang="en-US" sz="1600" b="0" dirty="0">
                <a:solidFill>
                  <a:srgbClr val="FFFF00"/>
                </a:solidFill>
                <a:latin typeface="Arial" pitchFamily="34" charset="0"/>
              </a:rPr>
              <a:t>leave mark</a:t>
            </a:r>
          </a:p>
        </p:txBody>
      </p:sp>
      <p:sp>
        <p:nvSpPr>
          <p:cNvPr id="381" name="Rectangle 42"/>
          <p:cNvSpPr>
            <a:spLocks noChangeArrowheads="1"/>
          </p:cNvSpPr>
          <p:nvPr/>
        </p:nvSpPr>
        <p:spPr bwMode="auto">
          <a:xfrm>
            <a:off x="7996254" y="3819298"/>
            <a:ext cx="690546" cy="484748"/>
          </a:xfrm>
          <a:prstGeom prst="rect">
            <a:avLst/>
          </a:prstGeom>
          <a:solidFill>
            <a:srgbClr val="CCFFCC"/>
          </a:solidFill>
          <a:ln w="12700">
            <a:noFill/>
            <a:miter lim="800000"/>
            <a:headEnd/>
            <a:tailEnd/>
          </a:ln>
        </p:spPr>
        <p:txBody>
          <a:bodyPr wrap="square" lIns="90488" tIns="44450" rIns="90488" bIns="44450">
            <a:spAutoFit/>
          </a:bodyPr>
          <a:lstStyle/>
          <a:p>
            <a:pPr algn="l" rtl="1">
              <a:lnSpc>
                <a:spcPct val="90000"/>
              </a:lnSpc>
            </a:pPr>
            <a:r>
              <a:rPr lang="en-US" sz="2800" b="0" dirty="0">
                <a:solidFill>
                  <a:schemeClr val="tx1"/>
                </a:solidFill>
                <a:latin typeface="Arial" pitchFamily="34" charset="0"/>
              </a:rPr>
              <a:t>CS</a:t>
            </a:r>
          </a:p>
        </p:txBody>
      </p:sp>
      <p:grpSp>
        <p:nvGrpSpPr>
          <p:cNvPr id="66" name="Group 54"/>
          <p:cNvGrpSpPr>
            <a:grpSpLocks/>
          </p:cNvGrpSpPr>
          <p:nvPr/>
        </p:nvGrpSpPr>
        <p:grpSpPr bwMode="auto">
          <a:xfrm>
            <a:off x="5458958" y="2695257"/>
            <a:ext cx="308435" cy="504614"/>
            <a:chOff x="4300" y="2246"/>
            <a:chExt cx="400" cy="571"/>
          </a:xfrm>
        </p:grpSpPr>
        <p:sp>
          <p:nvSpPr>
            <p:cNvPr id="67" name="Oval 55"/>
            <p:cNvSpPr>
              <a:spLocks noChangeArrowheads="1"/>
            </p:cNvSpPr>
            <p:nvPr/>
          </p:nvSpPr>
          <p:spPr bwMode="auto">
            <a:xfrm>
              <a:off x="4300" y="2246"/>
              <a:ext cx="400" cy="414"/>
            </a:xfrm>
            <a:prstGeom prst="ellipse">
              <a:avLst/>
            </a:prstGeom>
            <a:solidFill>
              <a:schemeClr val="tx2"/>
            </a:solidFill>
            <a:ln w="12700">
              <a:noFill/>
              <a:round/>
              <a:headEnd/>
              <a:tailEnd/>
            </a:ln>
          </p:spPr>
          <p:txBody>
            <a:bodyPr wrap="none" anchor="ctr"/>
            <a:lstStyle/>
            <a:p>
              <a:endParaRPr lang="en-US" dirty="0"/>
            </a:p>
          </p:txBody>
        </p:sp>
        <p:sp>
          <p:nvSpPr>
            <p:cNvPr id="68" name="Oval 56"/>
            <p:cNvSpPr>
              <a:spLocks noChangeArrowheads="1"/>
            </p:cNvSpPr>
            <p:nvPr/>
          </p:nvSpPr>
          <p:spPr bwMode="auto">
            <a:xfrm>
              <a:off x="4358" y="2302"/>
              <a:ext cx="280" cy="325"/>
            </a:xfrm>
            <a:prstGeom prst="ellipse">
              <a:avLst/>
            </a:prstGeom>
            <a:solidFill>
              <a:schemeClr val="bg1"/>
            </a:solidFill>
            <a:ln w="12700">
              <a:noFill/>
              <a:round/>
              <a:headEnd/>
              <a:tailEnd/>
            </a:ln>
          </p:spPr>
          <p:txBody>
            <a:bodyPr wrap="none" anchor="ctr"/>
            <a:lstStyle/>
            <a:p>
              <a:endParaRPr lang="en-US" dirty="0"/>
            </a:p>
          </p:txBody>
        </p:sp>
        <p:sp>
          <p:nvSpPr>
            <p:cNvPr id="69" name="Oval 57"/>
            <p:cNvSpPr>
              <a:spLocks noChangeArrowheads="1"/>
            </p:cNvSpPr>
            <p:nvPr/>
          </p:nvSpPr>
          <p:spPr bwMode="auto">
            <a:xfrm>
              <a:off x="4303" y="2413"/>
              <a:ext cx="397" cy="404"/>
            </a:xfrm>
            <a:prstGeom prst="ellipse">
              <a:avLst/>
            </a:prstGeom>
            <a:solidFill>
              <a:schemeClr val="tx2"/>
            </a:solidFill>
            <a:ln w="12700">
              <a:noFill/>
              <a:round/>
              <a:headEnd/>
              <a:tailEnd/>
            </a:ln>
          </p:spPr>
          <p:txBody>
            <a:bodyPr wrap="none" anchor="ctr"/>
            <a:lstStyle/>
            <a:p>
              <a:endParaRPr lang="en-US" dirty="0"/>
            </a:p>
          </p:txBody>
        </p:sp>
        <p:sp>
          <p:nvSpPr>
            <p:cNvPr id="70" name="Oval 58"/>
            <p:cNvSpPr>
              <a:spLocks noChangeArrowheads="1"/>
            </p:cNvSpPr>
            <p:nvPr/>
          </p:nvSpPr>
          <p:spPr bwMode="auto">
            <a:xfrm>
              <a:off x="4428" y="2496"/>
              <a:ext cx="143" cy="139"/>
            </a:xfrm>
            <a:prstGeom prst="ellipse">
              <a:avLst/>
            </a:prstGeom>
            <a:solidFill>
              <a:schemeClr val="bg1"/>
            </a:solidFill>
            <a:ln w="12700">
              <a:noFill/>
              <a:round/>
              <a:headEnd/>
              <a:tailEnd/>
            </a:ln>
          </p:spPr>
          <p:txBody>
            <a:bodyPr wrap="none" anchor="ctr"/>
            <a:lstStyle/>
            <a:p>
              <a:endParaRPr lang="en-US" dirty="0"/>
            </a:p>
          </p:txBody>
        </p:sp>
        <p:sp>
          <p:nvSpPr>
            <p:cNvPr id="71"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noFill/>
              <a:miter lim="800000"/>
              <a:headEnd/>
              <a:tailEnd/>
            </a:ln>
          </p:spPr>
          <p:txBody>
            <a:bodyPr wrap="none" anchor="ctr"/>
            <a:lstStyle/>
            <a:p>
              <a:endParaRPr lang="en-US" dirty="0"/>
            </a:p>
          </p:txBody>
        </p:sp>
      </p:grpSp>
      <p:grpSp>
        <p:nvGrpSpPr>
          <p:cNvPr id="78" name="Group 54"/>
          <p:cNvGrpSpPr>
            <a:grpSpLocks/>
          </p:cNvGrpSpPr>
          <p:nvPr/>
        </p:nvGrpSpPr>
        <p:grpSpPr bwMode="auto">
          <a:xfrm>
            <a:off x="5513705" y="5115300"/>
            <a:ext cx="308435" cy="504614"/>
            <a:chOff x="4300" y="2246"/>
            <a:chExt cx="400" cy="571"/>
          </a:xfrm>
        </p:grpSpPr>
        <p:sp>
          <p:nvSpPr>
            <p:cNvPr id="79" name="Oval 55"/>
            <p:cNvSpPr>
              <a:spLocks noChangeArrowheads="1"/>
            </p:cNvSpPr>
            <p:nvPr/>
          </p:nvSpPr>
          <p:spPr bwMode="auto">
            <a:xfrm>
              <a:off x="4300" y="2246"/>
              <a:ext cx="400" cy="414"/>
            </a:xfrm>
            <a:prstGeom prst="ellipse">
              <a:avLst/>
            </a:prstGeom>
            <a:solidFill>
              <a:schemeClr val="tx2"/>
            </a:solidFill>
            <a:ln w="12700">
              <a:solidFill>
                <a:schemeClr val="tx2"/>
              </a:solidFill>
              <a:round/>
              <a:headEnd/>
              <a:tailEnd/>
            </a:ln>
          </p:spPr>
          <p:txBody>
            <a:bodyPr wrap="none" anchor="ctr"/>
            <a:lstStyle/>
            <a:p>
              <a:endParaRPr lang="en-US" dirty="0"/>
            </a:p>
          </p:txBody>
        </p:sp>
        <p:sp>
          <p:nvSpPr>
            <p:cNvPr id="80" name="Oval 56"/>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p>
          </p:txBody>
        </p:sp>
        <p:sp>
          <p:nvSpPr>
            <p:cNvPr id="81" name="Oval 57"/>
            <p:cNvSpPr>
              <a:spLocks noChangeArrowheads="1"/>
            </p:cNvSpPr>
            <p:nvPr/>
          </p:nvSpPr>
          <p:spPr bwMode="auto">
            <a:xfrm>
              <a:off x="4303" y="2413"/>
              <a:ext cx="397" cy="404"/>
            </a:xfrm>
            <a:prstGeom prst="ellipse">
              <a:avLst/>
            </a:prstGeom>
            <a:solidFill>
              <a:schemeClr val="tx2"/>
            </a:solidFill>
            <a:ln w="12700">
              <a:solidFill>
                <a:schemeClr val="tx2"/>
              </a:solidFill>
              <a:round/>
              <a:headEnd/>
              <a:tailEnd/>
            </a:ln>
          </p:spPr>
          <p:txBody>
            <a:bodyPr wrap="none" anchor="ctr"/>
            <a:lstStyle/>
            <a:p>
              <a:endParaRPr lang="en-US" dirty="0"/>
            </a:p>
          </p:txBody>
        </p:sp>
        <p:sp>
          <p:nvSpPr>
            <p:cNvPr id="82" name="Oval 58"/>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p>
          </p:txBody>
        </p:sp>
        <p:sp>
          <p:nvSpPr>
            <p:cNvPr id="83"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p>
          </p:txBody>
        </p:sp>
      </p:grpSp>
      <p:sp>
        <p:nvSpPr>
          <p:cNvPr id="84" name="Rectangle 42"/>
          <p:cNvSpPr>
            <a:spLocks noChangeArrowheads="1"/>
          </p:cNvSpPr>
          <p:nvPr/>
        </p:nvSpPr>
        <p:spPr bwMode="auto">
          <a:xfrm>
            <a:off x="5297673" y="1945786"/>
            <a:ext cx="734577" cy="842282"/>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rgbClr val="FFFF00"/>
                </a:solidFill>
                <a:latin typeface="Arial" pitchFamily="34" charset="0"/>
              </a:rPr>
              <a:t>Local</a:t>
            </a:r>
          </a:p>
          <a:p>
            <a:pPr algn="l" rtl="1">
              <a:lnSpc>
                <a:spcPct val="90000"/>
              </a:lnSpc>
            </a:pPr>
            <a:r>
              <a:rPr lang="en-US" sz="1800" b="0" dirty="0">
                <a:solidFill>
                  <a:srgbClr val="FFFF00"/>
                </a:solidFill>
                <a:latin typeface="Arial" pitchFamily="34" charset="0"/>
              </a:rPr>
              <a:t>Lock</a:t>
            </a:r>
          </a:p>
          <a:p>
            <a:pPr algn="l" rtl="1">
              <a:lnSpc>
                <a:spcPct val="90000"/>
              </a:lnSpc>
            </a:pPr>
            <a:endParaRPr lang="en-US" sz="1800" b="0" dirty="0">
              <a:solidFill>
                <a:srgbClr val="FFFF00"/>
              </a:solidFill>
              <a:latin typeface="Arial" pitchFamily="34" charset="0"/>
            </a:endParaRPr>
          </a:p>
        </p:txBody>
      </p:sp>
      <p:sp>
        <p:nvSpPr>
          <p:cNvPr id="85" name="Rectangle 42"/>
          <p:cNvSpPr>
            <a:spLocks noChangeArrowheads="1"/>
          </p:cNvSpPr>
          <p:nvPr/>
        </p:nvSpPr>
        <p:spPr bwMode="auto">
          <a:xfrm>
            <a:off x="5391721" y="4422906"/>
            <a:ext cx="734577" cy="592983"/>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rgbClr val="FFFF00"/>
                </a:solidFill>
                <a:latin typeface="Arial" pitchFamily="34" charset="0"/>
              </a:rPr>
              <a:t>Local</a:t>
            </a:r>
          </a:p>
          <a:p>
            <a:pPr algn="l" rtl="1">
              <a:lnSpc>
                <a:spcPct val="90000"/>
              </a:lnSpc>
            </a:pPr>
            <a:r>
              <a:rPr lang="en-US" sz="1800" b="0" dirty="0">
                <a:solidFill>
                  <a:srgbClr val="FFFF00"/>
                </a:solidFill>
                <a:latin typeface="Arial" pitchFamily="34" charset="0"/>
              </a:rPr>
              <a:t>Lock</a:t>
            </a:r>
          </a:p>
        </p:txBody>
      </p:sp>
      <p:grpSp>
        <p:nvGrpSpPr>
          <p:cNvPr id="3" name="Group 2"/>
          <p:cNvGrpSpPr/>
          <p:nvPr/>
        </p:nvGrpSpPr>
        <p:grpSpPr>
          <a:xfrm>
            <a:off x="5456482" y="2685757"/>
            <a:ext cx="308435" cy="504614"/>
            <a:chOff x="7063552" y="2548784"/>
            <a:chExt cx="308435" cy="504614"/>
          </a:xfrm>
        </p:grpSpPr>
        <p:sp>
          <p:nvSpPr>
            <p:cNvPr id="87" name="Oval 55"/>
            <p:cNvSpPr>
              <a:spLocks noChangeArrowheads="1"/>
            </p:cNvSpPr>
            <p:nvPr/>
          </p:nvSpPr>
          <p:spPr bwMode="auto">
            <a:xfrm>
              <a:off x="7063552" y="2548784"/>
              <a:ext cx="308435" cy="365867"/>
            </a:xfrm>
            <a:prstGeom prst="ellipse">
              <a:avLst/>
            </a:prstGeom>
            <a:solidFill>
              <a:srgbClr val="FF6600"/>
            </a:solidFill>
            <a:ln w="12700">
              <a:noFill/>
              <a:round/>
              <a:headEnd/>
              <a:tailEnd/>
            </a:ln>
          </p:spPr>
          <p:txBody>
            <a:bodyPr wrap="none" anchor="ctr"/>
            <a:lstStyle/>
            <a:p>
              <a:endParaRPr lang="en-US" dirty="0">
                <a:solidFill>
                  <a:srgbClr val="FF6600"/>
                </a:solidFill>
              </a:endParaRPr>
            </a:p>
          </p:txBody>
        </p:sp>
        <p:sp>
          <p:nvSpPr>
            <p:cNvPr id="88" name="Oval 56"/>
            <p:cNvSpPr>
              <a:spLocks noChangeArrowheads="1"/>
            </p:cNvSpPr>
            <p:nvPr/>
          </p:nvSpPr>
          <p:spPr bwMode="auto">
            <a:xfrm>
              <a:off x="7108275" y="2598273"/>
              <a:ext cx="215905" cy="287215"/>
            </a:xfrm>
            <a:prstGeom prst="ellipse">
              <a:avLst/>
            </a:prstGeom>
            <a:solidFill>
              <a:schemeClr val="bg1"/>
            </a:solidFill>
            <a:ln w="12700">
              <a:noFill/>
              <a:round/>
              <a:headEnd/>
              <a:tailEnd/>
            </a:ln>
          </p:spPr>
          <p:txBody>
            <a:bodyPr wrap="none" anchor="ctr"/>
            <a:lstStyle/>
            <a:p>
              <a:endParaRPr lang="en-US" dirty="0">
                <a:solidFill>
                  <a:srgbClr val="FF6600"/>
                </a:solidFill>
              </a:endParaRPr>
            </a:p>
          </p:txBody>
        </p:sp>
        <p:sp>
          <p:nvSpPr>
            <p:cNvPr id="89" name="Oval 57"/>
            <p:cNvSpPr>
              <a:spLocks noChangeArrowheads="1"/>
            </p:cNvSpPr>
            <p:nvPr/>
          </p:nvSpPr>
          <p:spPr bwMode="auto">
            <a:xfrm>
              <a:off x="7065865" y="2696368"/>
              <a:ext cx="306122" cy="357030"/>
            </a:xfrm>
            <a:prstGeom prst="ellipse">
              <a:avLst/>
            </a:prstGeom>
            <a:solidFill>
              <a:srgbClr val="FF6600"/>
            </a:solidFill>
            <a:ln w="12700">
              <a:noFill/>
              <a:round/>
              <a:headEnd/>
              <a:tailEnd/>
            </a:ln>
          </p:spPr>
          <p:txBody>
            <a:bodyPr wrap="none" anchor="ctr"/>
            <a:lstStyle/>
            <a:p>
              <a:endParaRPr lang="en-US" dirty="0">
                <a:solidFill>
                  <a:srgbClr val="FF6600"/>
                </a:solidFill>
              </a:endParaRPr>
            </a:p>
          </p:txBody>
        </p:sp>
        <p:sp>
          <p:nvSpPr>
            <p:cNvPr id="90" name="Oval 58"/>
            <p:cNvSpPr>
              <a:spLocks noChangeArrowheads="1"/>
            </p:cNvSpPr>
            <p:nvPr/>
          </p:nvSpPr>
          <p:spPr bwMode="auto">
            <a:xfrm>
              <a:off x="7162251" y="2769718"/>
              <a:ext cx="110266" cy="122839"/>
            </a:xfrm>
            <a:prstGeom prst="ellipse">
              <a:avLst/>
            </a:prstGeom>
            <a:solidFill>
              <a:schemeClr val="bg1"/>
            </a:solidFill>
            <a:ln w="12700">
              <a:noFill/>
              <a:round/>
              <a:headEnd/>
              <a:tailEnd/>
            </a:ln>
          </p:spPr>
          <p:txBody>
            <a:bodyPr wrap="none" anchor="ctr"/>
            <a:lstStyle/>
            <a:p>
              <a:endParaRPr lang="en-US" dirty="0">
                <a:solidFill>
                  <a:srgbClr val="FF6600"/>
                </a:solidFill>
              </a:endParaRPr>
            </a:p>
          </p:txBody>
        </p:sp>
        <p:sp>
          <p:nvSpPr>
            <p:cNvPr id="91" name="AutoShape 59"/>
            <p:cNvSpPr>
              <a:spLocks noChangeArrowheads="1"/>
            </p:cNvSpPr>
            <p:nvPr/>
          </p:nvSpPr>
          <p:spPr bwMode="auto">
            <a:xfrm flipV="1">
              <a:off x="7184613" y="2871348"/>
              <a:ext cx="74024" cy="1069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noFill/>
              <a:miter lim="800000"/>
              <a:headEnd/>
              <a:tailEnd/>
            </a:ln>
          </p:spPr>
          <p:txBody>
            <a:bodyPr wrap="none" anchor="ctr"/>
            <a:lstStyle/>
            <a:p>
              <a:endParaRPr lang="en-US" dirty="0">
                <a:solidFill>
                  <a:srgbClr val="FF6600"/>
                </a:solidFill>
              </a:endParaRPr>
            </a:p>
          </p:txBody>
        </p:sp>
      </p:grpSp>
      <p:grpSp>
        <p:nvGrpSpPr>
          <p:cNvPr id="93" name="Group 92"/>
          <p:cNvGrpSpPr/>
          <p:nvPr/>
        </p:nvGrpSpPr>
        <p:grpSpPr>
          <a:xfrm>
            <a:off x="7355365" y="3649683"/>
            <a:ext cx="481918" cy="676275"/>
            <a:chOff x="7063552" y="2548784"/>
            <a:chExt cx="308435" cy="504614"/>
          </a:xfrm>
          <a:effectLst>
            <a:glow rad="139700">
              <a:schemeClr val="accent3">
                <a:satMod val="175000"/>
                <a:alpha val="40000"/>
              </a:schemeClr>
            </a:glow>
          </a:effectLst>
        </p:grpSpPr>
        <p:sp>
          <p:nvSpPr>
            <p:cNvPr id="94" name="Oval 55"/>
            <p:cNvSpPr>
              <a:spLocks noChangeArrowheads="1"/>
            </p:cNvSpPr>
            <p:nvPr/>
          </p:nvSpPr>
          <p:spPr bwMode="auto">
            <a:xfrm>
              <a:off x="7063552" y="2548784"/>
              <a:ext cx="308435" cy="365867"/>
            </a:xfrm>
            <a:prstGeom prst="ellipse">
              <a:avLst/>
            </a:prstGeom>
            <a:solidFill>
              <a:srgbClr val="FF6600"/>
            </a:solidFill>
            <a:ln w="12700">
              <a:noFill/>
              <a:round/>
              <a:headEnd/>
              <a:tailEnd/>
            </a:ln>
          </p:spPr>
          <p:txBody>
            <a:bodyPr wrap="none" anchor="ctr"/>
            <a:lstStyle/>
            <a:p>
              <a:endParaRPr lang="en-US" dirty="0">
                <a:solidFill>
                  <a:srgbClr val="FF6600"/>
                </a:solidFill>
              </a:endParaRPr>
            </a:p>
          </p:txBody>
        </p:sp>
        <p:sp>
          <p:nvSpPr>
            <p:cNvPr id="95" name="Oval 56"/>
            <p:cNvSpPr>
              <a:spLocks noChangeArrowheads="1"/>
            </p:cNvSpPr>
            <p:nvPr/>
          </p:nvSpPr>
          <p:spPr bwMode="auto">
            <a:xfrm>
              <a:off x="7108275" y="2598273"/>
              <a:ext cx="215905" cy="287215"/>
            </a:xfrm>
            <a:prstGeom prst="ellipse">
              <a:avLst/>
            </a:prstGeom>
            <a:solidFill>
              <a:schemeClr val="tx1"/>
            </a:solidFill>
            <a:ln w="12700">
              <a:solidFill>
                <a:schemeClr val="tx1"/>
              </a:solidFill>
              <a:round/>
              <a:headEnd/>
              <a:tailEnd/>
            </a:ln>
          </p:spPr>
          <p:txBody>
            <a:bodyPr wrap="none" anchor="ctr"/>
            <a:lstStyle/>
            <a:p>
              <a:endParaRPr lang="en-US" dirty="0">
                <a:solidFill>
                  <a:srgbClr val="FF6600"/>
                </a:solidFill>
              </a:endParaRPr>
            </a:p>
          </p:txBody>
        </p:sp>
        <p:sp>
          <p:nvSpPr>
            <p:cNvPr id="96" name="Oval 57"/>
            <p:cNvSpPr>
              <a:spLocks noChangeArrowheads="1"/>
            </p:cNvSpPr>
            <p:nvPr/>
          </p:nvSpPr>
          <p:spPr bwMode="auto">
            <a:xfrm>
              <a:off x="7065865" y="2696368"/>
              <a:ext cx="306122" cy="357030"/>
            </a:xfrm>
            <a:prstGeom prst="ellipse">
              <a:avLst/>
            </a:prstGeom>
            <a:solidFill>
              <a:srgbClr val="FF6600"/>
            </a:solidFill>
            <a:ln w="12700">
              <a:noFill/>
              <a:round/>
              <a:headEnd/>
              <a:tailEnd/>
            </a:ln>
          </p:spPr>
          <p:txBody>
            <a:bodyPr wrap="none" anchor="ctr"/>
            <a:lstStyle/>
            <a:p>
              <a:endParaRPr lang="en-US" dirty="0">
                <a:solidFill>
                  <a:srgbClr val="FF6600"/>
                </a:solidFill>
              </a:endParaRPr>
            </a:p>
          </p:txBody>
        </p:sp>
        <p:sp>
          <p:nvSpPr>
            <p:cNvPr id="97" name="Oval 58"/>
            <p:cNvSpPr>
              <a:spLocks noChangeArrowheads="1"/>
            </p:cNvSpPr>
            <p:nvPr/>
          </p:nvSpPr>
          <p:spPr bwMode="auto">
            <a:xfrm>
              <a:off x="7162251" y="2769718"/>
              <a:ext cx="110266" cy="122839"/>
            </a:xfrm>
            <a:prstGeom prst="ellipse">
              <a:avLst/>
            </a:prstGeom>
            <a:solidFill>
              <a:schemeClr val="tx1"/>
            </a:solidFill>
            <a:ln w="12700">
              <a:noFill/>
              <a:round/>
              <a:headEnd/>
              <a:tailEnd/>
            </a:ln>
          </p:spPr>
          <p:txBody>
            <a:bodyPr wrap="none" anchor="ctr"/>
            <a:lstStyle/>
            <a:p>
              <a:endParaRPr lang="en-US" dirty="0">
                <a:solidFill>
                  <a:srgbClr val="FF6600"/>
                </a:solidFill>
              </a:endParaRPr>
            </a:p>
          </p:txBody>
        </p:sp>
        <p:sp>
          <p:nvSpPr>
            <p:cNvPr id="98" name="AutoShape 59"/>
            <p:cNvSpPr>
              <a:spLocks noChangeArrowheads="1"/>
            </p:cNvSpPr>
            <p:nvPr/>
          </p:nvSpPr>
          <p:spPr bwMode="auto">
            <a:xfrm flipV="1">
              <a:off x="7184613" y="2871348"/>
              <a:ext cx="74024" cy="1069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solidFill>
                  <a:srgbClr val="FF6600"/>
                </a:solidFill>
              </a:endParaRPr>
            </a:p>
          </p:txBody>
        </p:sp>
      </p:grpSp>
      <p:grpSp>
        <p:nvGrpSpPr>
          <p:cNvPr id="99" name="Group 44"/>
          <p:cNvGrpSpPr>
            <a:grpSpLocks/>
          </p:cNvGrpSpPr>
          <p:nvPr/>
        </p:nvGrpSpPr>
        <p:grpSpPr bwMode="auto">
          <a:xfrm flipH="1">
            <a:off x="3126678" y="2682502"/>
            <a:ext cx="557212" cy="525462"/>
            <a:chOff x="1008" y="2720"/>
            <a:chExt cx="856" cy="808"/>
          </a:xfrm>
          <a:effectLst>
            <a:glow rad="101600">
              <a:schemeClr val="accent3">
                <a:satMod val="175000"/>
                <a:alpha val="40000"/>
              </a:schemeClr>
            </a:glow>
          </a:effectLst>
        </p:grpSpPr>
        <p:sp>
          <p:nvSpPr>
            <p:cNvPr id="100"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p>
          </p:txBody>
        </p:sp>
        <p:sp>
          <p:nvSpPr>
            <p:cNvPr id="101"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02"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03"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04"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p>
          </p:txBody>
        </p:sp>
        <p:sp>
          <p:nvSpPr>
            <p:cNvPr id="105"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06"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07"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08"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grpSp>
      <p:grpSp>
        <p:nvGrpSpPr>
          <p:cNvPr id="119" name="Group 44"/>
          <p:cNvGrpSpPr>
            <a:grpSpLocks/>
          </p:cNvGrpSpPr>
          <p:nvPr/>
        </p:nvGrpSpPr>
        <p:grpSpPr bwMode="auto">
          <a:xfrm flipH="1">
            <a:off x="2679807" y="5152361"/>
            <a:ext cx="557212" cy="525462"/>
            <a:chOff x="1008" y="2720"/>
            <a:chExt cx="856" cy="808"/>
          </a:xfrm>
          <a:effectLst>
            <a:glow rad="101600">
              <a:schemeClr val="accent3">
                <a:satMod val="175000"/>
                <a:alpha val="40000"/>
              </a:schemeClr>
            </a:glow>
          </a:effectLst>
        </p:grpSpPr>
        <p:sp>
          <p:nvSpPr>
            <p:cNvPr id="120"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p>
          </p:txBody>
        </p:sp>
        <p:sp>
          <p:nvSpPr>
            <p:cNvPr id="121"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22"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23"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24"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p>
          </p:txBody>
        </p:sp>
        <p:sp>
          <p:nvSpPr>
            <p:cNvPr id="125"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26"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27"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28"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grpSp>
      <p:grpSp>
        <p:nvGrpSpPr>
          <p:cNvPr id="129" name="Group 44"/>
          <p:cNvGrpSpPr>
            <a:grpSpLocks/>
          </p:cNvGrpSpPr>
          <p:nvPr/>
        </p:nvGrpSpPr>
        <p:grpSpPr bwMode="auto">
          <a:xfrm flipH="1">
            <a:off x="3326418" y="5191380"/>
            <a:ext cx="557212" cy="525462"/>
            <a:chOff x="1008" y="2720"/>
            <a:chExt cx="856" cy="808"/>
          </a:xfrm>
          <a:effectLst>
            <a:glow rad="101600">
              <a:schemeClr val="accent3">
                <a:satMod val="175000"/>
                <a:alpha val="40000"/>
              </a:schemeClr>
            </a:glow>
          </a:effectLst>
        </p:grpSpPr>
        <p:sp>
          <p:nvSpPr>
            <p:cNvPr id="130"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p>
          </p:txBody>
        </p:sp>
        <p:sp>
          <p:nvSpPr>
            <p:cNvPr id="131"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32"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33"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34"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p>
          </p:txBody>
        </p:sp>
        <p:sp>
          <p:nvSpPr>
            <p:cNvPr id="135"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36"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37"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38"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grpSp>
      <p:sp>
        <p:nvSpPr>
          <p:cNvPr id="149" name="Rectangle 42"/>
          <p:cNvSpPr>
            <a:spLocks noChangeArrowheads="1"/>
          </p:cNvSpPr>
          <p:nvPr/>
        </p:nvSpPr>
        <p:spPr bwMode="auto">
          <a:xfrm>
            <a:off x="2048224" y="2070638"/>
            <a:ext cx="2017343" cy="343684"/>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rgbClr val="FFFF00"/>
                </a:solidFill>
                <a:latin typeface="Arial" pitchFamily="34" charset="0"/>
              </a:rPr>
              <a:t>Non-empty cohort</a:t>
            </a:r>
          </a:p>
        </p:txBody>
      </p:sp>
      <p:sp>
        <p:nvSpPr>
          <p:cNvPr id="6" name="Oval 5"/>
          <p:cNvSpPr/>
          <p:nvPr/>
        </p:nvSpPr>
        <p:spPr>
          <a:xfrm>
            <a:off x="2305641" y="2538769"/>
            <a:ext cx="1562366" cy="861554"/>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2" name="Rounded Rectangular Callout 151"/>
          <p:cNvSpPr/>
          <p:nvPr/>
        </p:nvSpPr>
        <p:spPr>
          <a:xfrm>
            <a:off x="3631894" y="1013728"/>
            <a:ext cx="1832226" cy="810220"/>
          </a:xfrm>
          <a:prstGeom prst="wedgeRoundRectCallout">
            <a:avLst>
              <a:gd name="adj1" fmla="val 31281"/>
              <a:gd name="adj2" fmla="val 147431"/>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1600" b="0" dirty="0">
                <a:solidFill>
                  <a:srgbClr val="FFFF00"/>
                </a:solidFill>
                <a:latin typeface="Arial" pitchFamily="34" charset="0"/>
              </a:rPr>
              <a:t>Acquire local lock and proceed to critical section</a:t>
            </a:r>
          </a:p>
        </p:txBody>
      </p:sp>
      <p:grpSp>
        <p:nvGrpSpPr>
          <p:cNvPr id="153" name="Group 152"/>
          <p:cNvGrpSpPr/>
          <p:nvPr/>
        </p:nvGrpSpPr>
        <p:grpSpPr>
          <a:xfrm>
            <a:off x="5461807" y="2686293"/>
            <a:ext cx="308435" cy="504614"/>
            <a:chOff x="7063552" y="2548784"/>
            <a:chExt cx="308435" cy="504614"/>
          </a:xfrm>
        </p:grpSpPr>
        <p:sp>
          <p:nvSpPr>
            <p:cNvPr id="154" name="Oval 55"/>
            <p:cNvSpPr>
              <a:spLocks noChangeArrowheads="1"/>
            </p:cNvSpPr>
            <p:nvPr/>
          </p:nvSpPr>
          <p:spPr bwMode="auto">
            <a:xfrm>
              <a:off x="7063552" y="2548784"/>
              <a:ext cx="308435" cy="365867"/>
            </a:xfrm>
            <a:prstGeom prst="ellipse">
              <a:avLst/>
            </a:prstGeom>
            <a:solidFill>
              <a:srgbClr val="008000"/>
            </a:solidFill>
            <a:ln w="12700">
              <a:noFill/>
              <a:round/>
              <a:headEnd/>
              <a:tailEnd/>
            </a:ln>
          </p:spPr>
          <p:txBody>
            <a:bodyPr wrap="none" anchor="ctr"/>
            <a:lstStyle/>
            <a:p>
              <a:endParaRPr lang="en-US" dirty="0">
                <a:solidFill>
                  <a:srgbClr val="FF6600"/>
                </a:solidFill>
              </a:endParaRPr>
            </a:p>
          </p:txBody>
        </p:sp>
        <p:sp>
          <p:nvSpPr>
            <p:cNvPr id="155" name="Oval 56"/>
            <p:cNvSpPr>
              <a:spLocks noChangeArrowheads="1"/>
            </p:cNvSpPr>
            <p:nvPr/>
          </p:nvSpPr>
          <p:spPr bwMode="auto">
            <a:xfrm>
              <a:off x="7108275" y="2598273"/>
              <a:ext cx="215905" cy="287215"/>
            </a:xfrm>
            <a:prstGeom prst="ellipse">
              <a:avLst/>
            </a:prstGeom>
            <a:solidFill>
              <a:schemeClr val="bg1"/>
            </a:solidFill>
            <a:ln w="12700">
              <a:noFill/>
              <a:round/>
              <a:headEnd/>
              <a:tailEnd/>
            </a:ln>
          </p:spPr>
          <p:txBody>
            <a:bodyPr wrap="none" anchor="ctr"/>
            <a:lstStyle/>
            <a:p>
              <a:endParaRPr lang="en-US" dirty="0">
                <a:solidFill>
                  <a:srgbClr val="FF6600"/>
                </a:solidFill>
              </a:endParaRPr>
            </a:p>
          </p:txBody>
        </p:sp>
        <p:sp>
          <p:nvSpPr>
            <p:cNvPr id="156" name="Oval 57"/>
            <p:cNvSpPr>
              <a:spLocks noChangeArrowheads="1"/>
            </p:cNvSpPr>
            <p:nvPr/>
          </p:nvSpPr>
          <p:spPr bwMode="auto">
            <a:xfrm>
              <a:off x="7065865" y="2696368"/>
              <a:ext cx="306122" cy="357030"/>
            </a:xfrm>
            <a:prstGeom prst="ellipse">
              <a:avLst/>
            </a:prstGeom>
            <a:solidFill>
              <a:srgbClr val="008000"/>
            </a:solidFill>
            <a:ln w="12700">
              <a:noFill/>
              <a:round/>
              <a:headEnd/>
              <a:tailEnd/>
            </a:ln>
          </p:spPr>
          <p:txBody>
            <a:bodyPr wrap="none" anchor="ctr"/>
            <a:lstStyle/>
            <a:p>
              <a:endParaRPr lang="en-US" dirty="0">
                <a:solidFill>
                  <a:srgbClr val="FF6600"/>
                </a:solidFill>
              </a:endParaRPr>
            </a:p>
          </p:txBody>
        </p:sp>
        <p:sp>
          <p:nvSpPr>
            <p:cNvPr id="157" name="Oval 58"/>
            <p:cNvSpPr>
              <a:spLocks noChangeArrowheads="1"/>
            </p:cNvSpPr>
            <p:nvPr/>
          </p:nvSpPr>
          <p:spPr bwMode="auto">
            <a:xfrm>
              <a:off x="7162251" y="2769718"/>
              <a:ext cx="110266" cy="122839"/>
            </a:xfrm>
            <a:prstGeom prst="ellipse">
              <a:avLst/>
            </a:prstGeom>
            <a:solidFill>
              <a:schemeClr val="bg1"/>
            </a:solidFill>
            <a:ln w="12700">
              <a:noFill/>
              <a:round/>
              <a:headEnd/>
              <a:tailEnd/>
            </a:ln>
          </p:spPr>
          <p:txBody>
            <a:bodyPr wrap="none" anchor="ctr"/>
            <a:lstStyle/>
            <a:p>
              <a:endParaRPr lang="en-US" dirty="0">
                <a:solidFill>
                  <a:srgbClr val="FF6600"/>
                </a:solidFill>
              </a:endParaRPr>
            </a:p>
          </p:txBody>
        </p:sp>
        <p:sp>
          <p:nvSpPr>
            <p:cNvPr id="158" name="AutoShape 59"/>
            <p:cNvSpPr>
              <a:spLocks noChangeArrowheads="1"/>
            </p:cNvSpPr>
            <p:nvPr/>
          </p:nvSpPr>
          <p:spPr bwMode="auto">
            <a:xfrm flipV="1">
              <a:off x="7184613" y="2871348"/>
              <a:ext cx="74024" cy="1069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noFill/>
              <a:miter lim="800000"/>
              <a:headEnd/>
              <a:tailEnd/>
            </a:ln>
          </p:spPr>
          <p:txBody>
            <a:bodyPr wrap="none" anchor="ctr"/>
            <a:lstStyle/>
            <a:p>
              <a:endParaRPr lang="en-US" dirty="0">
                <a:solidFill>
                  <a:srgbClr val="FF6600"/>
                </a:solidFill>
              </a:endParaRPr>
            </a:p>
          </p:txBody>
        </p:sp>
      </p:grpSp>
      <p:grpSp>
        <p:nvGrpSpPr>
          <p:cNvPr id="159" name="Group 44"/>
          <p:cNvGrpSpPr>
            <a:grpSpLocks/>
          </p:cNvGrpSpPr>
          <p:nvPr/>
        </p:nvGrpSpPr>
        <p:grpSpPr bwMode="auto">
          <a:xfrm flipH="1">
            <a:off x="2569466" y="2688772"/>
            <a:ext cx="557212" cy="525462"/>
            <a:chOff x="1008" y="2720"/>
            <a:chExt cx="856" cy="808"/>
          </a:xfrm>
          <a:effectLst>
            <a:glow rad="101600">
              <a:schemeClr val="accent3">
                <a:satMod val="175000"/>
                <a:alpha val="40000"/>
              </a:schemeClr>
            </a:glow>
          </a:effectLst>
        </p:grpSpPr>
        <p:sp>
          <p:nvSpPr>
            <p:cNvPr id="160"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p>
          </p:txBody>
        </p:sp>
        <p:sp>
          <p:nvSpPr>
            <p:cNvPr id="161"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62"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63"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64"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p>
          </p:txBody>
        </p:sp>
        <p:sp>
          <p:nvSpPr>
            <p:cNvPr id="165"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66"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67"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68"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grpSp>
      <p:sp>
        <p:nvSpPr>
          <p:cNvPr id="169" name="Rectangle 42"/>
          <p:cNvSpPr>
            <a:spLocks noChangeArrowheads="1"/>
          </p:cNvSpPr>
          <p:nvPr/>
        </p:nvSpPr>
        <p:spPr bwMode="auto">
          <a:xfrm>
            <a:off x="2280832" y="2075990"/>
            <a:ext cx="1517018" cy="592983"/>
          </a:xfrm>
          <a:prstGeom prst="rect">
            <a:avLst/>
          </a:prstGeom>
          <a:noFill/>
          <a:ln w="12700">
            <a:noFill/>
            <a:miter lim="800000"/>
            <a:headEnd/>
            <a:tailEnd/>
          </a:ln>
        </p:spPr>
        <p:txBody>
          <a:bodyPr wrap="none" lIns="90488" tIns="44450" rIns="90488" bIns="44450">
            <a:spAutoFit/>
          </a:bodyPr>
          <a:lstStyle/>
          <a:p>
            <a:pPr algn="l" rtl="1">
              <a:lnSpc>
                <a:spcPct val="90000"/>
              </a:lnSpc>
            </a:pPr>
            <a:endParaRPr lang="en-US" sz="1800" b="0" dirty="0">
              <a:solidFill>
                <a:srgbClr val="FFFF00"/>
              </a:solidFill>
              <a:latin typeface="Arial" pitchFamily="34" charset="0"/>
            </a:endParaRPr>
          </a:p>
          <a:p>
            <a:pPr algn="l" rtl="1">
              <a:lnSpc>
                <a:spcPct val="90000"/>
              </a:lnSpc>
            </a:pPr>
            <a:r>
              <a:rPr lang="en-US" sz="1800" b="0" dirty="0">
                <a:solidFill>
                  <a:srgbClr val="FFFF00"/>
                </a:solidFill>
                <a:latin typeface="Arial" pitchFamily="34" charset="0"/>
              </a:rPr>
              <a:t>empty cohort</a:t>
            </a:r>
          </a:p>
        </p:txBody>
      </p:sp>
      <p:sp>
        <p:nvSpPr>
          <p:cNvPr id="170" name="Rounded Rectangular Callout 169"/>
          <p:cNvSpPr/>
          <p:nvPr/>
        </p:nvSpPr>
        <p:spPr>
          <a:xfrm>
            <a:off x="6789174" y="5029257"/>
            <a:ext cx="2050025" cy="1067169"/>
          </a:xfrm>
          <a:prstGeom prst="wedgeRoundRectCallout">
            <a:avLst>
              <a:gd name="adj1" fmla="val 22151"/>
              <a:gd name="adj2" fmla="val -117580"/>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1600" b="0" dirty="0">
                <a:solidFill>
                  <a:srgbClr val="FFFF00"/>
                </a:solidFill>
                <a:latin typeface="Arial" pitchFamily="34" charset="0"/>
              </a:rPr>
              <a:t>On release: since cohort is empty </a:t>
            </a:r>
            <a:r>
              <a:rPr lang="en-US" sz="1600" b="0" i="1" dirty="0">
                <a:solidFill>
                  <a:schemeClr val="bg1"/>
                </a:solidFill>
                <a:latin typeface="Arial" pitchFamily="34" charset="0"/>
              </a:rPr>
              <a:t>must release global lock </a:t>
            </a:r>
            <a:r>
              <a:rPr lang="en-US" sz="1600" b="0" dirty="0">
                <a:solidFill>
                  <a:srgbClr val="FFFF00"/>
                </a:solidFill>
                <a:latin typeface="Arial" pitchFamily="34" charset="0"/>
              </a:rPr>
              <a:t>to avoid deadlock</a:t>
            </a:r>
          </a:p>
        </p:txBody>
      </p:sp>
      <p:grpSp>
        <p:nvGrpSpPr>
          <p:cNvPr id="181" name="Group 180"/>
          <p:cNvGrpSpPr/>
          <p:nvPr/>
        </p:nvGrpSpPr>
        <p:grpSpPr>
          <a:xfrm>
            <a:off x="5514573" y="5126366"/>
            <a:ext cx="308435" cy="504614"/>
            <a:chOff x="7063552" y="2548784"/>
            <a:chExt cx="308435" cy="504614"/>
          </a:xfrm>
        </p:grpSpPr>
        <p:sp>
          <p:nvSpPr>
            <p:cNvPr id="182" name="Oval 55"/>
            <p:cNvSpPr>
              <a:spLocks noChangeArrowheads="1"/>
            </p:cNvSpPr>
            <p:nvPr/>
          </p:nvSpPr>
          <p:spPr bwMode="auto">
            <a:xfrm>
              <a:off x="7063552" y="2548784"/>
              <a:ext cx="308435" cy="365867"/>
            </a:xfrm>
            <a:prstGeom prst="ellipse">
              <a:avLst/>
            </a:prstGeom>
            <a:solidFill>
              <a:srgbClr val="FF6600"/>
            </a:solidFill>
            <a:ln w="12700">
              <a:noFill/>
              <a:round/>
              <a:headEnd/>
              <a:tailEnd/>
            </a:ln>
          </p:spPr>
          <p:txBody>
            <a:bodyPr wrap="none" anchor="ctr"/>
            <a:lstStyle/>
            <a:p>
              <a:endParaRPr lang="en-US" dirty="0">
                <a:solidFill>
                  <a:srgbClr val="FF6600"/>
                </a:solidFill>
              </a:endParaRPr>
            </a:p>
          </p:txBody>
        </p:sp>
        <p:sp>
          <p:nvSpPr>
            <p:cNvPr id="183" name="Oval 56"/>
            <p:cNvSpPr>
              <a:spLocks noChangeArrowheads="1"/>
            </p:cNvSpPr>
            <p:nvPr/>
          </p:nvSpPr>
          <p:spPr bwMode="auto">
            <a:xfrm>
              <a:off x="7108275" y="2598273"/>
              <a:ext cx="215905" cy="287215"/>
            </a:xfrm>
            <a:prstGeom prst="ellipse">
              <a:avLst/>
            </a:prstGeom>
            <a:solidFill>
              <a:schemeClr val="bg1"/>
            </a:solidFill>
            <a:ln w="12700">
              <a:noFill/>
              <a:round/>
              <a:headEnd/>
              <a:tailEnd/>
            </a:ln>
          </p:spPr>
          <p:txBody>
            <a:bodyPr wrap="none" anchor="ctr"/>
            <a:lstStyle/>
            <a:p>
              <a:endParaRPr lang="en-US" dirty="0">
                <a:solidFill>
                  <a:srgbClr val="FF6600"/>
                </a:solidFill>
              </a:endParaRPr>
            </a:p>
          </p:txBody>
        </p:sp>
        <p:sp>
          <p:nvSpPr>
            <p:cNvPr id="184" name="Oval 57"/>
            <p:cNvSpPr>
              <a:spLocks noChangeArrowheads="1"/>
            </p:cNvSpPr>
            <p:nvPr/>
          </p:nvSpPr>
          <p:spPr bwMode="auto">
            <a:xfrm>
              <a:off x="7065865" y="2696368"/>
              <a:ext cx="306122" cy="357030"/>
            </a:xfrm>
            <a:prstGeom prst="ellipse">
              <a:avLst/>
            </a:prstGeom>
            <a:solidFill>
              <a:srgbClr val="FF6600"/>
            </a:solidFill>
            <a:ln w="12700">
              <a:noFill/>
              <a:round/>
              <a:headEnd/>
              <a:tailEnd/>
            </a:ln>
          </p:spPr>
          <p:txBody>
            <a:bodyPr wrap="none" anchor="ctr"/>
            <a:lstStyle/>
            <a:p>
              <a:endParaRPr lang="en-US" dirty="0">
                <a:solidFill>
                  <a:srgbClr val="FF6600"/>
                </a:solidFill>
              </a:endParaRPr>
            </a:p>
          </p:txBody>
        </p:sp>
        <p:sp>
          <p:nvSpPr>
            <p:cNvPr id="185" name="Oval 58"/>
            <p:cNvSpPr>
              <a:spLocks noChangeArrowheads="1"/>
            </p:cNvSpPr>
            <p:nvPr/>
          </p:nvSpPr>
          <p:spPr bwMode="auto">
            <a:xfrm>
              <a:off x="7162251" y="2769718"/>
              <a:ext cx="110266" cy="122839"/>
            </a:xfrm>
            <a:prstGeom prst="ellipse">
              <a:avLst/>
            </a:prstGeom>
            <a:solidFill>
              <a:schemeClr val="bg1"/>
            </a:solidFill>
            <a:ln w="12700">
              <a:noFill/>
              <a:round/>
              <a:headEnd/>
              <a:tailEnd/>
            </a:ln>
          </p:spPr>
          <p:txBody>
            <a:bodyPr wrap="none" anchor="ctr"/>
            <a:lstStyle/>
            <a:p>
              <a:endParaRPr lang="en-US" dirty="0">
                <a:solidFill>
                  <a:srgbClr val="FF6600"/>
                </a:solidFill>
              </a:endParaRPr>
            </a:p>
          </p:txBody>
        </p:sp>
        <p:sp>
          <p:nvSpPr>
            <p:cNvPr id="186" name="AutoShape 59"/>
            <p:cNvSpPr>
              <a:spLocks noChangeArrowheads="1"/>
            </p:cNvSpPr>
            <p:nvPr/>
          </p:nvSpPr>
          <p:spPr bwMode="auto">
            <a:xfrm flipV="1">
              <a:off x="7184613" y="2871348"/>
              <a:ext cx="74024" cy="1069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noFill/>
              <a:miter lim="800000"/>
              <a:headEnd/>
              <a:tailEnd/>
            </a:ln>
          </p:spPr>
          <p:txBody>
            <a:bodyPr wrap="none" anchor="ctr"/>
            <a:lstStyle/>
            <a:p>
              <a:endParaRPr lang="en-US" dirty="0">
                <a:solidFill>
                  <a:srgbClr val="FF6600"/>
                </a:solidFill>
              </a:endParaRPr>
            </a:p>
          </p:txBody>
        </p:sp>
      </p:grpSp>
      <p:grpSp>
        <p:nvGrpSpPr>
          <p:cNvPr id="325" name="Group 44"/>
          <p:cNvGrpSpPr>
            <a:grpSpLocks/>
          </p:cNvGrpSpPr>
          <p:nvPr/>
        </p:nvGrpSpPr>
        <p:grpSpPr bwMode="auto">
          <a:xfrm flipH="1">
            <a:off x="3744786" y="2685103"/>
            <a:ext cx="557212" cy="525462"/>
            <a:chOff x="1008" y="2720"/>
            <a:chExt cx="856" cy="808"/>
          </a:xfrm>
          <a:effectLst>
            <a:glow rad="101600">
              <a:schemeClr val="accent3">
                <a:satMod val="175000"/>
                <a:alpha val="40000"/>
              </a:schemeClr>
            </a:glow>
          </a:effectLst>
        </p:grpSpPr>
        <p:sp>
          <p:nvSpPr>
            <p:cNvPr id="326"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p>
          </p:txBody>
        </p:sp>
        <p:sp>
          <p:nvSpPr>
            <p:cNvPr id="327"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28"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29"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30"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p>
          </p:txBody>
        </p:sp>
        <p:sp>
          <p:nvSpPr>
            <p:cNvPr id="331"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332"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33"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334"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grpSp>
      <p:grpSp>
        <p:nvGrpSpPr>
          <p:cNvPr id="171" name="Group 44"/>
          <p:cNvGrpSpPr>
            <a:grpSpLocks/>
          </p:cNvGrpSpPr>
          <p:nvPr/>
        </p:nvGrpSpPr>
        <p:grpSpPr bwMode="auto">
          <a:xfrm flipH="1">
            <a:off x="3962233" y="5203664"/>
            <a:ext cx="557212" cy="525462"/>
            <a:chOff x="1008" y="2720"/>
            <a:chExt cx="856" cy="808"/>
          </a:xfrm>
          <a:effectLst>
            <a:glow rad="101600">
              <a:schemeClr val="accent3">
                <a:satMod val="175000"/>
                <a:alpha val="40000"/>
              </a:schemeClr>
            </a:glow>
          </a:effectLst>
        </p:grpSpPr>
        <p:sp>
          <p:nvSpPr>
            <p:cNvPr id="172"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p>
          </p:txBody>
        </p:sp>
        <p:sp>
          <p:nvSpPr>
            <p:cNvPr id="173"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74"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75"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76"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p>
          </p:txBody>
        </p:sp>
        <p:sp>
          <p:nvSpPr>
            <p:cNvPr id="177"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p>
          </p:txBody>
        </p:sp>
        <p:sp>
          <p:nvSpPr>
            <p:cNvPr id="178"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79"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sp>
          <p:nvSpPr>
            <p:cNvPr id="180"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p>
          </p:txBody>
        </p:sp>
      </p:grpSp>
      <p:sp>
        <p:nvSpPr>
          <p:cNvPr id="187" name="Rounded Rectangular Callout 186"/>
          <p:cNvSpPr/>
          <p:nvPr/>
        </p:nvSpPr>
        <p:spPr>
          <a:xfrm>
            <a:off x="3107623" y="3918470"/>
            <a:ext cx="2050025" cy="1067169"/>
          </a:xfrm>
          <a:prstGeom prst="wedgeRoundRectCallout">
            <a:avLst>
              <a:gd name="adj1" fmla="val 47583"/>
              <a:gd name="adj2" fmla="val 62809"/>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1600" b="0" dirty="0">
                <a:solidFill>
                  <a:srgbClr val="FFFF00"/>
                </a:solidFill>
                <a:latin typeface="Arial" pitchFamily="34" charset="0"/>
              </a:rPr>
              <a:t>Thread that acquired local lock</a:t>
            </a:r>
          </a:p>
          <a:p>
            <a:pPr algn="l" rtl="1">
              <a:lnSpc>
                <a:spcPct val="90000"/>
              </a:lnSpc>
            </a:pPr>
            <a:r>
              <a:rPr lang="en-US" sz="1600" b="0" dirty="0">
                <a:solidFill>
                  <a:srgbClr val="FFFF00"/>
                </a:solidFill>
                <a:latin typeface="Arial" pitchFamily="34" charset="0"/>
              </a:rPr>
              <a:t>can now acquire global lock… </a:t>
            </a:r>
          </a:p>
        </p:txBody>
      </p:sp>
    </p:spTree>
    <p:extLst>
      <p:ext uri="{BB962C8B-B14F-4D97-AF65-F5344CB8AC3E}">
        <p14:creationId xmlns:p14="http://schemas.microsoft.com/office/powerpoint/2010/main" val="9612096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5E-6 -5.18519E-6 L 0.1316 -0.00186 " pathEditMode="relative" ptsTypes="AA">
                                      <p:cBhvr>
                                        <p:cTn id="6" dur="2000" fill="hold"/>
                                        <p:tgtEl>
                                          <p:spTgt spid="32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12031 -1.11111E-6 C 0.16198 0.01412 0.19566 0.0419 0.23958 0.0537 C 0.24427 0.05671 0.24983 0.0581 0.25451 0.06134 C 0.25781 0.06343 0.26042 0.0662 0.26389 0.06829 C 0.26597 0.06921 0.27118 0.07107 0.27361 0.07269 C 0.28472 0.08079 0.27535 0.07639 0.28559 0.08056 C 0.29201 0.08773 0.29983 0.09445 0.30608 0.10185 C 0.31076 0.10787 0.31441 0.11806 0.32101 0.12338 " pathEditMode="relative" rAng="0" ptsTypes="fffffffA">
                                      <p:cBhvr>
                                        <p:cTn id="14" dur="2000" fill="hold"/>
                                        <p:tgtEl>
                                          <p:spTgt spid="325"/>
                                        </p:tgtEl>
                                        <p:attrNameLst>
                                          <p:attrName>ppt_x</p:attrName>
                                          <p:attrName>ppt_y</p:attrName>
                                        </p:attrNameLst>
                                      </p:cBhvr>
                                      <p:rCtr x="10035" y="6157"/>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33247 0.12361 L 0.46632 0.13148 " pathEditMode="relative" ptsTypes="AA">
                                      <p:cBhvr>
                                        <p:cTn id="22" dur="2000" fill="hold"/>
                                        <p:tgtEl>
                                          <p:spTgt spid="325"/>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4"/>
                                        </p:tgtEl>
                                        <p:attrNameLst>
                                          <p:attrName>style.visibility</p:attrName>
                                        </p:attrNameLst>
                                      </p:cBhvr>
                                      <p:to>
                                        <p:strVal val="hidden"/>
                                      </p:to>
                                    </p:set>
                                  </p:childTnLst>
                                </p:cTn>
                              </p:par>
                              <p:par>
                                <p:cTn id="37" presetID="0" presetClass="path" presetSubtype="0" accel="50000" decel="50000" fill="hold" nodeType="withEffect">
                                  <p:stCondLst>
                                    <p:cond delay="0"/>
                                  </p:stCondLst>
                                  <p:childTnLst>
                                    <p:animMotion origin="layout" path="M 0.46632 0.13148 L 0.21337 3.7037E-7 " pathEditMode="relative" rAng="0" ptsTypes="AA">
                                      <p:cBhvr>
                                        <p:cTn id="38" dur="2000" fill="hold"/>
                                        <p:tgtEl>
                                          <p:spTgt spid="325"/>
                                        </p:tgtEl>
                                        <p:attrNameLst>
                                          <p:attrName>ppt_x</p:attrName>
                                          <p:attrName>ppt_y</p:attrName>
                                        </p:attrNameLst>
                                      </p:cBhvr>
                                      <p:rCtr x="-12656" y="-6574"/>
                                    </p:animMotion>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3"/>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5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21337 -2.59259E-6 L 0.26007 -0.15995 " pathEditMode="relative" ptsTypes="AA">
                                      <p:cBhvr>
                                        <p:cTn id="48" dur="2000" fill="hold"/>
                                        <p:tgtEl>
                                          <p:spTgt spid="325"/>
                                        </p:tgtEl>
                                        <p:attrNameLst>
                                          <p:attrName>ppt_x</p:attrName>
                                          <p:attrName>ppt_y</p:attrName>
                                        </p:attrNameLst>
                                      </p:cBhvr>
                                    </p:animMotion>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325"/>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0" presetClass="path" presetSubtype="0" accel="50000" decel="50000" fill="hold" nodeType="clickEffect">
                                  <p:stCondLst>
                                    <p:cond delay="0"/>
                                  </p:stCondLst>
                                  <p:childTnLst>
                                    <p:animMotion origin="layout" path="M 4.16667E-6 1.85185E-6 L 0.18784 0.00023 " pathEditMode="relative" rAng="0" ptsTypes="AA">
                                      <p:cBhvr>
                                        <p:cTn id="56" dur="2000" fill="hold"/>
                                        <p:tgtEl>
                                          <p:spTgt spid="99"/>
                                        </p:tgtEl>
                                        <p:attrNameLst>
                                          <p:attrName>ppt_x</p:attrName>
                                          <p:attrName>ppt_y</p:attrName>
                                        </p:attrNameLst>
                                      </p:cBhvr>
                                      <p:rCtr x="9392" y="0"/>
                                    </p:animMotion>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5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15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153"/>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nodeType="clickEffect">
                                  <p:stCondLst>
                                    <p:cond delay="0"/>
                                  </p:stCondLst>
                                  <p:childTnLst>
                                    <p:animMotion origin="layout" path="M 0.18784 0.00023 L 0.53402 0.15995 " pathEditMode="relative" rAng="0" ptsTypes="AA">
                                      <p:cBhvr>
                                        <p:cTn id="74" dur="2000" fill="hold"/>
                                        <p:tgtEl>
                                          <p:spTgt spid="99"/>
                                        </p:tgtEl>
                                        <p:attrNameLst>
                                          <p:attrName>ppt_x</p:attrName>
                                          <p:attrName>ppt_y</p:attrName>
                                        </p:attrNameLst>
                                      </p:cBhvr>
                                      <p:rCtr x="17309" y="7986"/>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nodeType="clickEffect">
                                  <p:stCondLst>
                                    <p:cond delay="0"/>
                                  </p:stCondLst>
                                  <p:childTnLst>
                                    <p:animMotion origin="layout" path="M 0.53385 0.13171 C 0.49323 0.12407 0.45642 0.10347 0.41909 0.08449 C 0.40434 0.07685 0.38732 0.07245 0.37343 0.06366 C 0.36753 0.05995 0.36024 0.05555 0.35399 0.05347 C 0.34687 0.05069 0.33888 0.05046 0.33194 0.04815 C 0.31805 0.04375 0.30416 0.03866 0.29045 0.03426 C 0.28732 0.03148 0.28316 0.03032 0.2809 0.02731 " pathEditMode="relative" rAng="0" ptsTypes="ffffffA">
                                      <p:cBhvr>
                                        <p:cTn id="78" dur="2000" fill="hold"/>
                                        <p:tgtEl>
                                          <p:spTgt spid="99"/>
                                        </p:tgtEl>
                                        <p:attrNameLst>
                                          <p:attrName>ppt_x</p:attrName>
                                          <p:attrName>ppt_y</p:attrName>
                                        </p:attrNameLst>
                                      </p:cBhvr>
                                      <p:rCtr x="-12656" y="-5231"/>
                                    </p:animMotion>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5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0" presetClass="path" presetSubtype="0" accel="50000" decel="50000" fill="hold" nodeType="clickEffect">
                                  <p:stCondLst>
                                    <p:cond delay="0"/>
                                  </p:stCondLst>
                                  <p:childTnLst>
                                    <p:animMotion origin="layout" path="M 0.2809 0.00023 C 0.28107 -0.00486 0.28298 -0.0338 0.28385 -0.04074 C 0.28507 -0.05301 0.29114 -0.06319 0.29114 -0.07569 L 0.31597 -0.15556 " pathEditMode="relative" ptsTypes="ffAA">
                                      <p:cBhvr>
                                        <p:cTn id="86" dur="2000" fill="hold"/>
                                        <p:tgtEl>
                                          <p:spTgt spid="99"/>
                                        </p:tgtEl>
                                        <p:attrNameLst>
                                          <p:attrName>ppt_x</p:attrName>
                                          <p:attrName>ppt_y</p:attrName>
                                        </p:attrNameLst>
                                      </p:cBhvr>
                                    </p:animMotion>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nodeType="clickEffect">
                                  <p:stCondLst>
                                    <p:cond delay="0"/>
                                  </p:stCondLst>
                                  <p:childTnLst>
                                    <p:set>
                                      <p:cBhvr>
                                        <p:cTn id="90" dur="1" fill="hold">
                                          <p:stCondLst>
                                            <p:cond delay="0"/>
                                          </p:stCondLst>
                                        </p:cTn>
                                        <p:tgtEl>
                                          <p:spTgt spid="99"/>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0" presetClass="path" presetSubtype="0" accel="50000" decel="50000" fill="hold" nodeType="clickEffect">
                                  <p:stCondLst>
                                    <p:cond delay="0"/>
                                  </p:stCondLst>
                                  <p:childTnLst>
                                    <p:animMotion origin="layout" path="M 1.66667E-6 0.00185 L 0.24878 -0.00069 " pathEditMode="relative" rAng="0" ptsTypes="AA">
                                      <p:cBhvr>
                                        <p:cTn id="94" dur="2000" fill="hold"/>
                                        <p:tgtEl>
                                          <p:spTgt spid="159"/>
                                        </p:tgtEl>
                                        <p:attrNameLst>
                                          <p:attrName>ppt_x</p:attrName>
                                          <p:attrName>ppt_y</p:attrName>
                                        </p:attrNameLst>
                                      </p:cBhvr>
                                      <p:rCtr x="12431" y="-139"/>
                                    </p:animMotion>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nodeType="clickEffect">
                                  <p:stCondLst>
                                    <p:cond delay="0"/>
                                  </p:stCondLst>
                                  <p:childTnLst>
                                    <p:set>
                                      <p:cBhvr>
                                        <p:cTn id="98" dur="1" fill="hold">
                                          <p:stCondLst>
                                            <p:cond delay="0"/>
                                          </p:stCondLst>
                                        </p:cTn>
                                        <p:tgtEl>
                                          <p:spTgt spid="153"/>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nodeType="clickEffect">
                                  <p:stCondLst>
                                    <p:cond delay="0"/>
                                  </p:stCondLst>
                                  <p:childTnLst>
                                    <p:animMotion origin="layout" path="M 0.26007 -0.00255 L 0.60625 0.15718 " pathEditMode="relative" rAng="0" ptsTypes="AA">
                                      <p:cBhvr>
                                        <p:cTn id="102" dur="2000" fill="hold"/>
                                        <p:tgtEl>
                                          <p:spTgt spid="159"/>
                                        </p:tgtEl>
                                        <p:attrNameLst>
                                          <p:attrName>ppt_x</p:attrName>
                                          <p:attrName>ppt_y</p:attrName>
                                        </p:attrNameLst>
                                      </p:cBhvr>
                                      <p:rCtr x="17309" y="7986"/>
                                    </p:animMotion>
                                  </p:childTnLst>
                                </p:cTn>
                              </p:par>
                            </p:childTnLst>
                          </p:cTn>
                        </p:par>
                      </p:childTnLst>
                    </p:cTn>
                  </p:par>
                  <p:par>
                    <p:cTn id="103" fill="hold">
                      <p:stCondLst>
                        <p:cond delay="indefinite"/>
                      </p:stCondLst>
                      <p:childTnLst>
                        <p:par>
                          <p:cTn id="104" fill="hold">
                            <p:stCondLst>
                              <p:cond delay="0"/>
                            </p:stCondLst>
                            <p:childTnLst>
                              <p:par>
                                <p:cTn id="105" presetID="1" presetClass="exit" presetSubtype="0" fill="hold" grpId="1" nodeType="clickEffect">
                                  <p:stCondLst>
                                    <p:cond delay="0"/>
                                  </p:stCondLst>
                                  <p:childTnLst>
                                    <p:set>
                                      <p:cBhvr>
                                        <p:cTn id="106" dur="1" fill="hold">
                                          <p:stCondLst>
                                            <p:cond delay="0"/>
                                          </p:stCondLst>
                                        </p:cTn>
                                        <p:tgtEl>
                                          <p:spTgt spid="149"/>
                                        </p:tgtEl>
                                        <p:attrNameLst>
                                          <p:attrName>style.visibility</p:attrName>
                                        </p:attrNameLst>
                                      </p:cBhvr>
                                      <p:to>
                                        <p:strVal val="hidden"/>
                                      </p:to>
                                    </p:set>
                                  </p:childTnLst>
                                </p:cTn>
                              </p:par>
                              <p:par>
                                <p:cTn id="107" presetID="1" presetClass="entr" presetSubtype="0" fill="hold" grpId="2" nodeType="withEffect">
                                  <p:stCondLst>
                                    <p:cond delay="0"/>
                                  </p:stCondLst>
                                  <p:childTnLst>
                                    <p:set>
                                      <p:cBhvr>
                                        <p:cTn id="108" dur="1" fill="hold">
                                          <p:stCondLst>
                                            <p:cond delay="0"/>
                                          </p:stCondLst>
                                        </p:cTn>
                                        <p:tgtEl>
                                          <p:spTgt spid="16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170"/>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93"/>
                                        </p:tgtEl>
                                        <p:attrNameLst>
                                          <p:attrName>style.visibility</p:attrName>
                                        </p:attrNameLst>
                                      </p:cBhvr>
                                      <p:to>
                                        <p:strVal val="hidden"/>
                                      </p:to>
                                    </p:set>
                                  </p:childTnLst>
                                </p:cTn>
                              </p:par>
                              <p:par>
                                <p:cTn id="117" presetID="1" presetClass="exit" presetSubtype="0" fill="hold" grpId="1" nodeType="withEffect">
                                  <p:stCondLst>
                                    <p:cond delay="0"/>
                                  </p:stCondLst>
                                  <p:childTnLst>
                                    <p:set>
                                      <p:cBhvr>
                                        <p:cTn id="118" dur="1" fill="hold">
                                          <p:stCondLst>
                                            <p:cond delay="0"/>
                                          </p:stCondLst>
                                        </p:cTn>
                                        <p:tgtEl>
                                          <p:spTgt spid="170"/>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nodeType="clickEffect">
                                  <p:stCondLst>
                                    <p:cond delay="0"/>
                                  </p:stCondLst>
                                  <p:childTnLst>
                                    <p:animMotion origin="layout" path="M 0.55121 0.07917 C 0.52482 0.07315 0.50121 0.05811 0.47726 0.04375 C 0.46771 0.03843 0.45677 0.03496 0.44774 0.02848 C 0.44392 0.02593 0.43923 0.02246 0.43542 0.02107 C 0.43073 0.01899 0.42569 0.01899 0.42135 0.01713 C 0.41232 0.01389 0.4033 0.01019 0.39462 0.00695 C 0.39253 0.00487 0.38976 0.00394 0.38871 0.00209 " pathEditMode="relative" rAng="0" ptsTypes="ffffffA">
                                      <p:cBhvr>
                                        <p:cTn id="122" dur="2000" fill="hold"/>
                                        <p:tgtEl>
                                          <p:spTgt spid="159"/>
                                        </p:tgtEl>
                                        <p:attrNameLst>
                                          <p:attrName>ppt_x</p:attrName>
                                          <p:attrName>ppt_y</p:attrName>
                                        </p:attrNameLst>
                                      </p:cBhvr>
                                      <p:rCtr x="-8125" y="-3866"/>
                                    </p:animMotion>
                                  </p:childTnLst>
                                </p:cTn>
                              </p:par>
                            </p:childTnLst>
                          </p:cTn>
                        </p:par>
                      </p:childTnLst>
                    </p:cTn>
                  </p:par>
                  <p:par>
                    <p:cTn id="123" fill="hold">
                      <p:stCondLst>
                        <p:cond delay="indefinite"/>
                      </p:stCondLst>
                      <p:childTnLst>
                        <p:par>
                          <p:cTn id="124" fill="hold">
                            <p:stCondLst>
                              <p:cond delay="0"/>
                            </p:stCondLst>
                            <p:childTnLst>
                              <p:par>
                                <p:cTn id="125" presetID="1" presetClass="exit" presetSubtype="0" fill="hold" nodeType="clickEffect">
                                  <p:stCondLst>
                                    <p:cond delay="0"/>
                                  </p:stCondLst>
                                  <p:childTnLst>
                                    <p:set>
                                      <p:cBhvr>
                                        <p:cTn id="126" dur="1" fill="hold">
                                          <p:stCondLst>
                                            <p:cond delay="0"/>
                                          </p:stCondLst>
                                        </p:cTn>
                                        <p:tgtEl>
                                          <p:spTgt spid="3"/>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0" presetClass="path" presetSubtype="0" accel="50000" decel="50000" fill="hold" nodeType="clickEffect">
                                  <p:stCondLst>
                                    <p:cond delay="0"/>
                                  </p:stCondLst>
                                  <p:childTnLst>
                                    <p:animMotion origin="layout" path="M 0.34184 -0.00069 C 0.34184 -0.00579 0.34341 -0.03449 0.3441 -0.0412 C 0.34497 -0.05324 0.34983 -0.06343 0.34983 -0.07569 L 0.36945 -0.1544 " pathEditMode="relative" rAng="0" ptsTypes="ffAA">
                                      <p:cBhvr>
                                        <p:cTn id="130" dur="2000" fill="hold"/>
                                        <p:tgtEl>
                                          <p:spTgt spid="159"/>
                                        </p:tgtEl>
                                        <p:attrNameLst>
                                          <p:attrName>ppt_x</p:attrName>
                                          <p:attrName>ppt_y</p:attrName>
                                        </p:attrNameLst>
                                      </p:cBhvr>
                                      <p:rCtr x="1372" y="-7685"/>
                                    </p:animMotion>
                                  </p:childTnLst>
                                </p:cTn>
                              </p:par>
                            </p:childTnLst>
                          </p:cTn>
                        </p:par>
                      </p:childTnLst>
                    </p:cTn>
                  </p:par>
                  <p:par>
                    <p:cTn id="131" fill="hold">
                      <p:stCondLst>
                        <p:cond delay="indefinite"/>
                      </p:stCondLst>
                      <p:childTnLst>
                        <p:par>
                          <p:cTn id="132" fill="hold">
                            <p:stCondLst>
                              <p:cond delay="0"/>
                            </p:stCondLst>
                            <p:childTnLst>
                              <p:par>
                                <p:cTn id="133" presetID="1" presetClass="exit" presetSubtype="0" fill="hold" nodeType="clickEffect">
                                  <p:stCondLst>
                                    <p:cond delay="0"/>
                                  </p:stCondLst>
                                  <p:childTnLst>
                                    <p:set>
                                      <p:cBhvr>
                                        <p:cTn id="134" dur="1" fill="hold">
                                          <p:stCondLst>
                                            <p:cond delay="0"/>
                                          </p:stCondLst>
                                        </p:cTn>
                                        <p:tgtEl>
                                          <p:spTgt spid="159"/>
                                        </p:tgtEl>
                                        <p:attrNameLst>
                                          <p:attrName>style.visibility</p:attrName>
                                        </p:attrNameLst>
                                      </p:cBhvr>
                                      <p:to>
                                        <p:strVal val="hidden"/>
                                      </p:to>
                                    </p:set>
                                  </p:childTnLst>
                                </p:cTn>
                              </p:par>
                              <p:par>
                                <p:cTn id="135" presetID="1" presetClass="entr" presetSubtype="0" fill="hold" grpId="0" nodeType="withEffect">
                                  <p:stCondLst>
                                    <p:cond delay="0"/>
                                  </p:stCondLst>
                                  <p:childTnLst>
                                    <p:set>
                                      <p:cBhvr>
                                        <p:cTn id="136" dur="1" fill="hold">
                                          <p:stCondLst>
                                            <p:cond delay="0"/>
                                          </p:stCondLst>
                                        </p:cTn>
                                        <p:tgtEl>
                                          <p:spTgt spid="169"/>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xit" presetSubtype="0" fill="hold" grpId="1" nodeType="clickEffect">
                                  <p:stCondLst>
                                    <p:cond delay="0"/>
                                  </p:stCondLst>
                                  <p:childTnLst>
                                    <p:set>
                                      <p:cBhvr>
                                        <p:cTn id="140" dur="1" fill="hold">
                                          <p:stCondLst>
                                            <p:cond delay="0"/>
                                          </p:stCondLst>
                                        </p:cTn>
                                        <p:tgtEl>
                                          <p:spTgt spid="169"/>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0"/>
                                          </p:stCondLst>
                                        </p:cTn>
                                        <p:tgtEl>
                                          <p:spTgt spid="6"/>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0" presetClass="path" presetSubtype="0" accel="50000" decel="50000" fill="hold" nodeType="clickEffect">
                                  <p:stCondLst>
                                    <p:cond delay="0"/>
                                  </p:stCondLst>
                                  <p:childTnLst>
                                    <p:animMotion origin="layout" path="M 4.72222E-6 1.11111E-6 L 0.0967 -0.00162 " pathEditMode="relative" rAng="0" ptsTypes="AA">
                                      <p:cBhvr>
                                        <p:cTn id="146" dur="2000" fill="hold"/>
                                        <p:tgtEl>
                                          <p:spTgt spid="171"/>
                                        </p:tgtEl>
                                        <p:attrNameLst>
                                          <p:attrName>ppt_x</p:attrName>
                                          <p:attrName>ppt_y</p:attrName>
                                        </p:attrNameLst>
                                      </p:cBhvr>
                                      <p:rCtr x="4826" y="-93"/>
                                    </p:animMotion>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187"/>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181"/>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0" presetClass="path" presetSubtype="0" accel="50000" decel="50000" fill="hold" nodeType="clickEffect">
                                  <p:stCondLst>
                                    <p:cond delay="0"/>
                                  </p:stCondLst>
                                  <p:childTnLst>
                                    <p:animMotion origin="layout" path="M 0.13159 -0.00185 C 0.1875 -0.02014 0.23298 -0.05555 0.29201 -0.0706 C 0.29843 -0.07453 0.3059 -0.07615 0.31215 -0.08032 C 0.31684 -0.0831 0.32013 -0.0868 0.325 -0.08935 C 0.32777 -0.09051 0.33472 -0.09282 0.33802 -0.0949 C 0.35312 -0.10532 0.34062 -0.09953 0.35416 -0.10509 C 0.36284 -0.11412 0.37343 -0.12291 0.38177 -0.13217 C 0.38802 -0.14004 0.39305 -0.15278 0.40225 -0.15926 " pathEditMode="relative" rAng="0" ptsTypes="fffffffA">
                                      <p:cBhvr>
                                        <p:cTn id="158" dur="2000" fill="hold"/>
                                        <p:tgtEl>
                                          <p:spTgt spid="171"/>
                                        </p:tgtEl>
                                        <p:attrNameLst>
                                          <p:attrName>ppt_x</p:attrName>
                                          <p:attrName>ppt_y</p:attrName>
                                        </p:attrNameLst>
                                      </p:cBhvr>
                                      <p:rCtr x="13524" y="-7870"/>
                                    </p:animMotion>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93"/>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0" presetClass="path" presetSubtype="0" accel="50000" decel="50000" fill="hold" nodeType="clickEffect">
                                  <p:stCondLst>
                                    <p:cond delay="0"/>
                                  </p:stCondLst>
                                  <p:childTnLst>
                                    <p:animMotion origin="layout" path="M 0.34357 -0.15764 L 0.45416 -0.20741 " pathEditMode="relative" rAng="0" ptsTypes="AA">
                                      <p:cBhvr>
                                        <p:cTn id="166" dur="2000" fill="hold"/>
                                        <p:tgtEl>
                                          <p:spTgt spid="171"/>
                                        </p:tgtEl>
                                        <p:attrNameLst>
                                          <p:attrName>ppt_x</p:attrName>
                                          <p:attrName>ppt_y</p:attrName>
                                        </p:attrNameLst>
                                      </p:cBhvr>
                                      <p:rCtr x="5521"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49" grpId="0"/>
      <p:bldP spid="149" grpId="1"/>
      <p:bldP spid="6" grpId="0" animBg="1"/>
      <p:bldP spid="6" grpId="1" animBg="1"/>
      <p:bldP spid="152" grpId="0" animBg="1"/>
      <p:bldP spid="152" grpId="1" animBg="1"/>
      <p:bldP spid="169" grpId="0"/>
      <p:bldP spid="169" grpId="1"/>
      <p:bldP spid="169" grpId="2"/>
      <p:bldP spid="170" grpId="0" animBg="1"/>
      <p:bldP spid="170" grpId="1" animBg="1"/>
      <p:bldP spid="187"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 Obliviousness</a:t>
            </a:r>
          </a:p>
        </p:txBody>
      </p:sp>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3C242706-456C-4DE5-8D6D-9E26C1F2861B}" type="slidenum">
              <a:rPr lang="x-none" smtClean="0"/>
              <a:pPr>
                <a:defRPr/>
              </a:pPr>
              <a:t>229</a:t>
            </a:fld>
            <a:endParaRPr lang="en-US" dirty="0"/>
          </a:p>
        </p:txBody>
      </p:sp>
      <p:sp>
        <p:nvSpPr>
          <p:cNvPr id="6" name="TextBox 5">
            <a:extLst>
              <a:ext uri="{FF2B5EF4-FFF2-40B4-BE49-F238E27FC236}">
                <a16:creationId xmlns:a16="http://schemas.microsoft.com/office/drawing/2014/main" id="{0423A25F-F486-ADFF-944D-AA680858B061}"/>
              </a:ext>
            </a:extLst>
          </p:cNvPr>
          <p:cNvSpPr txBox="1"/>
          <p:nvPr/>
        </p:nvSpPr>
        <p:spPr bwMode="auto">
          <a:xfrm>
            <a:off x="1226902" y="2684852"/>
            <a:ext cx="461507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 lock is </a:t>
            </a:r>
            <a:r>
              <a:rPr lang="en-US" sz="2800" b="0" i="1" dirty="0">
                <a:solidFill>
                  <a:schemeClr val="bg1"/>
                </a:solidFill>
              </a:rPr>
              <a:t>thread-oblivious</a:t>
            </a:r>
            <a:r>
              <a:rPr lang="en-US" sz="2800" b="0" dirty="0">
                <a:solidFill>
                  <a:srgbClr val="FFFF00"/>
                </a:solidFill>
              </a:rPr>
              <a:t> if</a:t>
            </a:r>
          </a:p>
        </p:txBody>
      </p:sp>
      <p:sp>
        <p:nvSpPr>
          <p:cNvPr id="7" name="TextBox 6">
            <a:extLst>
              <a:ext uri="{FF2B5EF4-FFF2-40B4-BE49-F238E27FC236}">
                <a16:creationId xmlns:a16="http://schemas.microsoft.com/office/drawing/2014/main" id="{CF986D5C-BCDE-8F7B-CAF9-11E835FAAB11}"/>
              </a:ext>
            </a:extLst>
          </p:cNvPr>
          <p:cNvSpPr txBox="1"/>
          <p:nvPr/>
        </p:nvSpPr>
        <p:spPr bwMode="auto">
          <a:xfrm>
            <a:off x="1226901" y="4402225"/>
            <a:ext cx="479263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Can be released by another</a:t>
            </a:r>
          </a:p>
        </p:txBody>
      </p:sp>
      <p:sp>
        <p:nvSpPr>
          <p:cNvPr id="8" name="TextBox 3">
            <a:extLst>
              <a:ext uri="{FF2B5EF4-FFF2-40B4-BE49-F238E27FC236}">
                <a16:creationId xmlns:a16="http://schemas.microsoft.com/office/drawing/2014/main" id="{FFB12AB8-E5C8-04A6-7578-83C844A3F597}"/>
              </a:ext>
            </a:extLst>
          </p:cNvPr>
          <p:cNvSpPr txBox="1"/>
          <p:nvPr/>
        </p:nvSpPr>
        <p:spPr bwMode="auto">
          <a:xfrm>
            <a:off x="1226901" y="3543539"/>
            <a:ext cx="584019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After being acquired by one thread,</a:t>
            </a:r>
          </a:p>
        </p:txBody>
      </p:sp>
    </p:spTree>
    <p:extLst>
      <p:ext uri="{BB962C8B-B14F-4D97-AF65-F5344CB8AC3E}">
        <p14:creationId xmlns:p14="http://schemas.microsoft.com/office/powerpoint/2010/main" val="780481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Cohort Detection</a:t>
            </a:r>
          </a:p>
        </p:txBody>
      </p:sp>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3C242706-456C-4DE5-8D6D-9E26C1F2861B}" type="slidenum">
              <a:rPr lang="x-none" smtClean="0"/>
              <a:pPr>
                <a:defRPr/>
              </a:pPr>
              <a:t>230</a:t>
            </a:fld>
            <a:endParaRPr lang="en-US" dirty="0"/>
          </a:p>
        </p:txBody>
      </p:sp>
      <p:sp>
        <p:nvSpPr>
          <p:cNvPr id="6" name="TextBox 5">
            <a:extLst>
              <a:ext uri="{FF2B5EF4-FFF2-40B4-BE49-F238E27FC236}">
                <a16:creationId xmlns:a16="http://schemas.microsoft.com/office/drawing/2014/main" id="{30AD08A5-7811-EF1A-43E3-432C4FF657A7}"/>
              </a:ext>
            </a:extLst>
          </p:cNvPr>
          <p:cNvSpPr txBox="1"/>
          <p:nvPr/>
        </p:nvSpPr>
        <p:spPr bwMode="auto">
          <a:xfrm>
            <a:off x="1411728" y="3074816"/>
            <a:ext cx="584019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 lock x provides </a:t>
            </a:r>
            <a:r>
              <a:rPr lang="en-US" sz="2800" b="0" i="1" dirty="0">
                <a:solidFill>
                  <a:schemeClr val="bg1"/>
                </a:solidFill>
              </a:rPr>
              <a:t>cohort detection </a:t>
            </a:r>
            <a:r>
              <a:rPr lang="en-US" sz="2800" b="0" dirty="0">
                <a:solidFill>
                  <a:srgbClr val="FFFF00"/>
                </a:solidFill>
              </a:rPr>
              <a:t>if</a:t>
            </a:r>
          </a:p>
        </p:txBody>
      </p:sp>
      <p:sp>
        <p:nvSpPr>
          <p:cNvPr id="7" name="TextBox 3">
            <a:extLst>
              <a:ext uri="{FF2B5EF4-FFF2-40B4-BE49-F238E27FC236}">
                <a16:creationId xmlns:a16="http://schemas.microsoft.com/office/drawing/2014/main" id="{8499A9AA-8F36-D997-45AF-334AA61BF6EB}"/>
              </a:ext>
            </a:extLst>
          </p:cNvPr>
          <p:cNvSpPr txBox="1"/>
          <p:nvPr/>
        </p:nvSpPr>
        <p:spPr bwMode="auto">
          <a:xfrm>
            <a:off x="1411727" y="3933503"/>
            <a:ext cx="5840196"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It can tell whether a thread is trying to acquire it</a:t>
            </a:r>
          </a:p>
        </p:txBody>
      </p:sp>
    </p:spTree>
    <p:extLst>
      <p:ext uri="{BB962C8B-B14F-4D97-AF65-F5344CB8AC3E}">
        <p14:creationId xmlns:p14="http://schemas.microsoft.com/office/powerpoint/2010/main" val="18393801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73"/>
            <a:ext cx="8229600" cy="1143000"/>
          </a:xfrm>
        </p:spPr>
        <p:txBody>
          <a:bodyPr>
            <a:normAutofit/>
          </a:bodyPr>
          <a:lstStyle/>
          <a:p>
            <a:r>
              <a:rPr lang="en-US" dirty="0"/>
              <a:t>Two Levels of Locking</a:t>
            </a:r>
            <a:endParaRPr lang="en-US" sz="3100" dirty="0"/>
          </a:p>
        </p:txBody>
      </p:sp>
      <p:sp>
        <p:nvSpPr>
          <p:cNvPr id="7" name="TextBox 6">
            <a:extLst>
              <a:ext uri="{FF2B5EF4-FFF2-40B4-BE49-F238E27FC236}">
                <a16:creationId xmlns:a16="http://schemas.microsoft.com/office/drawing/2014/main" id="{C53ED3BE-EAFD-B088-5332-74F94B8F3D8E}"/>
              </a:ext>
            </a:extLst>
          </p:cNvPr>
          <p:cNvSpPr txBox="1"/>
          <p:nvPr/>
        </p:nvSpPr>
        <p:spPr bwMode="auto">
          <a:xfrm>
            <a:off x="408175" y="2308785"/>
            <a:ext cx="478639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Global lock: thread oblivious</a:t>
            </a:r>
          </a:p>
        </p:txBody>
      </p:sp>
      <p:sp>
        <p:nvSpPr>
          <p:cNvPr id="8" name="TextBox 7">
            <a:extLst>
              <a:ext uri="{FF2B5EF4-FFF2-40B4-BE49-F238E27FC236}">
                <a16:creationId xmlns:a16="http://schemas.microsoft.com/office/drawing/2014/main" id="{11FA3C93-8AFE-9AA1-B064-DC7B400D7BCD}"/>
              </a:ext>
            </a:extLst>
          </p:cNvPr>
          <p:cNvSpPr txBox="1"/>
          <p:nvPr/>
        </p:nvSpPr>
        <p:spPr bwMode="auto">
          <a:xfrm>
            <a:off x="954349" y="2975030"/>
            <a:ext cx="7781476" cy="954107"/>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Thread acquiring the lock can be different than one releasing it</a:t>
            </a:r>
          </a:p>
        </p:txBody>
      </p:sp>
      <p:sp>
        <p:nvSpPr>
          <p:cNvPr id="9" name="TextBox 8">
            <a:extLst>
              <a:ext uri="{FF2B5EF4-FFF2-40B4-BE49-F238E27FC236}">
                <a16:creationId xmlns:a16="http://schemas.microsoft.com/office/drawing/2014/main" id="{DFD8D79D-3121-60BA-3466-581104C6E3E2}"/>
              </a:ext>
            </a:extLst>
          </p:cNvPr>
          <p:cNvSpPr txBox="1"/>
          <p:nvPr/>
        </p:nvSpPr>
        <p:spPr bwMode="auto">
          <a:xfrm>
            <a:off x="408174" y="4072162"/>
            <a:ext cx="470857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Local lock: cohort detection</a:t>
            </a:r>
          </a:p>
        </p:txBody>
      </p:sp>
      <p:sp>
        <p:nvSpPr>
          <p:cNvPr id="10" name="TextBox 9">
            <a:extLst>
              <a:ext uri="{FF2B5EF4-FFF2-40B4-BE49-F238E27FC236}">
                <a16:creationId xmlns:a16="http://schemas.microsoft.com/office/drawing/2014/main" id="{C90D4A1F-DF84-1559-3A8D-F9B0C33B0754}"/>
              </a:ext>
            </a:extLst>
          </p:cNvPr>
          <p:cNvSpPr txBox="1"/>
          <p:nvPr/>
        </p:nvSpPr>
        <p:spPr bwMode="auto">
          <a:xfrm>
            <a:off x="954349" y="4738406"/>
            <a:ext cx="6263394" cy="954107"/>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Thread releasing can detect if some thread is waiting to acquire it</a:t>
            </a:r>
          </a:p>
        </p:txBody>
      </p:sp>
    </p:spTree>
    <p:extLst>
      <p:ext uri="{BB962C8B-B14F-4D97-AF65-F5344CB8AC3E}">
        <p14:creationId xmlns:p14="http://schemas.microsoft.com/office/powerpoint/2010/main" val="11165735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267" y="457200"/>
            <a:ext cx="8229600" cy="1143000"/>
          </a:xfrm>
        </p:spPr>
        <p:txBody>
          <a:bodyPr>
            <a:normAutofit fontScale="90000"/>
          </a:bodyPr>
          <a:lstStyle/>
          <a:p>
            <a:br>
              <a:rPr lang="en-US" dirty="0">
                <a:latin typeface="Arial"/>
                <a:cs typeface="Arial"/>
              </a:rPr>
            </a:br>
            <a:r>
              <a:rPr lang="en-US" dirty="0">
                <a:latin typeface="Arial"/>
                <a:cs typeface="Arial"/>
              </a:rPr>
              <a:t>Lock Cohorting: C-BO-MCS Lock</a:t>
            </a:r>
            <a:br>
              <a:rPr lang="en-US" dirty="0">
                <a:latin typeface="Arial"/>
                <a:cs typeface="Arial"/>
              </a:rPr>
            </a:br>
            <a:br>
              <a:rPr lang="en-US" sz="3100" dirty="0">
                <a:latin typeface="Arial"/>
                <a:cs typeface="Arial"/>
              </a:rPr>
            </a:br>
            <a:endParaRPr lang="en-US" sz="3100" dirty="0">
              <a:latin typeface="Arial"/>
              <a:cs typeface="Arial"/>
            </a:endParaRPr>
          </a:p>
        </p:txBody>
      </p:sp>
      <p:sp>
        <p:nvSpPr>
          <p:cNvPr id="5" name="Rounded Rectangle 4"/>
          <p:cNvSpPr/>
          <p:nvPr/>
        </p:nvSpPr>
        <p:spPr>
          <a:xfrm>
            <a:off x="1037678" y="1676294"/>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sp>
        <p:nvSpPr>
          <p:cNvPr id="8" name="Rounded Rectangle 7"/>
          <p:cNvSpPr/>
          <p:nvPr/>
        </p:nvSpPr>
        <p:spPr>
          <a:xfrm>
            <a:off x="1037678" y="4217913"/>
            <a:ext cx="4488701" cy="2389219"/>
          </a:xfrm>
          <a:prstGeom prst="roundRect">
            <a:avLst/>
          </a:prstGeom>
          <a:solidFill>
            <a:srgbClr val="CCFFCC">
              <a:alpha val="54000"/>
            </a:srgbClr>
          </a:solidFill>
          <a:ln>
            <a:solidFill>
              <a:schemeClr val="tx1"/>
            </a:solidFill>
          </a:ln>
          <a:effectLst>
            <a:glow rad="101600">
              <a:schemeClr val="accent3">
                <a:satMod val="175000"/>
                <a:alpha val="40000"/>
              </a:schemeClr>
            </a:glow>
            <a:outerShdw blurRad="40000" dist="23000" dir="5400000" rotWithShape="0">
              <a:srgbClr val="000000">
                <a:alpha val="35000"/>
              </a:srgb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grpSp>
        <p:nvGrpSpPr>
          <p:cNvPr id="7" name="Group 6"/>
          <p:cNvGrpSpPr/>
          <p:nvPr/>
        </p:nvGrpSpPr>
        <p:grpSpPr>
          <a:xfrm>
            <a:off x="1114702" y="1816953"/>
            <a:ext cx="4281179" cy="1801032"/>
            <a:chOff x="4116630" y="3169787"/>
            <a:chExt cx="4281179" cy="1801032"/>
          </a:xfrm>
        </p:grpSpPr>
        <p:sp>
          <p:nvSpPr>
            <p:cNvPr id="67" name="Text Box 32"/>
            <p:cNvSpPr txBox="1">
              <a:spLocks noChangeArrowheads="1"/>
            </p:cNvSpPr>
            <p:nvPr/>
          </p:nvSpPr>
          <p:spPr bwMode="auto">
            <a:xfrm>
              <a:off x="4116630" y="3169787"/>
              <a:ext cx="2949298" cy="422205"/>
            </a:xfrm>
            <a:prstGeom prst="rect">
              <a:avLst/>
            </a:prstGeom>
            <a:noFill/>
            <a:ln w="9525">
              <a:noFill/>
              <a:miter lim="800000"/>
              <a:headEnd/>
              <a:tailEnd/>
            </a:ln>
          </p:spPr>
          <p:txBody>
            <a:bodyPr wrap="square" lIns="82840" tIns="41421" rIns="82840" bIns="41421">
              <a:spAutoFit/>
            </a:bodyPr>
            <a:lstStyle/>
            <a:p>
              <a:r>
                <a:rPr lang="en-US" sz="2200" dirty="0">
                  <a:latin typeface="Arial"/>
                  <a:cs typeface="Arial"/>
                </a:rPr>
                <a:t>Local MCS lock tail</a:t>
              </a:r>
            </a:p>
          </p:txBody>
        </p:sp>
        <p:sp>
          <p:nvSpPr>
            <p:cNvPr id="68" name="Rectangle 33"/>
            <p:cNvSpPr>
              <a:spLocks noChangeArrowheads="1"/>
            </p:cNvSpPr>
            <p:nvPr/>
          </p:nvSpPr>
          <p:spPr bwMode="auto">
            <a:xfrm>
              <a:off x="4239051" y="36167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69" name="Freeform 34"/>
            <p:cNvSpPr>
              <a:spLocks/>
            </p:cNvSpPr>
            <p:nvPr/>
          </p:nvSpPr>
          <p:spPr bwMode="auto">
            <a:xfrm>
              <a:off x="4394019" y="3755621"/>
              <a:ext cx="383073" cy="772006"/>
            </a:xfrm>
            <a:custGeom>
              <a:avLst/>
              <a:gdLst>
                <a:gd name="T0" fmla="*/ 0 w 272"/>
                <a:gd name="T1" fmla="*/ 0 h 499"/>
                <a:gd name="T2" fmla="*/ 1 w 272"/>
                <a:gd name="T3" fmla="*/ 3 h 499"/>
                <a:gd name="T4" fmla="*/ 1 w 272"/>
                <a:gd name="T5" fmla="*/ 6 h 499"/>
                <a:gd name="T6" fmla="*/ 0 60000 65536"/>
                <a:gd name="T7" fmla="*/ 0 60000 65536"/>
                <a:gd name="T8" fmla="*/ 0 60000 65536"/>
                <a:gd name="T9" fmla="*/ 0 w 272"/>
                <a:gd name="T10" fmla="*/ 0 h 499"/>
                <a:gd name="T11" fmla="*/ 272 w 272"/>
                <a:gd name="T12" fmla="*/ 499 h 499"/>
              </a:gdLst>
              <a:ahLst/>
              <a:cxnLst>
                <a:cxn ang="T6">
                  <a:pos x="T0" y="T1"/>
                </a:cxn>
                <a:cxn ang="T7">
                  <a:pos x="T2" y="T3"/>
                </a:cxn>
                <a:cxn ang="T8">
                  <a:pos x="T4" y="T5"/>
                </a:cxn>
              </a:cxnLst>
              <a:rect l="T9" t="T10" r="T11" b="T12"/>
              <a:pathLst>
                <a:path w="272" h="499">
                  <a:moveTo>
                    <a:pt x="0" y="0"/>
                  </a:moveTo>
                  <a:cubicBezTo>
                    <a:pt x="0" y="72"/>
                    <a:pt x="0" y="144"/>
                    <a:pt x="45" y="227"/>
                  </a:cubicBezTo>
                  <a:cubicBezTo>
                    <a:pt x="90" y="310"/>
                    <a:pt x="181" y="404"/>
                    <a:pt x="272" y="499"/>
                  </a:cubicBezTo>
                </a:path>
              </a:pathLst>
            </a:custGeom>
            <a:noFill/>
            <a:ln w="28575">
              <a:solidFill>
                <a:schemeClr val="bg1"/>
              </a:solidFill>
              <a:round/>
              <a:headEnd/>
              <a:tailEnd type="triangle" w="med" len="med"/>
            </a:ln>
          </p:spPr>
          <p:txBody>
            <a:bodyPr lIns="82840" tIns="41421" rIns="82840" bIns="41421"/>
            <a:lstStyle/>
            <a:p>
              <a:endParaRPr lang="en-US" dirty="0">
                <a:latin typeface="Arial"/>
                <a:cs typeface="Arial"/>
              </a:endParaRPr>
            </a:p>
          </p:txBody>
        </p:sp>
        <p:sp>
          <p:nvSpPr>
            <p:cNvPr id="70" name="Text Box 11"/>
            <p:cNvSpPr txBox="1">
              <a:spLocks noChangeArrowheads="1"/>
            </p:cNvSpPr>
            <p:nvPr/>
          </p:nvSpPr>
          <p:spPr bwMode="auto">
            <a:xfrm>
              <a:off x="4367287" y="4009983"/>
              <a:ext cx="967973" cy="430762"/>
            </a:xfrm>
            <a:prstGeom prst="rect">
              <a:avLst/>
            </a:prstGeom>
            <a:noFill/>
            <a:ln w="9525">
              <a:noFill/>
              <a:miter lim="800000"/>
              <a:headEnd/>
              <a:tailEnd/>
            </a:ln>
          </p:spPr>
          <p:txBody>
            <a:bodyPr wrap="none" lIns="91311" tIns="45658" rIns="91311" bIns="45658">
              <a:spAutoFit/>
            </a:bodyPr>
            <a:lstStyle/>
            <a:p>
              <a:r>
                <a:rPr lang="en-US" sz="2200" dirty="0">
                  <a:solidFill>
                    <a:srgbClr val="FF0000"/>
                  </a:solidFill>
                  <a:latin typeface="Arial"/>
                  <a:cs typeface="Arial"/>
                </a:rPr>
                <a:t>CAS()</a:t>
              </a:r>
            </a:p>
          </p:txBody>
        </p:sp>
        <p:grpSp>
          <p:nvGrpSpPr>
            <p:cNvPr id="72" name="Group 118"/>
            <p:cNvGrpSpPr/>
            <p:nvPr/>
          </p:nvGrpSpPr>
          <p:grpSpPr>
            <a:xfrm>
              <a:off x="7315334" y="4590582"/>
              <a:ext cx="1082475" cy="380237"/>
              <a:chOff x="7951415" y="5060273"/>
              <a:chExt cx="1193353" cy="419141"/>
            </a:xfrm>
          </p:grpSpPr>
          <p:sp>
            <p:nvSpPr>
              <p:cNvPr id="73"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76"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grpSp>
          <p:nvGrpSpPr>
            <p:cNvPr id="78" name="Group 120"/>
            <p:cNvGrpSpPr/>
            <p:nvPr/>
          </p:nvGrpSpPr>
          <p:grpSpPr>
            <a:xfrm>
              <a:off x="5895878" y="4582369"/>
              <a:ext cx="1082475" cy="380237"/>
              <a:chOff x="7951415" y="5060273"/>
              <a:chExt cx="1193353" cy="419141"/>
            </a:xfrm>
          </p:grpSpPr>
          <p:sp>
            <p:nvSpPr>
              <p:cNvPr id="79"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81"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82" name="Line 47"/>
            <p:cNvSpPr>
              <a:spLocks noChangeShapeType="1"/>
            </p:cNvSpPr>
            <p:nvPr/>
          </p:nvSpPr>
          <p:spPr bwMode="auto">
            <a:xfrm flipH="1">
              <a:off x="6970889" y="4766294"/>
              <a:ext cx="597804" cy="0"/>
            </a:xfrm>
            <a:prstGeom prst="line">
              <a:avLst/>
            </a:prstGeom>
            <a:noFill/>
            <a:ln w="38100">
              <a:solidFill>
                <a:schemeClr val="bg1"/>
              </a:solidFill>
              <a:round/>
              <a:headEnd/>
              <a:tailEnd type="triangle" w="med" len="med"/>
            </a:ln>
          </p:spPr>
          <p:txBody>
            <a:bodyPr wrap="none" lIns="82840" tIns="41421" rIns="82840" bIns="41421" anchor="ctr"/>
            <a:lstStyle/>
            <a:p>
              <a:endParaRPr lang="en-US" dirty="0">
                <a:latin typeface="Arial"/>
                <a:cs typeface="Arial"/>
              </a:endParaRPr>
            </a:p>
          </p:txBody>
        </p:sp>
        <p:grpSp>
          <p:nvGrpSpPr>
            <p:cNvPr id="83" name="Group 127"/>
            <p:cNvGrpSpPr/>
            <p:nvPr/>
          </p:nvGrpSpPr>
          <p:grpSpPr>
            <a:xfrm>
              <a:off x="4408047" y="4565519"/>
              <a:ext cx="1082475" cy="380237"/>
              <a:chOff x="7951415" y="5060273"/>
              <a:chExt cx="1193353" cy="419141"/>
            </a:xfrm>
          </p:grpSpPr>
          <p:sp>
            <p:nvSpPr>
              <p:cNvPr id="84"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86"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87" name="Text Box 25"/>
            <p:cNvSpPr txBox="1">
              <a:spLocks noChangeArrowheads="1"/>
            </p:cNvSpPr>
            <p:nvPr/>
          </p:nvSpPr>
          <p:spPr bwMode="auto">
            <a:xfrm>
              <a:off x="4536213" y="4619958"/>
              <a:ext cx="849127" cy="237539"/>
            </a:xfrm>
            <a:prstGeom prst="rect">
              <a:avLst/>
            </a:prstGeom>
            <a:noFill/>
            <a:ln w="9525">
              <a:noFill/>
              <a:miter lim="800000"/>
              <a:headEnd/>
              <a:tailEnd/>
            </a:ln>
          </p:spPr>
          <p:txBody>
            <a:bodyPr wrap="square" lIns="82840" tIns="41421" rIns="82840" bIns="41421">
              <a:spAutoFit/>
            </a:bodyPr>
            <a:lstStyle/>
            <a:p>
              <a:endParaRPr lang="en-US" sz="1000" dirty="0">
                <a:latin typeface="Arial"/>
                <a:cs typeface="Arial"/>
              </a:endParaRPr>
            </a:p>
          </p:txBody>
        </p:sp>
        <p:sp>
          <p:nvSpPr>
            <p:cNvPr id="92" name="Line 47"/>
            <p:cNvSpPr>
              <a:spLocks noChangeShapeType="1"/>
            </p:cNvSpPr>
            <p:nvPr/>
          </p:nvSpPr>
          <p:spPr bwMode="auto">
            <a:xfrm flipH="1">
              <a:off x="5490521" y="4766294"/>
              <a:ext cx="652037" cy="0"/>
            </a:xfrm>
            <a:prstGeom prst="line">
              <a:avLst/>
            </a:prstGeom>
            <a:noFill/>
            <a:ln w="38100">
              <a:solidFill>
                <a:schemeClr val="bg1"/>
              </a:solidFill>
              <a:round/>
              <a:headEnd/>
              <a:tailEnd type="triangle" w="med" len="med"/>
            </a:ln>
          </p:spPr>
          <p:txBody>
            <a:bodyPr wrap="none" lIns="82840" tIns="41421" rIns="82840" bIns="41421" anchor="ctr"/>
            <a:lstStyle/>
            <a:p>
              <a:endParaRPr lang="en-US" dirty="0">
                <a:latin typeface="Arial"/>
                <a:cs typeface="Arial"/>
              </a:endParaRPr>
            </a:p>
          </p:txBody>
        </p:sp>
      </p:grpSp>
      <p:sp>
        <p:nvSpPr>
          <p:cNvPr id="113" name="Rectangle 42"/>
          <p:cNvSpPr>
            <a:spLocks noChangeArrowheads="1"/>
          </p:cNvSpPr>
          <p:nvPr/>
        </p:nvSpPr>
        <p:spPr bwMode="auto">
          <a:xfrm>
            <a:off x="8260414" y="3952677"/>
            <a:ext cx="690546" cy="484748"/>
          </a:xfrm>
          <a:prstGeom prst="rect">
            <a:avLst/>
          </a:prstGeom>
          <a:solidFill>
            <a:srgbClr val="CCFFCC"/>
          </a:solidFill>
          <a:ln w="12700">
            <a:noFill/>
            <a:miter lim="800000"/>
            <a:headEnd/>
            <a:tailEnd/>
          </a:ln>
        </p:spPr>
        <p:txBody>
          <a:bodyPr wrap="square" lIns="90488" tIns="44450" rIns="90488" bIns="44450">
            <a:spAutoFit/>
          </a:bodyPr>
          <a:lstStyle/>
          <a:p>
            <a:pPr algn="l" rtl="1">
              <a:lnSpc>
                <a:spcPct val="90000"/>
              </a:lnSpc>
            </a:pPr>
            <a:r>
              <a:rPr lang="en-US" sz="2800" b="0" dirty="0">
                <a:solidFill>
                  <a:schemeClr val="tx1"/>
                </a:solidFill>
                <a:latin typeface="Arial"/>
                <a:cs typeface="Arial"/>
              </a:rPr>
              <a:t>CS</a:t>
            </a:r>
          </a:p>
        </p:txBody>
      </p:sp>
      <p:grpSp>
        <p:nvGrpSpPr>
          <p:cNvPr id="114" name="Group 44"/>
          <p:cNvGrpSpPr>
            <a:grpSpLocks/>
          </p:cNvGrpSpPr>
          <p:nvPr/>
        </p:nvGrpSpPr>
        <p:grpSpPr bwMode="auto">
          <a:xfrm flipH="1">
            <a:off x="3140631" y="2295569"/>
            <a:ext cx="557212" cy="525462"/>
            <a:chOff x="1008" y="2720"/>
            <a:chExt cx="856" cy="808"/>
          </a:xfrm>
          <a:effectLst>
            <a:glow rad="101600">
              <a:schemeClr val="accent3">
                <a:satMod val="175000"/>
                <a:alpha val="40000"/>
              </a:schemeClr>
            </a:glow>
          </a:effectLst>
        </p:grpSpPr>
        <p:sp>
          <p:nvSpPr>
            <p:cNvPr id="11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1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124" name="Group 44"/>
          <p:cNvGrpSpPr>
            <a:grpSpLocks/>
          </p:cNvGrpSpPr>
          <p:nvPr/>
        </p:nvGrpSpPr>
        <p:grpSpPr bwMode="auto">
          <a:xfrm flipH="1">
            <a:off x="2120185" y="2272157"/>
            <a:ext cx="557212" cy="525462"/>
            <a:chOff x="1008" y="2720"/>
            <a:chExt cx="856" cy="808"/>
          </a:xfrm>
          <a:effectLst>
            <a:glow rad="101600">
              <a:schemeClr val="accent3">
                <a:satMod val="175000"/>
                <a:alpha val="40000"/>
              </a:schemeClr>
            </a:glow>
          </a:effectLst>
        </p:grpSpPr>
        <p:sp>
          <p:nvSpPr>
            <p:cNvPr id="12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2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176" name="Group 44"/>
          <p:cNvGrpSpPr>
            <a:grpSpLocks/>
          </p:cNvGrpSpPr>
          <p:nvPr/>
        </p:nvGrpSpPr>
        <p:grpSpPr bwMode="auto">
          <a:xfrm flipH="1">
            <a:off x="4363239" y="2311176"/>
            <a:ext cx="557212" cy="525462"/>
            <a:chOff x="1008" y="2720"/>
            <a:chExt cx="856" cy="808"/>
          </a:xfrm>
          <a:effectLst>
            <a:glow rad="101600">
              <a:schemeClr val="accent3">
                <a:satMod val="175000"/>
                <a:alpha val="40000"/>
              </a:schemeClr>
            </a:glow>
          </a:effectLst>
        </p:grpSpPr>
        <p:sp>
          <p:nvSpPr>
            <p:cNvPr id="177"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78"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9"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80"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81"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82"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83"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84"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85"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01" name="Group 44"/>
          <p:cNvGrpSpPr>
            <a:grpSpLocks/>
          </p:cNvGrpSpPr>
          <p:nvPr/>
        </p:nvGrpSpPr>
        <p:grpSpPr bwMode="auto">
          <a:xfrm flipH="1">
            <a:off x="6925957" y="3940577"/>
            <a:ext cx="557212" cy="525462"/>
            <a:chOff x="1008" y="2720"/>
            <a:chExt cx="856" cy="808"/>
          </a:xfrm>
          <a:effectLst>
            <a:glow rad="101600">
              <a:schemeClr val="accent3">
                <a:satMod val="175000"/>
                <a:alpha val="40000"/>
              </a:schemeClr>
            </a:glow>
          </a:effectLst>
        </p:grpSpPr>
        <p:sp>
          <p:nvSpPr>
            <p:cNvPr id="202"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03"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04"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05"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06"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7"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8"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09"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10"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grpSp>
      <p:sp>
        <p:nvSpPr>
          <p:cNvPr id="109" name="Text Box 32"/>
          <p:cNvSpPr txBox="1">
            <a:spLocks noChangeArrowheads="1"/>
          </p:cNvSpPr>
          <p:nvPr/>
        </p:nvSpPr>
        <p:spPr bwMode="auto">
          <a:xfrm>
            <a:off x="4877689" y="3260820"/>
            <a:ext cx="583029" cy="268317"/>
          </a:xfrm>
          <a:prstGeom prst="rect">
            <a:avLst/>
          </a:prstGeom>
          <a:noFill/>
          <a:ln w="9525">
            <a:noFill/>
            <a:miter lim="800000"/>
            <a:headEnd/>
            <a:tailEnd/>
          </a:ln>
        </p:spPr>
        <p:txBody>
          <a:bodyPr wrap="square" lIns="82840" tIns="41421" rIns="82840" bIns="41421">
            <a:spAutoFit/>
          </a:bodyPr>
          <a:lstStyle/>
          <a:p>
            <a:r>
              <a:rPr lang="en-US" sz="1200" dirty="0">
                <a:latin typeface="Arial"/>
                <a:cs typeface="Arial"/>
              </a:rPr>
              <a:t>True</a:t>
            </a:r>
          </a:p>
        </p:txBody>
      </p:sp>
      <p:sp>
        <p:nvSpPr>
          <p:cNvPr id="110" name="Text Box 32"/>
          <p:cNvSpPr txBox="1">
            <a:spLocks noChangeArrowheads="1"/>
          </p:cNvSpPr>
          <p:nvPr/>
        </p:nvSpPr>
        <p:spPr bwMode="auto">
          <a:xfrm>
            <a:off x="3436732" y="3260820"/>
            <a:ext cx="583029" cy="268317"/>
          </a:xfrm>
          <a:prstGeom prst="rect">
            <a:avLst/>
          </a:prstGeom>
          <a:noFill/>
          <a:ln w="9525">
            <a:noFill/>
            <a:miter lim="800000"/>
            <a:headEnd/>
            <a:tailEnd/>
          </a:ln>
        </p:spPr>
        <p:txBody>
          <a:bodyPr wrap="square" lIns="82840" tIns="41421" rIns="82840" bIns="41421">
            <a:spAutoFit/>
          </a:bodyPr>
          <a:lstStyle/>
          <a:p>
            <a:r>
              <a:rPr lang="en-US" sz="1200" dirty="0">
                <a:latin typeface="Arial"/>
                <a:cs typeface="Arial"/>
              </a:rPr>
              <a:t>False</a:t>
            </a:r>
          </a:p>
        </p:txBody>
      </p:sp>
      <p:sp>
        <p:nvSpPr>
          <p:cNvPr id="111" name="Text Box 32"/>
          <p:cNvSpPr txBox="1">
            <a:spLocks noChangeArrowheads="1"/>
          </p:cNvSpPr>
          <p:nvPr/>
        </p:nvSpPr>
        <p:spPr bwMode="auto">
          <a:xfrm>
            <a:off x="1953035" y="3223587"/>
            <a:ext cx="583029" cy="268317"/>
          </a:xfrm>
          <a:prstGeom prst="rect">
            <a:avLst/>
          </a:prstGeom>
          <a:noFill/>
          <a:ln w="9525">
            <a:noFill/>
            <a:miter lim="800000"/>
            <a:headEnd/>
            <a:tailEnd/>
          </a:ln>
        </p:spPr>
        <p:txBody>
          <a:bodyPr wrap="square" lIns="82840" tIns="41421" rIns="82840" bIns="41421">
            <a:spAutoFit/>
          </a:bodyPr>
          <a:lstStyle/>
          <a:p>
            <a:r>
              <a:rPr lang="en-US" sz="1200" dirty="0">
                <a:latin typeface="Arial"/>
                <a:cs typeface="Arial"/>
              </a:rPr>
              <a:t>False</a:t>
            </a:r>
          </a:p>
        </p:txBody>
      </p:sp>
      <p:grpSp>
        <p:nvGrpSpPr>
          <p:cNvPr id="112" name="Group 111"/>
          <p:cNvGrpSpPr/>
          <p:nvPr/>
        </p:nvGrpSpPr>
        <p:grpSpPr>
          <a:xfrm>
            <a:off x="1107869" y="4345054"/>
            <a:ext cx="4281179" cy="1801032"/>
            <a:chOff x="4116630" y="3169787"/>
            <a:chExt cx="4281179" cy="1801032"/>
          </a:xfrm>
        </p:grpSpPr>
        <p:sp>
          <p:nvSpPr>
            <p:cNvPr id="134" name="Text Box 32"/>
            <p:cNvSpPr txBox="1">
              <a:spLocks noChangeArrowheads="1"/>
            </p:cNvSpPr>
            <p:nvPr/>
          </p:nvSpPr>
          <p:spPr bwMode="auto">
            <a:xfrm>
              <a:off x="4116630" y="3169787"/>
              <a:ext cx="2694901" cy="760759"/>
            </a:xfrm>
            <a:prstGeom prst="rect">
              <a:avLst/>
            </a:prstGeom>
            <a:noFill/>
            <a:ln w="9525">
              <a:noFill/>
              <a:miter lim="800000"/>
              <a:headEnd/>
              <a:tailEnd/>
            </a:ln>
          </p:spPr>
          <p:txBody>
            <a:bodyPr wrap="square" lIns="82840" tIns="41421" rIns="82840" bIns="41421">
              <a:spAutoFit/>
            </a:bodyPr>
            <a:lstStyle/>
            <a:p>
              <a:r>
                <a:rPr lang="en-US" sz="2200" dirty="0">
                  <a:latin typeface="Arial"/>
                  <a:cs typeface="Arial"/>
                </a:rPr>
                <a:t>Local MCS lock tail</a:t>
              </a:r>
            </a:p>
          </p:txBody>
        </p:sp>
        <p:sp>
          <p:nvSpPr>
            <p:cNvPr id="135" name="Rectangle 33"/>
            <p:cNvSpPr>
              <a:spLocks noChangeArrowheads="1"/>
            </p:cNvSpPr>
            <p:nvPr/>
          </p:nvSpPr>
          <p:spPr bwMode="auto">
            <a:xfrm>
              <a:off x="4239051" y="36167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154" name="Freeform 34"/>
            <p:cNvSpPr>
              <a:spLocks/>
            </p:cNvSpPr>
            <p:nvPr/>
          </p:nvSpPr>
          <p:spPr bwMode="auto">
            <a:xfrm>
              <a:off x="4394019" y="3755621"/>
              <a:ext cx="383073" cy="772006"/>
            </a:xfrm>
            <a:custGeom>
              <a:avLst/>
              <a:gdLst>
                <a:gd name="T0" fmla="*/ 0 w 272"/>
                <a:gd name="T1" fmla="*/ 0 h 499"/>
                <a:gd name="T2" fmla="*/ 1 w 272"/>
                <a:gd name="T3" fmla="*/ 3 h 499"/>
                <a:gd name="T4" fmla="*/ 1 w 272"/>
                <a:gd name="T5" fmla="*/ 6 h 499"/>
                <a:gd name="T6" fmla="*/ 0 60000 65536"/>
                <a:gd name="T7" fmla="*/ 0 60000 65536"/>
                <a:gd name="T8" fmla="*/ 0 60000 65536"/>
                <a:gd name="T9" fmla="*/ 0 w 272"/>
                <a:gd name="T10" fmla="*/ 0 h 499"/>
                <a:gd name="T11" fmla="*/ 272 w 272"/>
                <a:gd name="T12" fmla="*/ 499 h 499"/>
              </a:gdLst>
              <a:ahLst/>
              <a:cxnLst>
                <a:cxn ang="T6">
                  <a:pos x="T0" y="T1"/>
                </a:cxn>
                <a:cxn ang="T7">
                  <a:pos x="T2" y="T3"/>
                </a:cxn>
                <a:cxn ang="T8">
                  <a:pos x="T4" y="T5"/>
                </a:cxn>
              </a:cxnLst>
              <a:rect l="T9" t="T10" r="T11" b="T12"/>
              <a:pathLst>
                <a:path w="272" h="499">
                  <a:moveTo>
                    <a:pt x="0" y="0"/>
                  </a:moveTo>
                  <a:cubicBezTo>
                    <a:pt x="0" y="72"/>
                    <a:pt x="0" y="144"/>
                    <a:pt x="45" y="227"/>
                  </a:cubicBezTo>
                  <a:cubicBezTo>
                    <a:pt x="90" y="310"/>
                    <a:pt x="181" y="404"/>
                    <a:pt x="272" y="499"/>
                  </a:cubicBezTo>
                </a:path>
              </a:pathLst>
            </a:custGeom>
            <a:noFill/>
            <a:ln w="38100">
              <a:solidFill>
                <a:schemeClr val="bg1"/>
              </a:solidFill>
              <a:round/>
              <a:headEnd/>
              <a:tailEnd type="triangle" w="med" len="med"/>
            </a:ln>
          </p:spPr>
          <p:txBody>
            <a:bodyPr lIns="82840" tIns="41421" rIns="82840" bIns="41421"/>
            <a:lstStyle/>
            <a:p>
              <a:endParaRPr lang="en-US" dirty="0">
                <a:latin typeface="Arial"/>
                <a:cs typeface="Arial"/>
              </a:endParaRPr>
            </a:p>
          </p:txBody>
        </p:sp>
        <p:sp>
          <p:nvSpPr>
            <p:cNvPr id="186" name="Text Box 11"/>
            <p:cNvSpPr txBox="1">
              <a:spLocks noChangeArrowheads="1"/>
            </p:cNvSpPr>
            <p:nvPr/>
          </p:nvSpPr>
          <p:spPr bwMode="auto">
            <a:xfrm>
              <a:off x="4367287" y="4009983"/>
              <a:ext cx="967973" cy="430762"/>
            </a:xfrm>
            <a:prstGeom prst="rect">
              <a:avLst/>
            </a:prstGeom>
            <a:noFill/>
            <a:ln w="9525">
              <a:noFill/>
              <a:miter lim="800000"/>
              <a:headEnd/>
              <a:tailEnd/>
            </a:ln>
          </p:spPr>
          <p:txBody>
            <a:bodyPr wrap="none" lIns="91311" tIns="45658" rIns="91311" bIns="45658">
              <a:spAutoFit/>
            </a:bodyPr>
            <a:lstStyle/>
            <a:p>
              <a:r>
                <a:rPr lang="en-US" sz="2200" dirty="0">
                  <a:solidFill>
                    <a:srgbClr val="FF0000"/>
                  </a:solidFill>
                  <a:latin typeface="Arial"/>
                  <a:cs typeface="Arial"/>
                </a:rPr>
                <a:t>CAS()</a:t>
              </a:r>
            </a:p>
          </p:txBody>
        </p:sp>
        <p:grpSp>
          <p:nvGrpSpPr>
            <p:cNvPr id="187" name="Group 118"/>
            <p:cNvGrpSpPr/>
            <p:nvPr/>
          </p:nvGrpSpPr>
          <p:grpSpPr>
            <a:xfrm>
              <a:off x="7315334" y="4590582"/>
              <a:ext cx="1082475" cy="380237"/>
              <a:chOff x="7951415" y="5060273"/>
              <a:chExt cx="1193353" cy="419141"/>
            </a:xfrm>
          </p:grpSpPr>
          <p:sp>
            <p:nvSpPr>
              <p:cNvPr id="211"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212"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grpSp>
          <p:nvGrpSpPr>
            <p:cNvPr id="188" name="Group 120"/>
            <p:cNvGrpSpPr/>
            <p:nvPr/>
          </p:nvGrpSpPr>
          <p:grpSpPr>
            <a:xfrm>
              <a:off x="5895878" y="4582369"/>
              <a:ext cx="1082475" cy="380237"/>
              <a:chOff x="7951415" y="5060273"/>
              <a:chExt cx="1193353" cy="419141"/>
            </a:xfrm>
          </p:grpSpPr>
          <p:sp>
            <p:nvSpPr>
              <p:cNvPr id="198"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200"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189" name="Line 47"/>
            <p:cNvSpPr>
              <a:spLocks noChangeShapeType="1"/>
            </p:cNvSpPr>
            <p:nvPr/>
          </p:nvSpPr>
          <p:spPr bwMode="auto">
            <a:xfrm flipH="1">
              <a:off x="6970889" y="4766294"/>
              <a:ext cx="597804" cy="0"/>
            </a:xfrm>
            <a:prstGeom prst="line">
              <a:avLst/>
            </a:prstGeom>
            <a:noFill/>
            <a:ln w="38100">
              <a:solidFill>
                <a:schemeClr val="bg1"/>
              </a:solidFill>
              <a:round/>
              <a:headEnd/>
              <a:tailEnd type="triangle" w="med" len="med"/>
            </a:ln>
          </p:spPr>
          <p:txBody>
            <a:bodyPr wrap="none" lIns="82840" tIns="41421" rIns="82840" bIns="41421" anchor="ctr"/>
            <a:lstStyle/>
            <a:p>
              <a:endParaRPr lang="en-US" dirty="0">
                <a:latin typeface="Arial"/>
                <a:cs typeface="Arial"/>
              </a:endParaRPr>
            </a:p>
          </p:txBody>
        </p:sp>
        <p:grpSp>
          <p:nvGrpSpPr>
            <p:cNvPr id="190" name="Group 127"/>
            <p:cNvGrpSpPr/>
            <p:nvPr/>
          </p:nvGrpSpPr>
          <p:grpSpPr>
            <a:xfrm>
              <a:off x="4408047" y="4565519"/>
              <a:ext cx="1082475" cy="380237"/>
              <a:chOff x="7951415" y="5060273"/>
              <a:chExt cx="1193353" cy="419141"/>
            </a:xfrm>
          </p:grpSpPr>
          <p:sp>
            <p:nvSpPr>
              <p:cNvPr id="193"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197"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191" name="Text Box 25"/>
            <p:cNvSpPr txBox="1">
              <a:spLocks noChangeArrowheads="1"/>
            </p:cNvSpPr>
            <p:nvPr/>
          </p:nvSpPr>
          <p:spPr bwMode="auto">
            <a:xfrm>
              <a:off x="4536213" y="4619958"/>
              <a:ext cx="849127" cy="237539"/>
            </a:xfrm>
            <a:prstGeom prst="rect">
              <a:avLst/>
            </a:prstGeom>
            <a:noFill/>
            <a:ln w="9525">
              <a:noFill/>
              <a:miter lim="800000"/>
              <a:headEnd/>
              <a:tailEnd/>
            </a:ln>
          </p:spPr>
          <p:txBody>
            <a:bodyPr wrap="square" lIns="82840" tIns="41421" rIns="82840" bIns="41421">
              <a:spAutoFit/>
            </a:bodyPr>
            <a:lstStyle/>
            <a:p>
              <a:endParaRPr lang="en-US" sz="1000" dirty="0">
                <a:latin typeface="Arial"/>
                <a:cs typeface="Arial"/>
              </a:endParaRPr>
            </a:p>
          </p:txBody>
        </p:sp>
        <p:sp>
          <p:nvSpPr>
            <p:cNvPr id="192" name="Line 47"/>
            <p:cNvSpPr>
              <a:spLocks noChangeShapeType="1"/>
            </p:cNvSpPr>
            <p:nvPr/>
          </p:nvSpPr>
          <p:spPr bwMode="auto">
            <a:xfrm flipH="1">
              <a:off x="5490521" y="4766294"/>
              <a:ext cx="652037" cy="0"/>
            </a:xfrm>
            <a:prstGeom prst="line">
              <a:avLst/>
            </a:prstGeom>
            <a:noFill/>
            <a:ln w="38100">
              <a:solidFill>
                <a:schemeClr val="bg1"/>
              </a:solidFill>
              <a:round/>
              <a:headEnd/>
              <a:tailEnd type="triangle" w="med" len="med"/>
            </a:ln>
          </p:spPr>
          <p:txBody>
            <a:bodyPr wrap="none" lIns="82840" tIns="41421" rIns="82840" bIns="41421" anchor="ctr"/>
            <a:lstStyle/>
            <a:p>
              <a:endParaRPr lang="en-US" dirty="0">
                <a:latin typeface="Arial"/>
                <a:cs typeface="Arial"/>
              </a:endParaRPr>
            </a:p>
          </p:txBody>
        </p:sp>
      </p:grpSp>
      <p:grpSp>
        <p:nvGrpSpPr>
          <p:cNvPr id="213" name="Group 44"/>
          <p:cNvGrpSpPr>
            <a:grpSpLocks/>
          </p:cNvGrpSpPr>
          <p:nvPr/>
        </p:nvGrpSpPr>
        <p:grpSpPr bwMode="auto">
          <a:xfrm flipH="1">
            <a:off x="3245558" y="4823670"/>
            <a:ext cx="557212" cy="525462"/>
            <a:chOff x="1008" y="2720"/>
            <a:chExt cx="856" cy="808"/>
          </a:xfrm>
          <a:effectLst>
            <a:glow rad="101600">
              <a:schemeClr val="accent3">
                <a:satMod val="175000"/>
                <a:alpha val="40000"/>
              </a:schemeClr>
            </a:glow>
          </a:effectLst>
        </p:grpSpPr>
        <p:sp>
          <p:nvSpPr>
            <p:cNvPr id="214"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15"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16"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17"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18"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19"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20"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1"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2"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23" name="Group 44"/>
          <p:cNvGrpSpPr>
            <a:grpSpLocks/>
          </p:cNvGrpSpPr>
          <p:nvPr/>
        </p:nvGrpSpPr>
        <p:grpSpPr bwMode="auto">
          <a:xfrm flipH="1">
            <a:off x="2225112" y="4800258"/>
            <a:ext cx="557212" cy="525462"/>
            <a:chOff x="1008" y="2720"/>
            <a:chExt cx="856" cy="808"/>
          </a:xfrm>
          <a:effectLst>
            <a:glow rad="101600">
              <a:schemeClr val="accent3">
                <a:satMod val="175000"/>
                <a:alpha val="40000"/>
              </a:schemeClr>
            </a:glow>
          </a:effectLst>
        </p:grpSpPr>
        <p:sp>
          <p:nvSpPr>
            <p:cNvPr id="224"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25"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6"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7"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8"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29"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30"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1"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2"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243" name="Text Box 32"/>
          <p:cNvSpPr txBox="1">
            <a:spLocks noChangeArrowheads="1"/>
          </p:cNvSpPr>
          <p:nvPr/>
        </p:nvSpPr>
        <p:spPr bwMode="auto">
          <a:xfrm>
            <a:off x="4870856" y="5788921"/>
            <a:ext cx="583029" cy="268317"/>
          </a:xfrm>
          <a:prstGeom prst="rect">
            <a:avLst/>
          </a:prstGeom>
          <a:noFill/>
          <a:ln w="9525">
            <a:noFill/>
            <a:miter lim="800000"/>
            <a:headEnd/>
            <a:tailEnd/>
          </a:ln>
        </p:spPr>
        <p:txBody>
          <a:bodyPr wrap="square" lIns="82840" tIns="41421" rIns="82840" bIns="41421">
            <a:spAutoFit/>
          </a:bodyPr>
          <a:lstStyle/>
          <a:p>
            <a:r>
              <a:rPr lang="en-US" sz="1200" dirty="0">
                <a:latin typeface="Arial"/>
                <a:cs typeface="Arial"/>
              </a:rPr>
              <a:t>True</a:t>
            </a:r>
          </a:p>
        </p:txBody>
      </p:sp>
      <p:sp>
        <p:nvSpPr>
          <p:cNvPr id="244" name="Text Box 32"/>
          <p:cNvSpPr txBox="1">
            <a:spLocks noChangeArrowheads="1"/>
          </p:cNvSpPr>
          <p:nvPr/>
        </p:nvSpPr>
        <p:spPr bwMode="auto">
          <a:xfrm>
            <a:off x="3429899" y="5788921"/>
            <a:ext cx="583029" cy="268317"/>
          </a:xfrm>
          <a:prstGeom prst="rect">
            <a:avLst/>
          </a:prstGeom>
          <a:noFill/>
          <a:ln w="9525">
            <a:noFill/>
            <a:miter lim="800000"/>
            <a:headEnd/>
            <a:tailEnd/>
          </a:ln>
        </p:spPr>
        <p:txBody>
          <a:bodyPr wrap="square" lIns="82840" tIns="41421" rIns="82840" bIns="41421">
            <a:spAutoFit/>
          </a:bodyPr>
          <a:lstStyle/>
          <a:p>
            <a:r>
              <a:rPr lang="en-US" sz="1200" dirty="0">
                <a:latin typeface="Arial"/>
                <a:cs typeface="Arial"/>
              </a:rPr>
              <a:t>False</a:t>
            </a:r>
          </a:p>
        </p:txBody>
      </p:sp>
      <p:sp>
        <p:nvSpPr>
          <p:cNvPr id="245" name="Text Box 32"/>
          <p:cNvSpPr txBox="1">
            <a:spLocks noChangeArrowheads="1"/>
          </p:cNvSpPr>
          <p:nvPr/>
        </p:nvSpPr>
        <p:spPr bwMode="auto">
          <a:xfrm>
            <a:off x="1946202" y="5751688"/>
            <a:ext cx="583029" cy="268317"/>
          </a:xfrm>
          <a:prstGeom prst="rect">
            <a:avLst/>
          </a:prstGeom>
          <a:noFill/>
          <a:ln w="9525">
            <a:noFill/>
            <a:miter lim="800000"/>
            <a:headEnd/>
            <a:tailEnd/>
          </a:ln>
        </p:spPr>
        <p:txBody>
          <a:bodyPr wrap="square" lIns="82840" tIns="41421" rIns="82840" bIns="41421">
            <a:spAutoFit/>
          </a:bodyPr>
          <a:lstStyle/>
          <a:p>
            <a:r>
              <a:rPr lang="en-US" sz="1200" dirty="0">
                <a:latin typeface="Arial"/>
                <a:cs typeface="Arial"/>
              </a:rPr>
              <a:t>False</a:t>
            </a:r>
          </a:p>
        </p:txBody>
      </p:sp>
      <p:sp>
        <p:nvSpPr>
          <p:cNvPr id="247" name="Line 28"/>
          <p:cNvSpPr>
            <a:spLocks noChangeShapeType="1"/>
          </p:cNvSpPr>
          <p:nvPr/>
        </p:nvSpPr>
        <p:spPr bwMode="auto">
          <a:xfrm>
            <a:off x="6035777" y="4531649"/>
            <a:ext cx="1416200" cy="0"/>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48" name="Line 29"/>
          <p:cNvSpPr>
            <a:spLocks noChangeShapeType="1"/>
          </p:cNvSpPr>
          <p:nvPr/>
        </p:nvSpPr>
        <p:spPr bwMode="auto">
          <a:xfrm>
            <a:off x="7457372" y="4478046"/>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49" name="Line 30"/>
          <p:cNvSpPr>
            <a:spLocks noChangeShapeType="1"/>
          </p:cNvSpPr>
          <p:nvPr/>
        </p:nvSpPr>
        <p:spPr bwMode="auto">
          <a:xfrm>
            <a:off x="6907077" y="4482513"/>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50" name="Line 31"/>
          <p:cNvSpPr>
            <a:spLocks noChangeShapeType="1"/>
          </p:cNvSpPr>
          <p:nvPr/>
        </p:nvSpPr>
        <p:spPr bwMode="auto">
          <a:xfrm>
            <a:off x="7184922" y="4482513"/>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51" name="Line 32"/>
          <p:cNvSpPr>
            <a:spLocks noChangeShapeType="1"/>
          </p:cNvSpPr>
          <p:nvPr/>
        </p:nvSpPr>
        <p:spPr bwMode="auto">
          <a:xfrm>
            <a:off x="6343295" y="4482513"/>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52" name="Rectangle 33"/>
          <p:cNvSpPr>
            <a:spLocks noChangeArrowheads="1"/>
          </p:cNvSpPr>
          <p:nvPr/>
        </p:nvSpPr>
        <p:spPr bwMode="auto">
          <a:xfrm>
            <a:off x="5762653" y="4607331"/>
            <a:ext cx="618823" cy="343684"/>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800" b="0" dirty="0">
                <a:solidFill>
                  <a:schemeClr val="tx1"/>
                </a:solidFill>
                <a:latin typeface="Arial"/>
                <a:cs typeface="Arial"/>
              </a:rPr>
              <a:t>time</a:t>
            </a:r>
          </a:p>
        </p:txBody>
      </p:sp>
      <p:sp>
        <p:nvSpPr>
          <p:cNvPr id="253" name="Rectangle 34"/>
          <p:cNvSpPr>
            <a:spLocks noChangeArrowheads="1"/>
          </p:cNvSpPr>
          <p:nvPr/>
        </p:nvSpPr>
        <p:spPr bwMode="auto">
          <a:xfrm>
            <a:off x="7307744" y="4644553"/>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254" name="Rectangle 35"/>
          <p:cNvSpPr>
            <a:spLocks noChangeArrowheads="1"/>
          </p:cNvSpPr>
          <p:nvPr/>
        </p:nvSpPr>
        <p:spPr bwMode="auto">
          <a:xfrm>
            <a:off x="7027201" y="4644553"/>
            <a:ext cx="422192" cy="315471"/>
          </a:xfrm>
          <a:prstGeom prst="rect">
            <a:avLst/>
          </a:prstGeom>
          <a:noFill/>
          <a:ln w="381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2d</a:t>
            </a:r>
          </a:p>
        </p:txBody>
      </p:sp>
      <p:sp>
        <p:nvSpPr>
          <p:cNvPr id="255" name="Rectangle 36"/>
          <p:cNvSpPr>
            <a:spLocks noChangeArrowheads="1"/>
          </p:cNvSpPr>
          <p:nvPr/>
        </p:nvSpPr>
        <p:spPr bwMode="auto">
          <a:xfrm>
            <a:off x="6240706" y="4644553"/>
            <a:ext cx="422192" cy="315471"/>
          </a:xfrm>
          <a:prstGeom prst="rect">
            <a:avLst/>
          </a:prstGeom>
          <a:noFill/>
          <a:ln w="381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4d</a:t>
            </a:r>
          </a:p>
        </p:txBody>
      </p:sp>
      <p:sp>
        <p:nvSpPr>
          <p:cNvPr id="266" name="Freeform 68"/>
          <p:cNvSpPr>
            <a:spLocks/>
          </p:cNvSpPr>
          <p:nvPr/>
        </p:nvSpPr>
        <p:spPr bwMode="auto">
          <a:xfrm>
            <a:off x="6841471" y="3522733"/>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bg1"/>
            </a:solidFill>
            <a:round/>
            <a:headEnd/>
            <a:tailEnd type="triangle" w="med" len="med"/>
          </a:ln>
        </p:spPr>
        <p:txBody>
          <a:bodyPr wrap="none" anchor="ctr"/>
          <a:lstStyle/>
          <a:p>
            <a:endParaRPr lang="en-US" dirty="0">
              <a:latin typeface="Arial"/>
              <a:cs typeface="Arial"/>
            </a:endParaRPr>
          </a:p>
        </p:txBody>
      </p:sp>
      <p:sp>
        <p:nvSpPr>
          <p:cNvPr id="267" name="Freeform 68"/>
          <p:cNvSpPr>
            <a:spLocks/>
          </p:cNvSpPr>
          <p:nvPr/>
        </p:nvSpPr>
        <p:spPr bwMode="auto">
          <a:xfrm>
            <a:off x="6303172" y="3436313"/>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bg1"/>
            </a:solidFill>
            <a:round/>
            <a:headEnd/>
            <a:tailEnd type="triangle" w="med" len="med"/>
          </a:ln>
        </p:spPr>
        <p:txBody>
          <a:bodyPr wrap="none" anchor="ctr"/>
          <a:lstStyle/>
          <a:p>
            <a:endParaRPr lang="en-US" dirty="0">
              <a:latin typeface="Arial"/>
              <a:cs typeface="Arial"/>
            </a:endParaRPr>
          </a:p>
        </p:txBody>
      </p:sp>
      <p:sp>
        <p:nvSpPr>
          <p:cNvPr id="274" name="Rectangle 42"/>
          <p:cNvSpPr>
            <a:spLocks noChangeArrowheads="1"/>
          </p:cNvSpPr>
          <p:nvPr/>
        </p:nvSpPr>
        <p:spPr bwMode="auto">
          <a:xfrm>
            <a:off x="7609325" y="2845983"/>
            <a:ext cx="939361" cy="842282"/>
          </a:xfrm>
          <a:prstGeom prst="rect">
            <a:avLst/>
          </a:prstGeom>
          <a:noFill/>
          <a:ln w="12700">
            <a:noFill/>
            <a:miter lim="800000"/>
            <a:headEnd/>
            <a:tailEnd/>
          </a:ln>
        </p:spPr>
        <p:txBody>
          <a:bodyPr wrap="none" lIns="90488" tIns="44450" rIns="90488" bIns="44450">
            <a:spAutoFit/>
          </a:bodyPr>
          <a:lstStyle/>
          <a:p>
            <a:pPr algn="ctr" rtl="1">
              <a:lnSpc>
                <a:spcPct val="90000"/>
              </a:lnSpc>
            </a:pPr>
            <a:r>
              <a:rPr lang="en-US" sz="1800" b="0" dirty="0">
                <a:solidFill>
                  <a:srgbClr val="FFFF00"/>
                </a:solidFill>
                <a:latin typeface="Arial"/>
                <a:cs typeface="Arial"/>
              </a:rPr>
              <a:t>Global </a:t>
            </a:r>
          </a:p>
          <a:p>
            <a:pPr algn="ctr" rtl="1">
              <a:lnSpc>
                <a:spcPct val="90000"/>
              </a:lnSpc>
            </a:pPr>
            <a:r>
              <a:rPr lang="en-US" sz="1800" b="0" dirty="0">
                <a:solidFill>
                  <a:srgbClr val="FFFF00"/>
                </a:solidFill>
                <a:latin typeface="Arial"/>
                <a:cs typeface="Arial"/>
              </a:rPr>
              <a:t>backoff</a:t>
            </a:r>
          </a:p>
          <a:p>
            <a:pPr algn="ctr" rtl="1">
              <a:lnSpc>
                <a:spcPct val="90000"/>
              </a:lnSpc>
            </a:pPr>
            <a:r>
              <a:rPr lang="en-US" sz="1800" b="0" dirty="0">
                <a:solidFill>
                  <a:srgbClr val="FFFF00"/>
                </a:solidFill>
                <a:latin typeface="Arial"/>
                <a:cs typeface="Arial"/>
              </a:rPr>
              <a:t>lock</a:t>
            </a:r>
          </a:p>
        </p:txBody>
      </p:sp>
      <p:sp>
        <p:nvSpPr>
          <p:cNvPr id="277" name="Rounded Rectangular Callout 276"/>
          <p:cNvSpPr/>
          <p:nvPr/>
        </p:nvSpPr>
        <p:spPr>
          <a:xfrm>
            <a:off x="5908842" y="5268046"/>
            <a:ext cx="2749102" cy="764718"/>
          </a:xfrm>
          <a:prstGeom prst="wedgeRoundRectCallout">
            <a:avLst>
              <a:gd name="adj1" fmla="val 23689"/>
              <a:gd name="adj2" fmla="val -152309"/>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endParaRPr lang="en-US" sz="2000" b="0" dirty="0">
              <a:solidFill>
                <a:srgbClr val="FFFF00"/>
              </a:solidFill>
              <a:latin typeface="Arial"/>
              <a:cs typeface="Arial"/>
            </a:endParaRPr>
          </a:p>
          <a:p>
            <a:pPr algn="l" rtl="1">
              <a:lnSpc>
                <a:spcPct val="90000"/>
              </a:lnSpc>
            </a:pPr>
            <a:r>
              <a:rPr lang="en-US" sz="2000" b="0" dirty="0">
                <a:solidFill>
                  <a:srgbClr val="FFFF00"/>
                </a:solidFill>
                <a:latin typeface="Arial"/>
                <a:cs typeface="Arial"/>
              </a:rPr>
              <a:t>BO Lock is </a:t>
            </a:r>
            <a:r>
              <a:rPr lang="en-US" sz="2000" b="0" i="1" dirty="0">
                <a:solidFill>
                  <a:srgbClr val="FFFF00"/>
                </a:solidFill>
                <a:latin typeface="Arial"/>
                <a:cs typeface="Arial"/>
              </a:rPr>
              <a:t>thread oblivious </a:t>
            </a:r>
            <a:r>
              <a:rPr lang="en-US" sz="2000" b="0" dirty="0">
                <a:solidFill>
                  <a:srgbClr val="FFFF00"/>
                </a:solidFill>
                <a:latin typeface="Arial"/>
                <a:cs typeface="Arial"/>
              </a:rPr>
              <a:t>by definition</a:t>
            </a:r>
          </a:p>
          <a:p>
            <a:pPr algn="l"/>
            <a:endParaRPr lang="en-US" sz="2000" dirty="0">
              <a:solidFill>
                <a:srgbClr val="FFFF00"/>
              </a:solidFill>
              <a:latin typeface="Arial"/>
              <a:cs typeface="Arial"/>
            </a:endParaRPr>
          </a:p>
        </p:txBody>
      </p:sp>
      <p:sp>
        <p:nvSpPr>
          <p:cNvPr id="278" name="Rounded Rectangular Callout 277"/>
          <p:cNvSpPr/>
          <p:nvPr/>
        </p:nvSpPr>
        <p:spPr>
          <a:xfrm>
            <a:off x="4589737" y="721895"/>
            <a:ext cx="3958949" cy="1061441"/>
          </a:xfrm>
          <a:prstGeom prst="wedgeRoundRectCallout">
            <a:avLst>
              <a:gd name="adj1" fmla="val -60491"/>
              <a:gd name="adj2" fmla="val 193606"/>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endParaRPr lang="en-US" sz="2000" b="0" dirty="0">
              <a:solidFill>
                <a:srgbClr val="FFFF00"/>
              </a:solidFill>
              <a:latin typeface="Arial"/>
              <a:cs typeface="Arial"/>
            </a:endParaRPr>
          </a:p>
          <a:p>
            <a:pPr algn="l" rtl="1">
              <a:lnSpc>
                <a:spcPct val="90000"/>
              </a:lnSpc>
            </a:pPr>
            <a:r>
              <a:rPr lang="en-US" sz="2000" b="0" dirty="0">
                <a:solidFill>
                  <a:srgbClr val="FFFF00"/>
                </a:solidFill>
                <a:latin typeface="Arial"/>
                <a:cs typeface="Arial"/>
              </a:rPr>
              <a:t>In MCS Lock, </a:t>
            </a:r>
            <a:r>
              <a:rPr lang="en-US" sz="2000" b="0" i="1" dirty="0">
                <a:solidFill>
                  <a:srgbClr val="FFFF00"/>
                </a:solidFill>
                <a:latin typeface="Arial"/>
                <a:cs typeface="Arial"/>
              </a:rPr>
              <a:t>cohort</a:t>
            </a:r>
            <a:r>
              <a:rPr lang="en-US" sz="2000" b="0" dirty="0">
                <a:solidFill>
                  <a:srgbClr val="FFFF00"/>
                </a:solidFill>
                <a:latin typeface="Arial"/>
                <a:cs typeface="Arial"/>
              </a:rPr>
              <a:t> </a:t>
            </a:r>
            <a:r>
              <a:rPr lang="en-US" sz="2000" b="0" i="1" dirty="0">
                <a:solidFill>
                  <a:srgbClr val="FFFF00"/>
                </a:solidFill>
                <a:latin typeface="Arial"/>
                <a:cs typeface="Arial"/>
              </a:rPr>
              <a:t>detection</a:t>
            </a:r>
            <a:r>
              <a:rPr lang="en-US" sz="2000" b="0" dirty="0">
                <a:solidFill>
                  <a:srgbClr val="FFFF00"/>
                </a:solidFill>
                <a:latin typeface="Arial"/>
                <a:cs typeface="Arial"/>
              </a:rPr>
              <a:t> by checking successor pointer</a:t>
            </a:r>
          </a:p>
          <a:p>
            <a:pPr algn="l"/>
            <a:endParaRPr lang="en-US" sz="2000" dirty="0">
              <a:solidFill>
                <a:srgbClr val="FFFF00"/>
              </a:solidFill>
              <a:latin typeface="Arial"/>
              <a:cs typeface="Arial"/>
            </a:endParaRPr>
          </a:p>
        </p:txBody>
      </p:sp>
      <p:sp>
        <p:nvSpPr>
          <p:cNvPr id="136" name="Rounded Rectangular Callout 135"/>
          <p:cNvSpPr/>
          <p:nvPr/>
        </p:nvSpPr>
        <p:spPr>
          <a:xfrm>
            <a:off x="2247119" y="3811601"/>
            <a:ext cx="2971452" cy="1079704"/>
          </a:xfrm>
          <a:prstGeom prst="wedgeRoundRectCallout">
            <a:avLst>
              <a:gd name="adj1" fmla="val -74256"/>
              <a:gd name="adj2" fmla="val -163369"/>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endParaRPr lang="en-US" sz="2000" b="0" dirty="0">
              <a:solidFill>
                <a:srgbClr val="FFFF00"/>
              </a:solidFill>
              <a:latin typeface="Arial"/>
              <a:cs typeface="Arial"/>
            </a:endParaRPr>
          </a:p>
          <a:p>
            <a:pPr algn="l" rtl="1">
              <a:lnSpc>
                <a:spcPct val="90000"/>
              </a:lnSpc>
            </a:pPr>
            <a:r>
              <a:rPr lang="en-US" sz="2000" b="0" dirty="0">
                <a:solidFill>
                  <a:srgbClr val="FFFF00"/>
                </a:solidFill>
                <a:latin typeface="Arial"/>
                <a:cs typeface="Arial"/>
              </a:rPr>
              <a:t>Bound number of consecutive acquires to control unfairness</a:t>
            </a:r>
          </a:p>
        </p:txBody>
      </p:sp>
      <p:sp>
        <p:nvSpPr>
          <p:cNvPr id="137" name="Rounded Rectangular Callout 136"/>
          <p:cNvSpPr/>
          <p:nvPr/>
        </p:nvSpPr>
        <p:spPr>
          <a:xfrm>
            <a:off x="169333" y="642651"/>
            <a:ext cx="3529255" cy="1260120"/>
          </a:xfrm>
          <a:prstGeom prst="wedgeRoundRectCallout">
            <a:avLst>
              <a:gd name="adj1" fmla="val -15730"/>
              <a:gd name="adj2" fmla="val 73978"/>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a:cs typeface="Arial"/>
              </a:rPr>
              <a:t>Two new states: </a:t>
            </a:r>
            <a:r>
              <a:rPr lang="en-US" sz="2000" b="0" i="1" dirty="0">
                <a:solidFill>
                  <a:srgbClr val="FFFF00"/>
                </a:solidFill>
                <a:latin typeface="Arial"/>
                <a:cs typeface="Arial"/>
              </a:rPr>
              <a:t>acquire local</a:t>
            </a:r>
            <a:r>
              <a:rPr lang="en-US" sz="2000" b="0" dirty="0">
                <a:solidFill>
                  <a:srgbClr val="FFFF00"/>
                </a:solidFill>
                <a:latin typeface="Arial"/>
                <a:cs typeface="Arial"/>
              </a:rPr>
              <a:t> and </a:t>
            </a:r>
            <a:r>
              <a:rPr lang="en-US" sz="2000" b="0" i="1" dirty="0">
                <a:solidFill>
                  <a:srgbClr val="FFFF00"/>
                </a:solidFill>
                <a:latin typeface="Arial"/>
                <a:cs typeface="Arial"/>
              </a:rPr>
              <a:t>acquire global</a:t>
            </a:r>
            <a:r>
              <a:rPr lang="en-US" sz="2000" b="0" dirty="0">
                <a:solidFill>
                  <a:srgbClr val="FFFF00"/>
                </a:solidFill>
                <a:latin typeface="Arial"/>
                <a:cs typeface="Arial"/>
              </a:rPr>
              <a:t>. Do we own global lock?</a:t>
            </a:r>
            <a:endParaRPr lang="en-US" sz="2000" dirty="0">
              <a:solidFill>
                <a:srgbClr val="FFFF00"/>
              </a:solidFill>
              <a:latin typeface="Arial"/>
              <a:cs typeface="Arial"/>
            </a:endParaRPr>
          </a:p>
        </p:txBody>
      </p:sp>
      <p:grpSp>
        <p:nvGrpSpPr>
          <p:cNvPr id="3" name="Group 54">
            <a:extLst>
              <a:ext uri="{FF2B5EF4-FFF2-40B4-BE49-F238E27FC236}">
                <a16:creationId xmlns:a16="http://schemas.microsoft.com/office/drawing/2014/main" id="{869EB01E-00BF-69FB-DA39-11F84B6962A0}"/>
              </a:ext>
            </a:extLst>
          </p:cNvPr>
          <p:cNvGrpSpPr>
            <a:grpSpLocks/>
          </p:cNvGrpSpPr>
          <p:nvPr/>
        </p:nvGrpSpPr>
        <p:grpSpPr bwMode="auto">
          <a:xfrm>
            <a:off x="7609325" y="3697539"/>
            <a:ext cx="474663" cy="676275"/>
            <a:chOff x="4300" y="2246"/>
            <a:chExt cx="400" cy="571"/>
          </a:xfrm>
          <a:effectLst>
            <a:glow rad="139700">
              <a:schemeClr val="accent3">
                <a:satMod val="175000"/>
                <a:alpha val="40000"/>
              </a:schemeClr>
            </a:glow>
          </a:effectLst>
        </p:grpSpPr>
        <p:sp>
          <p:nvSpPr>
            <p:cNvPr id="4" name="Oval 55">
              <a:extLst>
                <a:ext uri="{FF2B5EF4-FFF2-40B4-BE49-F238E27FC236}">
                  <a16:creationId xmlns:a16="http://schemas.microsoft.com/office/drawing/2014/main" id="{D225ABE4-66AB-494E-D4A4-41C423235EB1}"/>
                </a:ext>
              </a:extLst>
            </p:cNvPr>
            <p:cNvSpPr>
              <a:spLocks noChangeArrowheads="1"/>
            </p:cNvSpPr>
            <p:nvPr/>
          </p:nvSpPr>
          <p:spPr bwMode="auto">
            <a:xfrm>
              <a:off x="4300" y="2246"/>
              <a:ext cx="400" cy="41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6" name="Oval 56">
              <a:extLst>
                <a:ext uri="{FF2B5EF4-FFF2-40B4-BE49-F238E27FC236}">
                  <a16:creationId xmlns:a16="http://schemas.microsoft.com/office/drawing/2014/main" id="{A60F2D12-72AE-619E-580E-5F87BADACD50}"/>
                </a:ext>
              </a:extLst>
            </p:cNvPr>
            <p:cNvSpPr>
              <a:spLocks noChangeArrowheads="1"/>
            </p:cNvSpPr>
            <p:nvPr/>
          </p:nvSpPr>
          <p:spPr bwMode="auto">
            <a:xfrm>
              <a:off x="4358" y="2302"/>
              <a:ext cx="280" cy="325"/>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9" name="Oval 57">
              <a:extLst>
                <a:ext uri="{FF2B5EF4-FFF2-40B4-BE49-F238E27FC236}">
                  <a16:creationId xmlns:a16="http://schemas.microsoft.com/office/drawing/2014/main" id="{F41DB562-EA9E-9AEF-FED8-FA6AAAD97CAF}"/>
                </a:ext>
              </a:extLst>
            </p:cNvPr>
            <p:cNvSpPr>
              <a:spLocks noChangeArrowheads="1"/>
            </p:cNvSpPr>
            <p:nvPr/>
          </p:nvSpPr>
          <p:spPr bwMode="auto">
            <a:xfrm>
              <a:off x="4303" y="2413"/>
              <a:ext cx="397" cy="40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10" name="Oval 58">
              <a:extLst>
                <a:ext uri="{FF2B5EF4-FFF2-40B4-BE49-F238E27FC236}">
                  <a16:creationId xmlns:a16="http://schemas.microsoft.com/office/drawing/2014/main" id="{5C9C88CE-CEA6-E530-3584-EEAFCB0BDBED}"/>
                </a:ext>
              </a:extLst>
            </p:cNvPr>
            <p:cNvSpPr>
              <a:spLocks noChangeArrowheads="1"/>
            </p:cNvSpPr>
            <p:nvPr/>
          </p:nvSpPr>
          <p:spPr bwMode="auto">
            <a:xfrm>
              <a:off x="4428" y="2496"/>
              <a:ext cx="143" cy="139"/>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11" name="AutoShape 59">
              <a:extLst>
                <a:ext uri="{FF2B5EF4-FFF2-40B4-BE49-F238E27FC236}">
                  <a16:creationId xmlns:a16="http://schemas.microsoft.com/office/drawing/2014/main" id="{25DBE191-CF54-2463-180A-65CE8EAFCFBB}"/>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solidFill>
                  <a:srgbClr val="FFFF00"/>
                </a:solidFill>
              </a:endParaRPr>
            </a:p>
          </p:txBody>
        </p:sp>
      </p:grpSp>
    </p:spTree>
    <p:extLst>
      <p:ext uri="{BB962C8B-B14F-4D97-AF65-F5344CB8AC3E}">
        <p14:creationId xmlns:p14="http://schemas.microsoft.com/office/powerpoint/2010/main" val="24083855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 grpId="0" animBg="1"/>
      <p:bldP spid="278" grpId="0" animBg="1"/>
      <p:bldP spid="136" grpId="0" animBg="1"/>
      <p:bldP spid="137"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7496"/>
            <a:ext cx="8229600" cy="1143000"/>
          </a:xfrm>
        </p:spPr>
        <p:txBody>
          <a:bodyPr>
            <a:normAutofit fontScale="90000"/>
          </a:bodyPr>
          <a:lstStyle/>
          <a:p>
            <a:br>
              <a:rPr lang="en-US" dirty="0">
                <a:latin typeface="Arial"/>
                <a:cs typeface="Arial"/>
              </a:rPr>
            </a:br>
            <a:r>
              <a:rPr lang="en-US" dirty="0">
                <a:latin typeface="Arial"/>
                <a:cs typeface="Arial"/>
              </a:rPr>
              <a:t>Lock Cohorting: C-BO-BO Lock</a:t>
            </a:r>
            <a:br>
              <a:rPr lang="en-US" dirty="0">
                <a:latin typeface="Arial"/>
                <a:cs typeface="Arial"/>
              </a:rPr>
            </a:br>
            <a:br>
              <a:rPr lang="en-US" sz="3100" dirty="0">
                <a:latin typeface="Arial"/>
                <a:cs typeface="Arial"/>
              </a:rPr>
            </a:br>
            <a:endParaRPr lang="en-US" sz="3100" dirty="0">
              <a:latin typeface="Arial"/>
              <a:cs typeface="Arial"/>
            </a:endParaRPr>
          </a:p>
        </p:txBody>
      </p:sp>
      <p:sp>
        <p:nvSpPr>
          <p:cNvPr id="5" name="Rounded Rectangle 4"/>
          <p:cNvSpPr/>
          <p:nvPr/>
        </p:nvSpPr>
        <p:spPr>
          <a:xfrm>
            <a:off x="1037678" y="1676294"/>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sp>
        <p:nvSpPr>
          <p:cNvPr id="8" name="Rounded Rectangle 7"/>
          <p:cNvSpPr/>
          <p:nvPr/>
        </p:nvSpPr>
        <p:spPr>
          <a:xfrm>
            <a:off x="1037678" y="4217913"/>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sp>
        <p:nvSpPr>
          <p:cNvPr id="113" name="Rectangle 42"/>
          <p:cNvSpPr>
            <a:spLocks noChangeArrowheads="1"/>
          </p:cNvSpPr>
          <p:nvPr/>
        </p:nvSpPr>
        <p:spPr bwMode="auto">
          <a:xfrm>
            <a:off x="8260414" y="3952677"/>
            <a:ext cx="690546" cy="484748"/>
          </a:xfrm>
          <a:prstGeom prst="rect">
            <a:avLst/>
          </a:prstGeom>
          <a:solidFill>
            <a:srgbClr val="CCFFCC"/>
          </a:solidFill>
          <a:ln w="12700">
            <a:noFill/>
            <a:miter lim="800000"/>
            <a:headEnd/>
            <a:tailEnd/>
          </a:ln>
        </p:spPr>
        <p:txBody>
          <a:bodyPr wrap="square" lIns="90488" tIns="44450" rIns="90488" bIns="44450">
            <a:spAutoFit/>
          </a:bodyPr>
          <a:lstStyle/>
          <a:p>
            <a:pPr algn="l" rtl="1">
              <a:lnSpc>
                <a:spcPct val="90000"/>
              </a:lnSpc>
            </a:pPr>
            <a:r>
              <a:rPr lang="en-US" sz="2800" b="0" dirty="0">
                <a:solidFill>
                  <a:schemeClr val="tx1"/>
                </a:solidFill>
                <a:latin typeface="Arial"/>
                <a:cs typeface="Arial"/>
              </a:rPr>
              <a:t>CS</a:t>
            </a:r>
          </a:p>
        </p:txBody>
      </p:sp>
      <p:grpSp>
        <p:nvGrpSpPr>
          <p:cNvPr id="114" name="Group 44"/>
          <p:cNvGrpSpPr>
            <a:grpSpLocks/>
          </p:cNvGrpSpPr>
          <p:nvPr/>
        </p:nvGrpSpPr>
        <p:grpSpPr bwMode="auto">
          <a:xfrm flipH="1">
            <a:off x="3140631" y="2549569"/>
            <a:ext cx="557212" cy="525462"/>
            <a:chOff x="1008" y="2720"/>
            <a:chExt cx="856" cy="808"/>
          </a:xfrm>
          <a:effectLst>
            <a:glow rad="101600">
              <a:schemeClr val="accent3">
                <a:satMod val="175000"/>
                <a:alpha val="40000"/>
              </a:schemeClr>
            </a:glow>
          </a:effectLst>
        </p:grpSpPr>
        <p:sp>
          <p:nvSpPr>
            <p:cNvPr id="11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1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124" name="Group 44"/>
          <p:cNvGrpSpPr>
            <a:grpSpLocks/>
          </p:cNvGrpSpPr>
          <p:nvPr/>
        </p:nvGrpSpPr>
        <p:grpSpPr bwMode="auto">
          <a:xfrm flipH="1">
            <a:off x="1950852" y="2543090"/>
            <a:ext cx="557212" cy="525462"/>
            <a:chOff x="1008" y="2720"/>
            <a:chExt cx="856" cy="808"/>
          </a:xfrm>
          <a:effectLst>
            <a:glow rad="101600">
              <a:schemeClr val="accent3">
                <a:satMod val="175000"/>
                <a:alpha val="40000"/>
              </a:schemeClr>
            </a:glow>
          </a:effectLst>
        </p:grpSpPr>
        <p:sp>
          <p:nvSpPr>
            <p:cNvPr id="12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2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01" name="Group 44"/>
          <p:cNvGrpSpPr>
            <a:grpSpLocks/>
          </p:cNvGrpSpPr>
          <p:nvPr/>
        </p:nvGrpSpPr>
        <p:grpSpPr bwMode="auto">
          <a:xfrm flipH="1">
            <a:off x="6925957" y="3940577"/>
            <a:ext cx="557212" cy="525462"/>
            <a:chOff x="1008" y="2720"/>
            <a:chExt cx="856" cy="808"/>
          </a:xfrm>
          <a:effectLst>
            <a:glow rad="101600">
              <a:schemeClr val="accent3">
                <a:satMod val="175000"/>
                <a:alpha val="40000"/>
              </a:schemeClr>
            </a:glow>
          </a:effectLst>
        </p:grpSpPr>
        <p:sp>
          <p:nvSpPr>
            <p:cNvPr id="202"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03"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4"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5"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6"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7"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8"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9"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10"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23" name="Group 44"/>
          <p:cNvGrpSpPr>
            <a:grpSpLocks/>
          </p:cNvGrpSpPr>
          <p:nvPr/>
        </p:nvGrpSpPr>
        <p:grpSpPr bwMode="auto">
          <a:xfrm flipH="1">
            <a:off x="2123512" y="5172793"/>
            <a:ext cx="557212" cy="525462"/>
            <a:chOff x="1008" y="2720"/>
            <a:chExt cx="856" cy="808"/>
          </a:xfrm>
          <a:effectLst>
            <a:glow rad="101600">
              <a:schemeClr val="accent3">
                <a:satMod val="175000"/>
                <a:alpha val="40000"/>
              </a:schemeClr>
            </a:glow>
          </a:effectLst>
        </p:grpSpPr>
        <p:sp>
          <p:nvSpPr>
            <p:cNvPr id="224"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25"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6"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7"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8"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29"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30"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1"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2"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247" name="Line 28"/>
          <p:cNvSpPr>
            <a:spLocks noChangeShapeType="1"/>
          </p:cNvSpPr>
          <p:nvPr/>
        </p:nvSpPr>
        <p:spPr bwMode="auto">
          <a:xfrm>
            <a:off x="6035777" y="4531649"/>
            <a:ext cx="1416200" cy="0"/>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48" name="Line 29"/>
          <p:cNvSpPr>
            <a:spLocks noChangeShapeType="1"/>
          </p:cNvSpPr>
          <p:nvPr/>
        </p:nvSpPr>
        <p:spPr bwMode="auto">
          <a:xfrm>
            <a:off x="7457372" y="4478046"/>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49" name="Line 30"/>
          <p:cNvSpPr>
            <a:spLocks noChangeShapeType="1"/>
          </p:cNvSpPr>
          <p:nvPr/>
        </p:nvSpPr>
        <p:spPr bwMode="auto">
          <a:xfrm>
            <a:off x="6907077" y="4482513"/>
            <a:ext cx="0" cy="98272"/>
          </a:xfrm>
          <a:prstGeom prst="line">
            <a:avLst/>
          </a:prstGeom>
          <a:noFill/>
          <a:ln w="38100">
            <a:solidFill>
              <a:schemeClr val="bg1"/>
            </a:solidFill>
            <a:round/>
            <a:headEnd/>
            <a:tailEnd/>
          </a:ln>
        </p:spPr>
        <p:txBody>
          <a:bodyPr/>
          <a:lstStyle/>
          <a:p>
            <a:endParaRPr lang="en-US" dirty="0">
              <a:solidFill>
                <a:srgbClr val="FFFF00"/>
              </a:solidFill>
              <a:latin typeface="Arial"/>
              <a:cs typeface="Arial"/>
            </a:endParaRPr>
          </a:p>
        </p:txBody>
      </p:sp>
      <p:sp>
        <p:nvSpPr>
          <p:cNvPr id="250" name="Line 31"/>
          <p:cNvSpPr>
            <a:spLocks noChangeShapeType="1"/>
          </p:cNvSpPr>
          <p:nvPr/>
        </p:nvSpPr>
        <p:spPr bwMode="auto">
          <a:xfrm>
            <a:off x="7184922" y="4482513"/>
            <a:ext cx="0" cy="98272"/>
          </a:xfrm>
          <a:prstGeom prst="line">
            <a:avLst/>
          </a:prstGeom>
          <a:noFill/>
          <a:ln w="38100">
            <a:solidFill>
              <a:schemeClr val="bg1"/>
            </a:solidFill>
            <a:round/>
            <a:headEnd/>
            <a:tailEnd/>
          </a:ln>
        </p:spPr>
        <p:txBody>
          <a:bodyPr/>
          <a:lstStyle/>
          <a:p>
            <a:endParaRPr lang="en-US" dirty="0">
              <a:solidFill>
                <a:srgbClr val="FFFF00"/>
              </a:solidFill>
              <a:latin typeface="Arial"/>
              <a:cs typeface="Arial"/>
            </a:endParaRPr>
          </a:p>
        </p:txBody>
      </p:sp>
      <p:sp>
        <p:nvSpPr>
          <p:cNvPr id="251" name="Line 32"/>
          <p:cNvSpPr>
            <a:spLocks noChangeShapeType="1"/>
          </p:cNvSpPr>
          <p:nvPr/>
        </p:nvSpPr>
        <p:spPr bwMode="auto">
          <a:xfrm>
            <a:off x="6343295" y="4482513"/>
            <a:ext cx="0" cy="98272"/>
          </a:xfrm>
          <a:prstGeom prst="line">
            <a:avLst/>
          </a:prstGeom>
          <a:noFill/>
          <a:ln w="38100">
            <a:solidFill>
              <a:schemeClr val="bg1"/>
            </a:solidFill>
            <a:round/>
            <a:headEnd/>
            <a:tailEnd/>
          </a:ln>
        </p:spPr>
        <p:txBody>
          <a:bodyPr/>
          <a:lstStyle/>
          <a:p>
            <a:endParaRPr lang="en-US" dirty="0">
              <a:solidFill>
                <a:srgbClr val="FFFF00"/>
              </a:solidFill>
              <a:latin typeface="Arial"/>
              <a:cs typeface="Arial"/>
            </a:endParaRPr>
          </a:p>
        </p:txBody>
      </p:sp>
      <p:sp>
        <p:nvSpPr>
          <p:cNvPr id="252" name="Rectangle 33"/>
          <p:cNvSpPr>
            <a:spLocks noChangeArrowheads="1"/>
          </p:cNvSpPr>
          <p:nvPr/>
        </p:nvSpPr>
        <p:spPr bwMode="auto">
          <a:xfrm>
            <a:off x="5762653" y="4607331"/>
            <a:ext cx="618823" cy="343684"/>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800" b="0" dirty="0">
                <a:solidFill>
                  <a:srgbClr val="FFFF00"/>
                </a:solidFill>
                <a:latin typeface="Arial"/>
                <a:cs typeface="Arial"/>
              </a:rPr>
              <a:t>time</a:t>
            </a:r>
          </a:p>
        </p:txBody>
      </p:sp>
      <p:sp>
        <p:nvSpPr>
          <p:cNvPr id="253" name="Rectangle 34"/>
          <p:cNvSpPr>
            <a:spLocks noChangeArrowheads="1"/>
          </p:cNvSpPr>
          <p:nvPr/>
        </p:nvSpPr>
        <p:spPr bwMode="auto">
          <a:xfrm>
            <a:off x="7307744" y="4644553"/>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254" name="Rectangle 35"/>
          <p:cNvSpPr>
            <a:spLocks noChangeArrowheads="1"/>
          </p:cNvSpPr>
          <p:nvPr/>
        </p:nvSpPr>
        <p:spPr bwMode="auto">
          <a:xfrm>
            <a:off x="7027201" y="4644553"/>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2d</a:t>
            </a:r>
          </a:p>
        </p:txBody>
      </p:sp>
      <p:sp>
        <p:nvSpPr>
          <p:cNvPr id="255" name="Rectangle 36"/>
          <p:cNvSpPr>
            <a:spLocks noChangeArrowheads="1"/>
          </p:cNvSpPr>
          <p:nvPr/>
        </p:nvSpPr>
        <p:spPr bwMode="auto">
          <a:xfrm>
            <a:off x="6240706" y="4644553"/>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4d</a:t>
            </a:r>
          </a:p>
        </p:txBody>
      </p:sp>
      <p:sp>
        <p:nvSpPr>
          <p:cNvPr id="266" name="Freeform 68"/>
          <p:cNvSpPr>
            <a:spLocks/>
          </p:cNvSpPr>
          <p:nvPr/>
        </p:nvSpPr>
        <p:spPr bwMode="auto">
          <a:xfrm>
            <a:off x="6841471" y="3522733"/>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bg1"/>
            </a:solidFill>
            <a:round/>
            <a:headEnd/>
            <a:tailEnd type="triangle" w="med" len="med"/>
          </a:ln>
        </p:spPr>
        <p:txBody>
          <a:bodyPr wrap="none" anchor="ctr"/>
          <a:lstStyle/>
          <a:p>
            <a:endParaRPr lang="en-US" dirty="0">
              <a:latin typeface="Arial"/>
              <a:cs typeface="Arial"/>
            </a:endParaRPr>
          </a:p>
        </p:txBody>
      </p:sp>
      <p:sp>
        <p:nvSpPr>
          <p:cNvPr id="267" name="Freeform 68"/>
          <p:cNvSpPr>
            <a:spLocks/>
          </p:cNvSpPr>
          <p:nvPr/>
        </p:nvSpPr>
        <p:spPr bwMode="auto">
          <a:xfrm>
            <a:off x="6303172" y="3436313"/>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bg1"/>
            </a:solidFill>
            <a:round/>
            <a:headEnd/>
            <a:tailEnd type="triangle" w="med" len="med"/>
          </a:ln>
        </p:spPr>
        <p:txBody>
          <a:bodyPr wrap="none" anchor="ctr"/>
          <a:lstStyle/>
          <a:p>
            <a:endParaRPr lang="en-US" dirty="0">
              <a:latin typeface="Arial"/>
              <a:cs typeface="Arial"/>
            </a:endParaRPr>
          </a:p>
        </p:txBody>
      </p:sp>
      <p:sp>
        <p:nvSpPr>
          <p:cNvPr id="274" name="Rectangle 42"/>
          <p:cNvSpPr>
            <a:spLocks noChangeArrowheads="1"/>
          </p:cNvSpPr>
          <p:nvPr/>
        </p:nvSpPr>
        <p:spPr bwMode="auto">
          <a:xfrm>
            <a:off x="7609325" y="2845983"/>
            <a:ext cx="939361" cy="842282"/>
          </a:xfrm>
          <a:prstGeom prst="rect">
            <a:avLst/>
          </a:prstGeom>
          <a:noFill/>
          <a:ln w="12700">
            <a:noFill/>
            <a:miter lim="800000"/>
            <a:headEnd/>
            <a:tailEnd/>
          </a:ln>
        </p:spPr>
        <p:txBody>
          <a:bodyPr wrap="none" lIns="90488" tIns="44450" rIns="90488" bIns="44450">
            <a:spAutoFit/>
          </a:bodyPr>
          <a:lstStyle/>
          <a:p>
            <a:pPr algn="ctr" rtl="1">
              <a:lnSpc>
                <a:spcPct val="90000"/>
              </a:lnSpc>
            </a:pPr>
            <a:r>
              <a:rPr lang="en-US" sz="1800" b="0" dirty="0">
                <a:solidFill>
                  <a:srgbClr val="FFFF00"/>
                </a:solidFill>
                <a:latin typeface="Arial"/>
                <a:cs typeface="Arial"/>
              </a:rPr>
              <a:t>Global </a:t>
            </a:r>
          </a:p>
          <a:p>
            <a:pPr algn="ctr" rtl="1">
              <a:lnSpc>
                <a:spcPct val="90000"/>
              </a:lnSpc>
            </a:pPr>
            <a:r>
              <a:rPr lang="en-US" sz="1800" b="0" dirty="0">
                <a:solidFill>
                  <a:srgbClr val="FFFF00"/>
                </a:solidFill>
                <a:latin typeface="Arial"/>
                <a:cs typeface="Arial"/>
              </a:rPr>
              <a:t>backoff</a:t>
            </a:r>
          </a:p>
          <a:p>
            <a:pPr algn="ctr" rtl="1">
              <a:lnSpc>
                <a:spcPct val="90000"/>
              </a:lnSpc>
            </a:pPr>
            <a:r>
              <a:rPr lang="en-US" sz="1800" b="0" dirty="0">
                <a:solidFill>
                  <a:srgbClr val="FFFF00"/>
                </a:solidFill>
                <a:latin typeface="Arial"/>
                <a:cs typeface="Arial"/>
              </a:rPr>
              <a:t>lock</a:t>
            </a:r>
          </a:p>
        </p:txBody>
      </p:sp>
      <p:sp>
        <p:nvSpPr>
          <p:cNvPr id="277" name="Rounded Rectangular Callout 276"/>
          <p:cNvSpPr/>
          <p:nvPr/>
        </p:nvSpPr>
        <p:spPr>
          <a:xfrm>
            <a:off x="5468576" y="5317067"/>
            <a:ext cx="2777958" cy="764718"/>
          </a:xfrm>
          <a:prstGeom prst="wedgeRoundRectCallout">
            <a:avLst>
              <a:gd name="adj1" fmla="val 23689"/>
              <a:gd name="adj2" fmla="val -152309"/>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endParaRPr lang="en-US" sz="2000" b="0" dirty="0">
              <a:solidFill>
                <a:srgbClr val="FFFF00"/>
              </a:solidFill>
              <a:latin typeface="Arial"/>
              <a:cs typeface="Arial"/>
            </a:endParaRPr>
          </a:p>
          <a:p>
            <a:pPr algn="l" rtl="1">
              <a:lnSpc>
                <a:spcPct val="90000"/>
              </a:lnSpc>
            </a:pPr>
            <a:r>
              <a:rPr lang="en-US" sz="2000" b="0" dirty="0">
                <a:solidFill>
                  <a:srgbClr val="FFFF00"/>
                </a:solidFill>
                <a:latin typeface="Arial"/>
                <a:cs typeface="Arial"/>
              </a:rPr>
              <a:t>As noted, BO Lock is </a:t>
            </a:r>
            <a:r>
              <a:rPr lang="en-US" sz="2000" b="0" i="1" dirty="0">
                <a:solidFill>
                  <a:srgbClr val="FFFF00"/>
                </a:solidFill>
                <a:latin typeface="Arial"/>
                <a:cs typeface="Arial"/>
              </a:rPr>
              <a:t>thread oblivious</a:t>
            </a:r>
            <a:endParaRPr lang="en-US" sz="2000" dirty="0">
              <a:solidFill>
                <a:srgbClr val="FFFF00"/>
              </a:solidFill>
              <a:latin typeface="Arial"/>
              <a:cs typeface="Arial"/>
            </a:endParaRPr>
          </a:p>
          <a:p>
            <a:pPr algn="l" rtl="1">
              <a:lnSpc>
                <a:spcPct val="90000"/>
              </a:lnSpc>
            </a:pPr>
            <a:r>
              <a:rPr lang="en-US" sz="2000" b="0" dirty="0">
                <a:solidFill>
                  <a:srgbClr val="FFFF00"/>
                </a:solidFill>
                <a:latin typeface="Arial"/>
                <a:cs typeface="Arial"/>
              </a:rPr>
              <a:t>                          </a:t>
            </a:r>
          </a:p>
        </p:txBody>
      </p:sp>
      <p:sp>
        <p:nvSpPr>
          <p:cNvPr id="278" name="Rounded Rectangular Callout 277"/>
          <p:cNvSpPr/>
          <p:nvPr/>
        </p:nvSpPr>
        <p:spPr>
          <a:xfrm>
            <a:off x="2794804" y="180479"/>
            <a:ext cx="3605996" cy="1061441"/>
          </a:xfrm>
          <a:prstGeom prst="wedgeRoundRectCallout">
            <a:avLst>
              <a:gd name="adj1" fmla="val 18"/>
              <a:gd name="adj2" fmla="val 171272"/>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a:cs typeface="Arial"/>
              </a:rPr>
              <a:t>How to add </a:t>
            </a:r>
            <a:r>
              <a:rPr lang="en-US" sz="2000" b="0" i="1" dirty="0">
                <a:solidFill>
                  <a:srgbClr val="FFFF00"/>
                </a:solidFill>
                <a:latin typeface="Arial"/>
                <a:cs typeface="Arial"/>
              </a:rPr>
              <a:t>cohort</a:t>
            </a:r>
            <a:r>
              <a:rPr lang="en-US" sz="2000" b="0" dirty="0">
                <a:solidFill>
                  <a:srgbClr val="FFFF00"/>
                </a:solidFill>
                <a:latin typeface="Arial"/>
                <a:cs typeface="Arial"/>
              </a:rPr>
              <a:t> </a:t>
            </a:r>
            <a:r>
              <a:rPr lang="en-US" sz="2000" b="0" i="1" dirty="0">
                <a:solidFill>
                  <a:srgbClr val="FFFF00"/>
                </a:solidFill>
                <a:latin typeface="Arial"/>
                <a:cs typeface="Arial"/>
              </a:rPr>
              <a:t>detection</a:t>
            </a:r>
            <a:r>
              <a:rPr lang="en-US" sz="2000" b="0" dirty="0">
                <a:solidFill>
                  <a:srgbClr val="FFFF00"/>
                </a:solidFill>
                <a:latin typeface="Arial"/>
                <a:cs typeface="Arial"/>
              </a:rPr>
              <a:t> </a:t>
            </a:r>
            <a:r>
              <a:rPr lang="en-US" sz="2000" b="0" i="1" dirty="0">
                <a:solidFill>
                  <a:srgbClr val="FFFF00"/>
                </a:solidFill>
                <a:latin typeface="Arial"/>
                <a:cs typeface="Arial"/>
              </a:rPr>
              <a:t>property</a:t>
            </a:r>
            <a:r>
              <a:rPr lang="en-US" sz="2000" b="0" dirty="0">
                <a:solidFill>
                  <a:srgbClr val="FFFF00"/>
                </a:solidFill>
                <a:latin typeface="Arial"/>
                <a:cs typeface="Arial"/>
              </a:rPr>
              <a:t> to BO lock</a:t>
            </a:r>
            <a:r>
              <a:rPr lang="en-US" sz="2000" b="0" i="1" dirty="0">
                <a:solidFill>
                  <a:srgbClr val="FFFF00"/>
                </a:solidFill>
                <a:latin typeface="Arial"/>
                <a:cs typeface="Arial"/>
              </a:rPr>
              <a:t>?</a:t>
            </a:r>
            <a:endParaRPr lang="en-US" sz="2000" dirty="0">
              <a:solidFill>
                <a:srgbClr val="FFFF00"/>
              </a:solidFill>
              <a:latin typeface="Arial"/>
              <a:cs typeface="Arial"/>
            </a:endParaRPr>
          </a:p>
        </p:txBody>
      </p:sp>
      <p:grpSp>
        <p:nvGrpSpPr>
          <p:cNvPr id="137" name="Group 44"/>
          <p:cNvGrpSpPr>
            <a:grpSpLocks/>
          </p:cNvGrpSpPr>
          <p:nvPr/>
        </p:nvGrpSpPr>
        <p:grpSpPr bwMode="auto">
          <a:xfrm flipH="1">
            <a:off x="3877957" y="2552044"/>
            <a:ext cx="557212" cy="525462"/>
            <a:chOff x="1008" y="2720"/>
            <a:chExt cx="856" cy="808"/>
          </a:xfrm>
          <a:effectLst>
            <a:glow rad="101600">
              <a:schemeClr val="accent3">
                <a:satMod val="175000"/>
                <a:alpha val="40000"/>
              </a:schemeClr>
            </a:glow>
          </a:effectLst>
        </p:grpSpPr>
        <p:sp>
          <p:nvSpPr>
            <p:cNvPr id="138"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39"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0"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1"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2"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43"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44"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5"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6"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147" name="Line 28"/>
          <p:cNvSpPr>
            <a:spLocks noChangeShapeType="1"/>
          </p:cNvSpPr>
          <p:nvPr/>
        </p:nvSpPr>
        <p:spPr bwMode="auto">
          <a:xfrm>
            <a:off x="2987777" y="3143116"/>
            <a:ext cx="1416200" cy="0"/>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48" name="Line 29"/>
          <p:cNvSpPr>
            <a:spLocks noChangeShapeType="1"/>
          </p:cNvSpPr>
          <p:nvPr/>
        </p:nvSpPr>
        <p:spPr bwMode="auto">
          <a:xfrm>
            <a:off x="4409372" y="3089513"/>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49" name="Line 30"/>
          <p:cNvSpPr>
            <a:spLocks noChangeShapeType="1"/>
          </p:cNvSpPr>
          <p:nvPr/>
        </p:nvSpPr>
        <p:spPr bwMode="auto">
          <a:xfrm>
            <a:off x="3859077" y="30939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50" name="Line 31"/>
          <p:cNvSpPr>
            <a:spLocks noChangeShapeType="1"/>
          </p:cNvSpPr>
          <p:nvPr/>
        </p:nvSpPr>
        <p:spPr bwMode="auto">
          <a:xfrm>
            <a:off x="4136922" y="30939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51" name="Line 32"/>
          <p:cNvSpPr>
            <a:spLocks noChangeShapeType="1"/>
          </p:cNvSpPr>
          <p:nvPr/>
        </p:nvSpPr>
        <p:spPr bwMode="auto">
          <a:xfrm>
            <a:off x="3295295" y="30939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52" name="Rectangle 34"/>
          <p:cNvSpPr>
            <a:spLocks noChangeArrowheads="1"/>
          </p:cNvSpPr>
          <p:nvPr/>
        </p:nvSpPr>
        <p:spPr bwMode="auto">
          <a:xfrm>
            <a:off x="4259744" y="3256020"/>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153" name="Rectangle 35"/>
          <p:cNvSpPr>
            <a:spLocks noChangeArrowheads="1"/>
          </p:cNvSpPr>
          <p:nvPr/>
        </p:nvSpPr>
        <p:spPr bwMode="auto">
          <a:xfrm>
            <a:off x="3979201" y="32560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2d</a:t>
            </a:r>
          </a:p>
        </p:txBody>
      </p:sp>
      <p:sp>
        <p:nvSpPr>
          <p:cNvPr id="155" name="Rectangle 36"/>
          <p:cNvSpPr>
            <a:spLocks noChangeArrowheads="1"/>
          </p:cNvSpPr>
          <p:nvPr/>
        </p:nvSpPr>
        <p:spPr bwMode="auto">
          <a:xfrm>
            <a:off x="3192706" y="32560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4d</a:t>
            </a:r>
          </a:p>
        </p:txBody>
      </p:sp>
      <p:sp>
        <p:nvSpPr>
          <p:cNvPr id="156" name="Freeform 68"/>
          <p:cNvSpPr>
            <a:spLocks/>
          </p:cNvSpPr>
          <p:nvPr/>
        </p:nvSpPr>
        <p:spPr bwMode="auto">
          <a:xfrm>
            <a:off x="3793471" y="2134200"/>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sp>
        <p:nvSpPr>
          <p:cNvPr id="157" name="Freeform 68"/>
          <p:cNvSpPr>
            <a:spLocks/>
          </p:cNvSpPr>
          <p:nvPr/>
        </p:nvSpPr>
        <p:spPr bwMode="auto">
          <a:xfrm>
            <a:off x="3255172" y="2047780"/>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tx1"/>
            </a:solidFill>
            <a:round/>
            <a:headEnd/>
            <a:tailEnd type="triangle" w="med" len="med"/>
          </a:ln>
        </p:spPr>
        <p:txBody>
          <a:bodyPr wrap="none" anchor="ctr"/>
          <a:lstStyle/>
          <a:p>
            <a:endParaRPr lang="en-US" dirty="0">
              <a:latin typeface="Arial"/>
              <a:cs typeface="Arial"/>
            </a:endParaRPr>
          </a:p>
        </p:txBody>
      </p:sp>
      <p:grpSp>
        <p:nvGrpSpPr>
          <p:cNvPr id="158" name="Group 54"/>
          <p:cNvGrpSpPr>
            <a:grpSpLocks/>
          </p:cNvGrpSpPr>
          <p:nvPr/>
        </p:nvGrpSpPr>
        <p:grpSpPr bwMode="auto">
          <a:xfrm>
            <a:off x="4667132" y="2447142"/>
            <a:ext cx="412828" cy="609950"/>
            <a:chOff x="4300" y="2246"/>
            <a:chExt cx="400" cy="571"/>
          </a:xfrm>
          <a:effectLst>
            <a:glow rad="139700">
              <a:schemeClr val="accent3">
                <a:satMod val="175000"/>
                <a:alpha val="40000"/>
              </a:schemeClr>
            </a:glow>
          </a:effectLst>
        </p:grpSpPr>
        <p:sp>
          <p:nvSpPr>
            <p:cNvPr id="159" name="Oval 55"/>
            <p:cNvSpPr>
              <a:spLocks noChangeArrowheads="1"/>
            </p:cNvSpPr>
            <p:nvPr/>
          </p:nvSpPr>
          <p:spPr bwMode="auto">
            <a:xfrm>
              <a:off x="4300" y="2246"/>
              <a:ext cx="400" cy="41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160" name="Oval 56"/>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161" name="Oval 57"/>
            <p:cNvSpPr>
              <a:spLocks noChangeArrowheads="1"/>
            </p:cNvSpPr>
            <p:nvPr/>
          </p:nvSpPr>
          <p:spPr bwMode="auto">
            <a:xfrm>
              <a:off x="4303" y="2413"/>
              <a:ext cx="397" cy="40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162" name="Oval 58"/>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163"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a:cs typeface="Arial"/>
              </a:endParaRPr>
            </a:p>
          </p:txBody>
        </p:sp>
      </p:grpSp>
      <p:grpSp>
        <p:nvGrpSpPr>
          <p:cNvPr id="164" name="Group 44"/>
          <p:cNvGrpSpPr>
            <a:grpSpLocks/>
          </p:cNvGrpSpPr>
          <p:nvPr/>
        </p:nvGrpSpPr>
        <p:grpSpPr bwMode="auto">
          <a:xfrm flipH="1">
            <a:off x="3208364" y="5191169"/>
            <a:ext cx="557212" cy="525462"/>
            <a:chOff x="1008" y="2720"/>
            <a:chExt cx="856" cy="808"/>
          </a:xfrm>
          <a:effectLst>
            <a:glow rad="101600">
              <a:schemeClr val="accent3">
                <a:satMod val="175000"/>
                <a:alpha val="40000"/>
              </a:schemeClr>
            </a:glow>
          </a:effectLst>
        </p:grpSpPr>
        <p:sp>
          <p:nvSpPr>
            <p:cNvPr id="16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6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7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7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37" name="Group 44"/>
          <p:cNvGrpSpPr>
            <a:grpSpLocks/>
          </p:cNvGrpSpPr>
          <p:nvPr/>
        </p:nvGrpSpPr>
        <p:grpSpPr bwMode="auto">
          <a:xfrm flipH="1">
            <a:off x="3945690" y="5193644"/>
            <a:ext cx="557212" cy="525462"/>
            <a:chOff x="1008" y="2720"/>
            <a:chExt cx="856" cy="808"/>
          </a:xfrm>
          <a:effectLst>
            <a:glow rad="101600">
              <a:schemeClr val="accent3">
                <a:satMod val="175000"/>
                <a:alpha val="40000"/>
              </a:schemeClr>
            </a:glow>
          </a:effectLst>
        </p:grpSpPr>
        <p:sp>
          <p:nvSpPr>
            <p:cNvPr id="238"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39"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0"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1"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2"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46"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56"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7"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8"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259" name="Line 28"/>
          <p:cNvSpPr>
            <a:spLocks noChangeShapeType="1"/>
          </p:cNvSpPr>
          <p:nvPr/>
        </p:nvSpPr>
        <p:spPr bwMode="auto">
          <a:xfrm>
            <a:off x="3055510" y="5784716"/>
            <a:ext cx="1416200" cy="0"/>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0" name="Line 29"/>
          <p:cNvSpPr>
            <a:spLocks noChangeShapeType="1"/>
          </p:cNvSpPr>
          <p:nvPr/>
        </p:nvSpPr>
        <p:spPr bwMode="auto">
          <a:xfrm>
            <a:off x="4477105" y="5731113"/>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1" name="Line 30"/>
          <p:cNvSpPr>
            <a:spLocks noChangeShapeType="1"/>
          </p:cNvSpPr>
          <p:nvPr/>
        </p:nvSpPr>
        <p:spPr bwMode="auto">
          <a:xfrm>
            <a:off x="3926810" y="57355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2" name="Line 31"/>
          <p:cNvSpPr>
            <a:spLocks noChangeShapeType="1"/>
          </p:cNvSpPr>
          <p:nvPr/>
        </p:nvSpPr>
        <p:spPr bwMode="auto">
          <a:xfrm>
            <a:off x="4204655" y="57355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3" name="Line 32"/>
          <p:cNvSpPr>
            <a:spLocks noChangeShapeType="1"/>
          </p:cNvSpPr>
          <p:nvPr/>
        </p:nvSpPr>
        <p:spPr bwMode="auto">
          <a:xfrm>
            <a:off x="3363028" y="57355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4" name="Rectangle 34"/>
          <p:cNvSpPr>
            <a:spLocks noChangeArrowheads="1"/>
          </p:cNvSpPr>
          <p:nvPr/>
        </p:nvSpPr>
        <p:spPr bwMode="auto">
          <a:xfrm>
            <a:off x="4327477" y="5897620"/>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265" name="Rectangle 35"/>
          <p:cNvSpPr>
            <a:spLocks noChangeArrowheads="1"/>
          </p:cNvSpPr>
          <p:nvPr/>
        </p:nvSpPr>
        <p:spPr bwMode="auto">
          <a:xfrm>
            <a:off x="4046934" y="58976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2d</a:t>
            </a:r>
          </a:p>
        </p:txBody>
      </p:sp>
      <p:sp>
        <p:nvSpPr>
          <p:cNvPr id="275" name="Rectangle 36"/>
          <p:cNvSpPr>
            <a:spLocks noChangeArrowheads="1"/>
          </p:cNvSpPr>
          <p:nvPr/>
        </p:nvSpPr>
        <p:spPr bwMode="auto">
          <a:xfrm>
            <a:off x="3260439" y="58976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4d</a:t>
            </a:r>
          </a:p>
        </p:txBody>
      </p:sp>
      <p:sp>
        <p:nvSpPr>
          <p:cNvPr id="276" name="Freeform 68"/>
          <p:cNvSpPr>
            <a:spLocks/>
          </p:cNvSpPr>
          <p:nvPr/>
        </p:nvSpPr>
        <p:spPr bwMode="auto">
          <a:xfrm>
            <a:off x="3861204" y="4775800"/>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sp>
        <p:nvSpPr>
          <p:cNvPr id="279" name="Freeform 68"/>
          <p:cNvSpPr>
            <a:spLocks/>
          </p:cNvSpPr>
          <p:nvPr/>
        </p:nvSpPr>
        <p:spPr bwMode="auto">
          <a:xfrm>
            <a:off x="3322905" y="4689380"/>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tx1"/>
            </a:solidFill>
            <a:round/>
            <a:headEnd/>
            <a:tailEnd type="triangle" w="med" len="med"/>
          </a:ln>
        </p:spPr>
        <p:txBody>
          <a:bodyPr wrap="none" anchor="ctr"/>
          <a:lstStyle/>
          <a:p>
            <a:endParaRPr lang="en-US" dirty="0">
              <a:latin typeface="Arial"/>
              <a:cs typeface="Arial"/>
            </a:endParaRPr>
          </a:p>
        </p:txBody>
      </p:sp>
      <p:grpSp>
        <p:nvGrpSpPr>
          <p:cNvPr id="280" name="Group 54"/>
          <p:cNvGrpSpPr>
            <a:grpSpLocks/>
          </p:cNvGrpSpPr>
          <p:nvPr/>
        </p:nvGrpSpPr>
        <p:grpSpPr bwMode="auto">
          <a:xfrm>
            <a:off x="4734865" y="5088742"/>
            <a:ext cx="412828" cy="609950"/>
            <a:chOff x="4300" y="2246"/>
            <a:chExt cx="400" cy="571"/>
          </a:xfrm>
          <a:effectLst>
            <a:glow rad="139700">
              <a:schemeClr val="accent3">
                <a:satMod val="175000"/>
                <a:alpha val="40000"/>
              </a:schemeClr>
            </a:glow>
          </a:effectLst>
        </p:grpSpPr>
        <p:sp>
          <p:nvSpPr>
            <p:cNvPr id="281" name="Oval 55"/>
            <p:cNvSpPr>
              <a:spLocks noChangeArrowheads="1"/>
            </p:cNvSpPr>
            <p:nvPr/>
          </p:nvSpPr>
          <p:spPr bwMode="auto">
            <a:xfrm>
              <a:off x="4300" y="2246"/>
              <a:ext cx="400" cy="41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282" name="Oval 56"/>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283" name="Oval 57"/>
            <p:cNvSpPr>
              <a:spLocks noChangeArrowheads="1"/>
            </p:cNvSpPr>
            <p:nvPr/>
          </p:nvSpPr>
          <p:spPr bwMode="auto">
            <a:xfrm>
              <a:off x="4303" y="2413"/>
              <a:ext cx="397" cy="40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284" name="Oval 58"/>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285"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a:cs typeface="Arial"/>
              </a:endParaRPr>
            </a:p>
          </p:txBody>
        </p:sp>
      </p:grpSp>
      <p:grpSp>
        <p:nvGrpSpPr>
          <p:cNvPr id="11" name="Group 54">
            <a:extLst>
              <a:ext uri="{FF2B5EF4-FFF2-40B4-BE49-F238E27FC236}">
                <a16:creationId xmlns:a16="http://schemas.microsoft.com/office/drawing/2014/main" id="{37713971-70F5-958F-FBC3-BF85CAB51BAC}"/>
              </a:ext>
            </a:extLst>
          </p:cNvPr>
          <p:cNvGrpSpPr>
            <a:grpSpLocks/>
          </p:cNvGrpSpPr>
          <p:nvPr/>
        </p:nvGrpSpPr>
        <p:grpSpPr bwMode="auto">
          <a:xfrm>
            <a:off x="7609325" y="3697539"/>
            <a:ext cx="474663" cy="676275"/>
            <a:chOff x="4300" y="2246"/>
            <a:chExt cx="400" cy="571"/>
          </a:xfrm>
          <a:effectLst>
            <a:glow rad="139700">
              <a:schemeClr val="accent3">
                <a:satMod val="175000"/>
                <a:alpha val="40000"/>
              </a:schemeClr>
            </a:glow>
          </a:effectLst>
        </p:grpSpPr>
        <p:sp>
          <p:nvSpPr>
            <p:cNvPr id="12" name="Oval 55">
              <a:extLst>
                <a:ext uri="{FF2B5EF4-FFF2-40B4-BE49-F238E27FC236}">
                  <a16:creationId xmlns:a16="http://schemas.microsoft.com/office/drawing/2014/main" id="{45E1BC00-033B-2E39-0AEE-05F4A0D9EE06}"/>
                </a:ext>
              </a:extLst>
            </p:cNvPr>
            <p:cNvSpPr>
              <a:spLocks noChangeArrowheads="1"/>
            </p:cNvSpPr>
            <p:nvPr/>
          </p:nvSpPr>
          <p:spPr bwMode="auto">
            <a:xfrm>
              <a:off x="4300" y="2246"/>
              <a:ext cx="400" cy="41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13" name="Oval 56">
              <a:extLst>
                <a:ext uri="{FF2B5EF4-FFF2-40B4-BE49-F238E27FC236}">
                  <a16:creationId xmlns:a16="http://schemas.microsoft.com/office/drawing/2014/main" id="{AC0FB621-1D91-F9A6-AD12-5914CCE1FF58}"/>
                </a:ext>
              </a:extLst>
            </p:cNvPr>
            <p:cNvSpPr>
              <a:spLocks noChangeArrowheads="1"/>
            </p:cNvSpPr>
            <p:nvPr/>
          </p:nvSpPr>
          <p:spPr bwMode="auto">
            <a:xfrm>
              <a:off x="4358" y="2302"/>
              <a:ext cx="280" cy="325"/>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14" name="Oval 57">
              <a:extLst>
                <a:ext uri="{FF2B5EF4-FFF2-40B4-BE49-F238E27FC236}">
                  <a16:creationId xmlns:a16="http://schemas.microsoft.com/office/drawing/2014/main" id="{6536C620-DD6C-A333-4BD5-1EF5B4980736}"/>
                </a:ext>
              </a:extLst>
            </p:cNvPr>
            <p:cNvSpPr>
              <a:spLocks noChangeArrowheads="1"/>
            </p:cNvSpPr>
            <p:nvPr/>
          </p:nvSpPr>
          <p:spPr bwMode="auto">
            <a:xfrm>
              <a:off x="4303" y="2413"/>
              <a:ext cx="397" cy="40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15" name="Oval 58">
              <a:extLst>
                <a:ext uri="{FF2B5EF4-FFF2-40B4-BE49-F238E27FC236}">
                  <a16:creationId xmlns:a16="http://schemas.microsoft.com/office/drawing/2014/main" id="{7ADCCA2C-4C5A-E053-C680-5CEE4E53A629}"/>
                </a:ext>
              </a:extLst>
            </p:cNvPr>
            <p:cNvSpPr>
              <a:spLocks noChangeArrowheads="1"/>
            </p:cNvSpPr>
            <p:nvPr/>
          </p:nvSpPr>
          <p:spPr bwMode="auto">
            <a:xfrm>
              <a:off x="4428" y="2496"/>
              <a:ext cx="143" cy="139"/>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16" name="AutoShape 59">
              <a:extLst>
                <a:ext uri="{FF2B5EF4-FFF2-40B4-BE49-F238E27FC236}">
                  <a16:creationId xmlns:a16="http://schemas.microsoft.com/office/drawing/2014/main" id="{CDF7D626-2B40-EB12-BF29-F2E11828F0F6}"/>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solidFill>
                  <a:srgbClr val="FFFF00"/>
                </a:solidFill>
              </a:endParaRPr>
            </a:p>
          </p:txBody>
        </p:sp>
      </p:grpSp>
    </p:spTree>
    <p:extLst>
      <p:ext uri="{BB962C8B-B14F-4D97-AF65-F5344CB8AC3E}">
        <p14:creationId xmlns:p14="http://schemas.microsoft.com/office/powerpoint/2010/main" val="692734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 grpId="0" animBg="1"/>
      <p:bldP spid="278" grpId="0" animBg="1"/>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54">
            <a:extLst>
              <a:ext uri="{FF2B5EF4-FFF2-40B4-BE49-F238E27FC236}">
                <a16:creationId xmlns:a16="http://schemas.microsoft.com/office/drawing/2014/main" id="{45BE55FA-81FF-096B-1200-3D2E7CECE309}"/>
              </a:ext>
            </a:extLst>
          </p:cNvPr>
          <p:cNvGrpSpPr>
            <a:grpSpLocks/>
          </p:cNvGrpSpPr>
          <p:nvPr/>
        </p:nvGrpSpPr>
        <p:grpSpPr bwMode="auto">
          <a:xfrm>
            <a:off x="7609325" y="3697539"/>
            <a:ext cx="474663" cy="676275"/>
            <a:chOff x="4300" y="2246"/>
            <a:chExt cx="400" cy="571"/>
          </a:xfrm>
          <a:effectLst>
            <a:glow rad="139700">
              <a:schemeClr val="accent3">
                <a:satMod val="175000"/>
                <a:alpha val="40000"/>
              </a:schemeClr>
            </a:glow>
          </a:effectLst>
        </p:grpSpPr>
        <p:sp>
          <p:nvSpPr>
            <p:cNvPr id="12" name="Oval 55">
              <a:extLst>
                <a:ext uri="{FF2B5EF4-FFF2-40B4-BE49-F238E27FC236}">
                  <a16:creationId xmlns:a16="http://schemas.microsoft.com/office/drawing/2014/main" id="{9BA7DC1B-2E6F-D461-5274-652457EEB4B0}"/>
                </a:ext>
              </a:extLst>
            </p:cNvPr>
            <p:cNvSpPr>
              <a:spLocks noChangeArrowheads="1"/>
            </p:cNvSpPr>
            <p:nvPr/>
          </p:nvSpPr>
          <p:spPr bwMode="auto">
            <a:xfrm>
              <a:off x="4300" y="2246"/>
              <a:ext cx="400" cy="41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13" name="Oval 56">
              <a:extLst>
                <a:ext uri="{FF2B5EF4-FFF2-40B4-BE49-F238E27FC236}">
                  <a16:creationId xmlns:a16="http://schemas.microsoft.com/office/drawing/2014/main" id="{F02AEF64-66D4-99EF-5F5C-1F59429C9B0C}"/>
                </a:ext>
              </a:extLst>
            </p:cNvPr>
            <p:cNvSpPr>
              <a:spLocks noChangeArrowheads="1"/>
            </p:cNvSpPr>
            <p:nvPr/>
          </p:nvSpPr>
          <p:spPr bwMode="auto">
            <a:xfrm>
              <a:off x="4358" y="2302"/>
              <a:ext cx="280" cy="325"/>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14" name="Oval 57">
              <a:extLst>
                <a:ext uri="{FF2B5EF4-FFF2-40B4-BE49-F238E27FC236}">
                  <a16:creationId xmlns:a16="http://schemas.microsoft.com/office/drawing/2014/main" id="{995B317A-26C8-BAC9-9B56-87DE5B6C2D4F}"/>
                </a:ext>
              </a:extLst>
            </p:cNvPr>
            <p:cNvSpPr>
              <a:spLocks noChangeArrowheads="1"/>
            </p:cNvSpPr>
            <p:nvPr/>
          </p:nvSpPr>
          <p:spPr bwMode="auto">
            <a:xfrm>
              <a:off x="4303" y="2413"/>
              <a:ext cx="397" cy="40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15" name="Oval 58">
              <a:extLst>
                <a:ext uri="{FF2B5EF4-FFF2-40B4-BE49-F238E27FC236}">
                  <a16:creationId xmlns:a16="http://schemas.microsoft.com/office/drawing/2014/main" id="{F4D575E7-7FDB-17DA-44A4-4552E57047EF}"/>
                </a:ext>
              </a:extLst>
            </p:cNvPr>
            <p:cNvSpPr>
              <a:spLocks noChangeArrowheads="1"/>
            </p:cNvSpPr>
            <p:nvPr/>
          </p:nvSpPr>
          <p:spPr bwMode="auto">
            <a:xfrm>
              <a:off x="4428" y="2496"/>
              <a:ext cx="143" cy="139"/>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16" name="AutoShape 59">
              <a:extLst>
                <a:ext uri="{FF2B5EF4-FFF2-40B4-BE49-F238E27FC236}">
                  <a16:creationId xmlns:a16="http://schemas.microsoft.com/office/drawing/2014/main" id="{F94C1977-3EDC-4603-7E75-7709949719EF}"/>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solidFill>
                  <a:srgbClr val="FFFF00"/>
                </a:solidFill>
              </a:endParaRPr>
            </a:p>
          </p:txBody>
        </p:sp>
      </p:grpSp>
      <p:sp>
        <p:nvSpPr>
          <p:cNvPr id="2" name="Title 1"/>
          <p:cNvSpPr>
            <a:spLocks noGrp="1"/>
          </p:cNvSpPr>
          <p:nvPr>
            <p:ph type="title"/>
          </p:nvPr>
        </p:nvSpPr>
        <p:spPr>
          <a:xfrm>
            <a:off x="457200" y="327496"/>
            <a:ext cx="8229600" cy="1143000"/>
          </a:xfrm>
        </p:spPr>
        <p:txBody>
          <a:bodyPr>
            <a:normAutofit fontScale="90000"/>
          </a:bodyPr>
          <a:lstStyle/>
          <a:p>
            <a:br>
              <a:rPr lang="en-US" dirty="0">
                <a:latin typeface="Arial"/>
                <a:cs typeface="Arial"/>
              </a:rPr>
            </a:br>
            <a:r>
              <a:rPr lang="en-US" dirty="0">
                <a:latin typeface="Arial"/>
                <a:cs typeface="Arial"/>
              </a:rPr>
              <a:t>Lock Cohorting: C-BO-BO Lock</a:t>
            </a:r>
            <a:br>
              <a:rPr lang="en-US" dirty="0">
                <a:latin typeface="Arial"/>
                <a:cs typeface="Arial"/>
              </a:rPr>
            </a:br>
            <a:br>
              <a:rPr lang="en-US" sz="3100" dirty="0">
                <a:latin typeface="Arial"/>
                <a:cs typeface="Arial"/>
              </a:rPr>
            </a:br>
            <a:endParaRPr lang="en-US" sz="3100" dirty="0">
              <a:latin typeface="Arial"/>
              <a:cs typeface="Arial"/>
            </a:endParaRPr>
          </a:p>
        </p:txBody>
      </p:sp>
      <p:sp>
        <p:nvSpPr>
          <p:cNvPr id="5" name="Rounded Rectangle 4"/>
          <p:cNvSpPr/>
          <p:nvPr/>
        </p:nvSpPr>
        <p:spPr>
          <a:xfrm>
            <a:off x="1037678" y="1676294"/>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sp>
        <p:nvSpPr>
          <p:cNvPr id="8" name="Rounded Rectangle 7"/>
          <p:cNvSpPr/>
          <p:nvPr/>
        </p:nvSpPr>
        <p:spPr>
          <a:xfrm>
            <a:off x="1037678" y="4217913"/>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sp>
        <p:nvSpPr>
          <p:cNvPr id="113" name="Rectangle 42"/>
          <p:cNvSpPr>
            <a:spLocks noChangeArrowheads="1"/>
          </p:cNvSpPr>
          <p:nvPr/>
        </p:nvSpPr>
        <p:spPr bwMode="auto">
          <a:xfrm>
            <a:off x="8260414" y="3952677"/>
            <a:ext cx="690546" cy="484748"/>
          </a:xfrm>
          <a:prstGeom prst="rect">
            <a:avLst/>
          </a:prstGeom>
          <a:solidFill>
            <a:srgbClr val="CCFFCC"/>
          </a:solidFill>
          <a:ln w="12700">
            <a:noFill/>
            <a:miter lim="800000"/>
            <a:headEnd/>
            <a:tailEnd/>
          </a:ln>
        </p:spPr>
        <p:txBody>
          <a:bodyPr wrap="square" lIns="90488" tIns="44450" rIns="90488" bIns="44450">
            <a:spAutoFit/>
          </a:bodyPr>
          <a:lstStyle/>
          <a:p>
            <a:pPr algn="l" rtl="1">
              <a:lnSpc>
                <a:spcPct val="90000"/>
              </a:lnSpc>
            </a:pPr>
            <a:r>
              <a:rPr lang="en-US" sz="2800" b="0" dirty="0">
                <a:solidFill>
                  <a:schemeClr val="tx1"/>
                </a:solidFill>
                <a:latin typeface="Arial"/>
                <a:cs typeface="Arial"/>
              </a:rPr>
              <a:t>CS</a:t>
            </a:r>
          </a:p>
        </p:txBody>
      </p:sp>
      <p:grpSp>
        <p:nvGrpSpPr>
          <p:cNvPr id="114" name="Group 44"/>
          <p:cNvGrpSpPr>
            <a:grpSpLocks/>
          </p:cNvGrpSpPr>
          <p:nvPr/>
        </p:nvGrpSpPr>
        <p:grpSpPr bwMode="auto">
          <a:xfrm flipH="1">
            <a:off x="2632641" y="2549569"/>
            <a:ext cx="557212" cy="525462"/>
            <a:chOff x="1008" y="2720"/>
            <a:chExt cx="856" cy="808"/>
          </a:xfrm>
          <a:effectLst>
            <a:glow rad="139700">
              <a:schemeClr val="accent3">
                <a:satMod val="175000"/>
                <a:alpha val="40000"/>
              </a:schemeClr>
            </a:glow>
          </a:effectLst>
        </p:grpSpPr>
        <p:sp>
          <p:nvSpPr>
            <p:cNvPr id="11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1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124" name="Group 44"/>
          <p:cNvGrpSpPr>
            <a:grpSpLocks/>
          </p:cNvGrpSpPr>
          <p:nvPr/>
        </p:nvGrpSpPr>
        <p:grpSpPr bwMode="auto">
          <a:xfrm flipH="1">
            <a:off x="1442862" y="2543090"/>
            <a:ext cx="557212" cy="525462"/>
            <a:chOff x="1008" y="2720"/>
            <a:chExt cx="856" cy="808"/>
          </a:xfrm>
          <a:effectLst>
            <a:glow rad="139700">
              <a:schemeClr val="accent3">
                <a:satMod val="175000"/>
                <a:alpha val="40000"/>
              </a:schemeClr>
            </a:glow>
          </a:effectLst>
        </p:grpSpPr>
        <p:sp>
          <p:nvSpPr>
            <p:cNvPr id="12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2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01" name="Group 44"/>
          <p:cNvGrpSpPr>
            <a:grpSpLocks/>
          </p:cNvGrpSpPr>
          <p:nvPr/>
        </p:nvGrpSpPr>
        <p:grpSpPr bwMode="auto">
          <a:xfrm flipH="1">
            <a:off x="6925957" y="3940577"/>
            <a:ext cx="557212" cy="525462"/>
            <a:chOff x="1008" y="2720"/>
            <a:chExt cx="856" cy="808"/>
          </a:xfrm>
          <a:effectLst>
            <a:glow rad="139700">
              <a:schemeClr val="accent3">
                <a:satMod val="175000"/>
                <a:alpha val="40000"/>
              </a:schemeClr>
            </a:glow>
          </a:effectLst>
        </p:grpSpPr>
        <p:sp>
          <p:nvSpPr>
            <p:cNvPr id="202"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03"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4"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5"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6"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7"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8"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9"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10"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23" name="Group 44"/>
          <p:cNvGrpSpPr>
            <a:grpSpLocks/>
          </p:cNvGrpSpPr>
          <p:nvPr/>
        </p:nvGrpSpPr>
        <p:grpSpPr bwMode="auto">
          <a:xfrm flipH="1">
            <a:off x="1463125" y="5172793"/>
            <a:ext cx="557212" cy="525462"/>
            <a:chOff x="1008" y="2720"/>
            <a:chExt cx="856" cy="808"/>
          </a:xfrm>
          <a:effectLst>
            <a:glow rad="139700">
              <a:schemeClr val="accent3">
                <a:satMod val="175000"/>
                <a:alpha val="40000"/>
              </a:schemeClr>
            </a:glow>
          </a:effectLst>
        </p:grpSpPr>
        <p:sp>
          <p:nvSpPr>
            <p:cNvPr id="224"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25"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6"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7"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8"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29"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30"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1"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2"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247" name="Line 28"/>
          <p:cNvSpPr>
            <a:spLocks noChangeShapeType="1"/>
          </p:cNvSpPr>
          <p:nvPr/>
        </p:nvSpPr>
        <p:spPr bwMode="auto">
          <a:xfrm>
            <a:off x="6035777" y="4531649"/>
            <a:ext cx="1416200" cy="0"/>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48" name="Line 29"/>
          <p:cNvSpPr>
            <a:spLocks noChangeShapeType="1"/>
          </p:cNvSpPr>
          <p:nvPr/>
        </p:nvSpPr>
        <p:spPr bwMode="auto">
          <a:xfrm>
            <a:off x="7457372" y="4478046"/>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49" name="Line 30"/>
          <p:cNvSpPr>
            <a:spLocks noChangeShapeType="1"/>
          </p:cNvSpPr>
          <p:nvPr/>
        </p:nvSpPr>
        <p:spPr bwMode="auto">
          <a:xfrm>
            <a:off x="6907077" y="4482513"/>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50" name="Line 31"/>
          <p:cNvSpPr>
            <a:spLocks noChangeShapeType="1"/>
          </p:cNvSpPr>
          <p:nvPr/>
        </p:nvSpPr>
        <p:spPr bwMode="auto">
          <a:xfrm>
            <a:off x="7184922" y="4482513"/>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51" name="Line 32"/>
          <p:cNvSpPr>
            <a:spLocks noChangeShapeType="1"/>
          </p:cNvSpPr>
          <p:nvPr/>
        </p:nvSpPr>
        <p:spPr bwMode="auto">
          <a:xfrm>
            <a:off x="6343295" y="4482513"/>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52" name="Rectangle 33"/>
          <p:cNvSpPr>
            <a:spLocks noChangeArrowheads="1"/>
          </p:cNvSpPr>
          <p:nvPr/>
        </p:nvSpPr>
        <p:spPr bwMode="auto">
          <a:xfrm>
            <a:off x="5762653" y="4607331"/>
            <a:ext cx="618823" cy="343684"/>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800" b="0" dirty="0">
                <a:solidFill>
                  <a:srgbClr val="FFFF00"/>
                </a:solidFill>
                <a:latin typeface="Arial"/>
                <a:cs typeface="Arial"/>
              </a:rPr>
              <a:t>time</a:t>
            </a:r>
          </a:p>
        </p:txBody>
      </p:sp>
      <p:sp>
        <p:nvSpPr>
          <p:cNvPr id="253" name="Rectangle 34"/>
          <p:cNvSpPr>
            <a:spLocks noChangeArrowheads="1"/>
          </p:cNvSpPr>
          <p:nvPr/>
        </p:nvSpPr>
        <p:spPr bwMode="auto">
          <a:xfrm>
            <a:off x="7307744" y="4644553"/>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254" name="Rectangle 35"/>
          <p:cNvSpPr>
            <a:spLocks noChangeArrowheads="1"/>
          </p:cNvSpPr>
          <p:nvPr/>
        </p:nvSpPr>
        <p:spPr bwMode="auto">
          <a:xfrm>
            <a:off x="7027201" y="4644553"/>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2d</a:t>
            </a:r>
          </a:p>
        </p:txBody>
      </p:sp>
      <p:sp>
        <p:nvSpPr>
          <p:cNvPr id="255" name="Rectangle 36"/>
          <p:cNvSpPr>
            <a:spLocks noChangeArrowheads="1"/>
          </p:cNvSpPr>
          <p:nvPr/>
        </p:nvSpPr>
        <p:spPr bwMode="auto">
          <a:xfrm>
            <a:off x="6240706" y="4644553"/>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4d</a:t>
            </a:r>
          </a:p>
        </p:txBody>
      </p:sp>
      <p:sp>
        <p:nvSpPr>
          <p:cNvPr id="266" name="Freeform 68"/>
          <p:cNvSpPr>
            <a:spLocks/>
          </p:cNvSpPr>
          <p:nvPr/>
        </p:nvSpPr>
        <p:spPr bwMode="auto">
          <a:xfrm>
            <a:off x="6841471" y="3522733"/>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bg1"/>
            </a:solidFill>
            <a:round/>
            <a:headEnd/>
            <a:tailEnd type="triangle" w="med" len="med"/>
          </a:ln>
        </p:spPr>
        <p:txBody>
          <a:bodyPr wrap="none" anchor="ctr"/>
          <a:lstStyle/>
          <a:p>
            <a:endParaRPr lang="en-US" dirty="0">
              <a:latin typeface="Arial"/>
              <a:cs typeface="Arial"/>
            </a:endParaRPr>
          </a:p>
        </p:txBody>
      </p:sp>
      <p:sp>
        <p:nvSpPr>
          <p:cNvPr id="267" name="Freeform 68"/>
          <p:cNvSpPr>
            <a:spLocks/>
          </p:cNvSpPr>
          <p:nvPr/>
        </p:nvSpPr>
        <p:spPr bwMode="auto">
          <a:xfrm>
            <a:off x="6303172" y="3436313"/>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bg1"/>
            </a:solidFill>
            <a:round/>
            <a:headEnd/>
            <a:tailEnd type="triangle" w="med" len="med"/>
          </a:ln>
        </p:spPr>
        <p:txBody>
          <a:bodyPr wrap="none" anchor="ctr"/>
          <a:lstStyle/>
          <a:p>
            <a:endParaRPr lang="en-US" dirty="0">
              <a:latin typeface="Arial"/>
              <a:cs typeface="Arial"/>
            </a:endParaRPr>
          </a:p>
        </p:txBody>
      </p:sp>
      <p:sp>
        <p:nvSpPr>
          <p:cNvPr id="274" name="Rectangle 42"/>
          <p:cNvSpPr>
            <a:spLocks noChangeArrowheads="1"/>
          </p:cNvSpPr>
          <p:nvPr/>
        </p:nvSpPr>
        <p:spPr bwMode="auto">
          <a:xfrm>
            <a:off x="7609325" y="2845983"/>
            <a:ext cx="939361" cy="842282"/>
          </a:xfrm>
          <a:prstGeom prst="rect">
            <a:avLst/>
          </a:prstGeom>
          <a:noFill/>
          <a:ln w="38100">
            <a:noFill/>
            <a:miter lim="800000"/>
            <a:headEnd/>
            <a:tailEnd/>
          </a:ln>
        </p:spPr>
        <p:txBody>
          <a:bodyPr wrap="none" lIns="90488" tIns="44450" rIns="90488" bIns="44450">
            <a:spAutoFit/>
          </a:bodyPr>
          <a:lstStyle/>
          <a:p>
            <a:pPr algn="ctr" rtl="1">
              <a:lnSpc>
                <a:spcPct val="90000"/>
              </a:lnSpc>
            </a:pPr>
            <a:r>
              <a:rPr lang="en-US" sz="1800" b="0" dirty="0">
                <a:solidFill>
                  <a:srgbClr val="FFFF00"/>
                </a:solidFill>
                <a:latin typeface="Arial"/>
                <a:cs typeface="Arial"/>
              </a:rPr>
              <a:t>Global </a:t>
            </a:r>
          </a:p>
          <a:p>
            <a:pPr algn="ctr" rtl="1">
              <a:lnSpc>
                <a:spcPct val="90000"/>
              </a:lnSpc>
            </a:pPr>
            <a:r>
              <a:rPr lang="en-US" sz="1800" b="0" dirty="0">
                <a:solidFill>
                  <a:srgbClr val="FFFF00"/>
                </a:solidFill>
                <a:latin typeface="Arial"/>
                <a:cs typeface="Arial"/>
              </a:rPr>
              <a:t>backoff</a:t>
            </a:r>
          </a:p>
          <a:p>
            <a:pPr algn="ctr" rtl="1">
              <a:lnSpc>
                <a:spcPct val="90000"/>
              </a:lnSpc>
            </a:pPr>
            <a:r>
              <a:rPr lang="en-US" sz="1800" b="0" dirty="0">
                <a:solidFill>
                  <a:srgbClr val="FFFF00"/>
                </a:solidFill>
                <a:latin typeface="Arial"/>
                <a:cs typeface="Arial"/>
              </a:rPr>
              <a:t>lock</a:t>
            </a:r>
          </a:p>
        </p:txBody>
      </p:sp>
      <p:grpSp>
        <p:nvGrpSpPr>
          <p:cNvPr id="137" name="Group 44"/>
          <p:cNvGrpSpPr>
            <a:grpSpLocks/>
          </p:cNvGrpSpPr>
          <p:nvPr/>
        </p:nvGrpSpPr>
        <p:grpSpPr bwMode="auto">
          <a:xfrm flipH="1">
            <a:off x="3369967" y="2552044"/>
            <a:ext cx="557212" cy="525462"/>
            <a:chOff x="1008" y="2720"/>
            <a:chExt cx="856" cy="808"/>
          </a:xfrm>
          <a:effectLst>
            <a:glow rad="139700">
              <a:schemeClr val="accent3">
                <a:satMod val="175000"/>
                <a:alpha val="40000"/>
              </a:schemeClr>
            </a:glow>
          </a:effectLst>
        </p:grpSpPr>
        <p:sp>
          <p:nvSpPr>
            <p:cNvPr id="138"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39"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0"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1"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2"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43"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44"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5"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6"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147" name="Line 28"/>
          <p:cNvSpPr>
            <a:spLocks noChangeShapeType="1"/>
          </p:cNvSpPr>
          <p:nvPr/>
        </p:nvSpPr>
        <p:spPr bwMode="auto">
          <a:xfrm>
            <a:off x="2479787" y="3143116"/>
            <a:ext cx="1416200" cy="0"/>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48" name="Line 29"/>
          <p:cNvSpPr>
            <a:spLocks noChangeShapeType="1"/>
          </p:cNvSpPr>
          <p:nvPr/>
        </p:nvSpPr>
        <p:spPr bwMode="auto">
          <a:xfrm>
            <a:off x="3901382" y="3089513"/>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49" name="Line 30"/>
          <p:cNvSpPr>
            <a:spLocks noChangeShapeType="1"/>
          </p:cNvSpPr>
          <p:nvPr/>
        </p:nvSpPr>
        <p:spPr bwMode="auto">
          <a:xfrm>
            <a:off x="3351087" y="30939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50" name="Line 31"/>
          <p:cNvSpPr>
            <a:spLocks noChangeShapeType="1"/>
          </p:cNvSpPr>
          <p:nvPr/>
        </p:nvSpPr>
        <p:spPr bwMode="auto">
          <a:xfrm>
            <a:off x="3628932" y="30939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51" name="Line 32"/>
          <p:cNvSpPr>
            <a:spLocks noChangeShapeType="1"/>
          </p:cNvSpPr>
          <p:nvPr/>
        </p:nvSpPr>
        <p:spPr bwMode="auto">
          <a:xfrm>
            <a:off x="2787305" y="30939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52" name="Rectangle 34"/>
          <p:cNvSpPr>
            <a:spLocks noChangeArrowheads="1"/>
          </p:cNvSpPr>
          <p:nvPr/>
        </p:nvSpPr>
        <p:spPr bwMode="auto">
          <a:xfrm>
            <a:off x="3751754" y="3256020"/>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153" name="Rectangle 35"/>
          <p:cNvSpPr>
            <a:spLocks noChangeArrowheads="1"/>
          </p:cNvSpPr>
          <p:nvPr/>
        </p:nvSpPr>
        <p:spPr bwMode="auto">
          <a:xfrm>
            <a:off x="3471211" y="32560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2d</a:t>
            </a:r>
          </a:p>
        </p:txBody>
      </p:sp>
      <p:sp>
        <p:nvSpPr>
          <p:cNvPr id="155" name="Rectangle 36"/>
          <p:cNvSpPr>
            <a:spLocks noChangeArrowheads="1"/>
          </p:cNvSpPr>
          <p:nvPr/>
        </p:nvSpPr>
        <p:spPr bwMode="auto">
          <a:xfrm>
            <a:off x="2684716" y="32560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4d</a:t>
            </a:r>
          </a:p>
        </p:txBody>
      </p:sp>
      <p:sp>
        <p:nvSpPr>
          <p:cNvPr id="156" name="Freeform 68"/>
          <p:cNvSpPr>
            <a:spLocks/>
          </p:cNvSpPr>
          <p:nvPr/>
        </p:nvSpPr>
        <p:spPr bwMode="auto">
          <a:xfrm>
            <a:off x="3285481" y="2134200"/>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sp>
        <p:nvSpPr>
          <p:cNvPr id="157" name="Freeform 68"/>
          <p:cNvSpPr>
            <a:spLocks/>
          </p:cNvSpPr>
          <p:nvPr/>
        </p:nvSpPr>
        <p:spPr bwMode="auto">
          <a:xfrm>
            <a:off x="2747182" y="2047780"/>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grpSp>
        <p:nvGrpSpPr>
          <p:cNvPr id="158" name="Group 54"/>
          <p:cNvGrpSpPr>
            <a:grpSpLocks/>
          </p:cNvGrpSpPr>
          <p:nvPr/>
        </p:nvGrpSpPr>
        <p:grpSpPr bwMode="auto">
          <a:xfrm>
            <a:off x="4667132" y="2447142"/>
            <a:ext cx="412828" cy="609950"/>
            <a:chOff x="4300" y="2246"/>
            <a:chExt cx="400" cy="571"/>
          </a:xfrm>
          <a:effectLst>
            <a:glow rad="139700">
              <a:schemeClr val="accent3">
                <a:satMod val="175000"/>
                <a:alpha val="40000"/>
              </a:schemeClr>
            </a:glow>
          </a:effectLst>
        </p:grpSpPr>
        <p:sp>
          <p:nvSpPr>
            <p:cNvPr id="159" name="Oval 55"/>
            <p:cNvSpPr>
              <a:spLocks noChangeArrowheads="1"/>
            </p:cNvSpPr>
            <p:nvPr/>
          </p:nvSpPr>
          <p:spPr bwMode="auto">
            <a:xfrm>
              <a:off x="4300" y="2246"/>
              <a:ext cx="400" cy="41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160" name="Oval 56"/>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161" name="Oval 57"/>
            <p:cNvSpPr>
              <a:spLocks noChangeArrowheads="1"/>
            </p:cNvSpPr>
            <p:nvPr/>
          </p:nvSpPr>
          <p:spPr bwMode="auto">
            <a:xfrm>
              <a:off x="4303" y="2413"/>
              <a:ext cx="397" cy="40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162" name="Oval 58"/>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163"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a:cs typeface="Arial"/>
              </a:endParaRPr>
            </a:p>
          </p:txBody>
        </p:sp>
      </p:grpSp>
      <p:grpSp>
        <p:nvGrpSpPr>
          <p:cNvPr id="164" name="Group 44"/>
          <p:cNvGrpSpPr>
            <a:grpSpLocks/>
          </p:cNvGrpSpPr>
          <p:nvPr/>
        </p:nvGrpSpPr>
        <p:grpSpPr bwMode="auto">
          <a:xfrm flipH="1">
            <a:off x="2547977" y="5191169"/>
            <a:ext cx="557212" cy="525462"/>
            <a:chOff x="1008" y="2720"/>
            <a:chExt cx="856" cy="808"/>
          </a:xfrm>
          <a:effectLst>
            <a:glow rad="139700">
              <a:schemeClr val="accent3">
                <a:satMod val="175000"/>
                <a:alpha val="40000"/>
              </a:schemeClr>
            </a:glow>
          </a:effectLst>
        </p:grpSpPr>
        <p:sp>
          <p:nvSpPr>
            <p:cNvPr id="16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6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7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7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37" name="Group 44"/>
          <p:cNvGrpSpPr>
            <a:grpSpLocks/>
          </p:cNvGrpSpPr>
          <p:nvPr/>
        </p:nvGrpSpPr>
        <p:grpSpPr bwMode="auto">
          <a:xfrm flipH="1">
            <a:off x="3285303" y="5193644"/>
            <a:ext cx="557212" cy="525462"/>
            <a:chOff x="1008" y="2720"/>
            <a:chExt cx="856" cy="808"/>
          </a:xfrm>
          <a:effectLst>
            <a:glow rad="139700">
              <a:schemeClr val="accent3">
                <a:satMod val="175000"/>
                <a:alpha val="40000"/>
              </a:schemeClr>
            </a:glow>
          </a:effectLst>
        </p:grpSpPr>
        <p:sp>
          <p:nvSpPr>
            <p:cNvPr id="238"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39"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0"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1"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2"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46"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56"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7"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8"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259" name="Line 28"/>
          <p:cNvSpPr>
            <a:spLocks noChangeShapeType="1"/>
          </p:cNvSpPr>
          <p:nvPr/>
        </p:nvSpPr>
        <p:spPr bwMode="auto">
          <a:xfrm>
            <a:off x="2395123" y="5784716"/>
            <a:ext cx="1416200" cy="0"/>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0" name="Line 29"/>
          <p:cNvSpPr>
            <a:spLocks noChangeShapeType="1"/>
          </p:cNvSpPr>
          <p:nvPr/>
        </p:nvSpPr>
        <p:spPr bwMode="auto">
          <a:xfrm>
            <a:off x="3816718" y="5731113"/>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1" name="Line 30"/>
          <p:cNvSpPr>
            <a:spLocks noChangeShapeType="1"/>
          </p:cNvSpPr>
          <p:nvPr/>
        </p:nvSpPr>
        <p:spPr bwMode="auto">
          <a:xfrm>
            <a:off x="3266423" y="57355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2" name="Line 31"/>
          <p:cNvSpPr>
            <a:spLocks noChangeShapeType="1"/>
          </p:cNvSpPr>
          <p:nvPr/>
        </p:nvSpPr>
        <p:spPr bwMode="auto">
          <a:xfrm>
            <a:off x="3544268" y="57355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3" name="Line 32"/>
          <p:cNvSpPr>
            <a:spLocks noChangeShapeType="1"/>
          </p:cNvSpPr>
          <p:nvPr/>
        </p:nvSpPr>
        <p:spPr bwMode="auto">
          <a:xfrm>
            <a:off x="2702641" y="57355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4" name="Rectangle 34"/>
          <p:cNvSpPr>
            <a:spLocks noChangeArrowheads="1"/>
          </p:cNvSpPr>
          <p:nvPr/>
        </p:nvSpPr>
        <p:spPr bwMode="auto">
          <a:xfrm>
            <a:off x="3667090" y="5897620"/>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265" name="Rectangle 35"/>
          <p:cNvSpPr>
            <a:spLocks noChangeArrowheads="1"/>
          </p:cNvSpPr>
          <p:nvPr/>
        </p:nvSpPr>
        <p:spPr bwMode="auto">
          <a:xfrm>
            <a:off x="3386547" y="58976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2d</a:t>
            </a:r>
          </a:p>
        </p:txBody>
      </p:sp>
      <p:sp>
        <p:nvSpPr>
          <p:cNvPr id="275" name="Rectangle 36"/>
          <p:cNvSpPr>
            <a:spLocks noChangeArrowheads="1"/>
          </p:cNvSpPr>
          <p:nvPr/>
        </p:nvSpPr>
        <p:spPr bwMode="auto">
          <a:xfrm>
            <a:off x="2600052" y="58976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4d</a:t>
            </a:r>
          </a:p>
        </p:txBody>
      </p:sp>
      <p:sp>
        <p:nvSpPr>
          <p:cNvPr id="276" name="Freeform 68"/>
          <p:cNvSpPr>
            <a:spLocks/>
          </p:cNvSpPr>
          <p:nvPr/>
        </p:nvSpPr>
        <p:spPr bwMode="auto">
          <a:xfrm>
            <a:off x="3200817" y="4775800"/>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sp>
        <p:nvSpPr>
          <p:cNvPr id="279" name="Freeform 68"/>
          <p:cNvSpPr>
            <a:spLocks/>
          </p:cNvSpPr>
          <p:nvPr/>
        </p:nvSpPr>
        <p:spPr bwMode="auto">
          <a:xfrm>
            <a:off x="2662518" y="4689380"/>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grpSp>
        <p:nvGrpSpPr>
          <p:cNvPr id="280" name="Group 54"/>
          <p:cNvGrpSpPr>
            <a:grpSpLocks/>
          </p:cNvGrpSpPr>
          <p:nvPr/>
        </p:nvGrpSpPr>
        <p:grpSpPr bwMode="auto">
          <a:xfrm>
            <a:off x="4734865" y="5088742"/>
            <a:ext cx="412828" cy="609950"/>
            <a:chOff x="4300" y="2246"/>
            <a:chExt cx="400" cy="571"/>
          </a:xfrm>
          <a:effectLst>
            <a:glow rad="139700">
              <a:schemeClr val="accent3">
                <a:satMod val="175000"/>
                <a:alpha val="40000"/>
              </a:schemeClr>
            </a:glow>
          </a:effectLst>
        </p:grpSpPr>
        <p:sp>
          <p:nvSpPr>
            <p:cNvPr id="281" name="Oval 55"/>
            <p:cNvSpPr>
              <a:spLocks noChangeArrowheads="1"/>
            </p:cNvSpPr>
            <p:nvPr/>
          </p:nvSpPr>
          <p:spPr bwMode="auto">
            <a:xfrm>
              <a:off x="4300" y="2246"/>
              <a:ext cx="400" cy="41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282" name="Oval 56"/>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283" name="Oval 57"/>
            <p:cNvSpPr>
              <a:spLocks noChangeArrowheads="1"/>
            </p:cNvSpPr>
            <p:nvPr/>
          </p:nvSpPr>
          <p:spPr bwMode="auto">
            <a:xfrm>
              <a:off x="4303" y="2413"/>
              <a:ext cx="397" cy="40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284" name="Oval 58"/>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285"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a:cs typeface="Arial"/>
              </a:endParaRPr>
            </a:p>
          </p:txBody>
        </p:sp>
      </p:grpSp>
      <p:sp>
        <p:nvSpPr>
          <p:cNvPr id="134" name="Rectangle 33"/>
          <p:cNvSpPr>
            <a:spLocks noChangeArrowheads="1"/>
          </p:cNvSpPr>
          <p:nvPr/>
        </p:nvSpPr>
        <p:spPr bwMode="auto">
          <a:xfrm>
            <a:off x="4132723" y="26872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135" name="Rectangle 33"/>
          <p:cNvSpPr>
            <a:spLocks noChangeArrowheads="1"/>
          </p:cNvSpPr>
          <p:nvPr/>
        </p:nvSpPr>
        <p:spPr bwMode="auto">
          <a:xfrm>
            <a:off x="4132723" y="52272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278" name="Rounded Rectangular Callout 277"/>
          <p:cNvSpPr/>
          <p:nvPr/>
        </p:nvSpPr>
        <p:spPr>
          <a:xfrm>
            <a:off x="2794804" y="180479"/>
            <a:ext cx="3165730" cy="1411254"/>
          </a:xfrm>
          <a:prstGeom prst="wedgeRoundRectCallout">
            <a:avLst>
              <a:gd name="adj1" fmla="val -517"/>
              <a:gd name="adj2" fmla="val 130476"/>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a:cs typeface="Arial"/>
              </a:rPr>
              <a:t>Add </a:t>
            </a:r>
            <a:r>
              <a:rPr lang="en-US" sz="2000" b="0" dirty="0">
                <a:solidFill>
                  <a:schemeClr val="bg1"/>
                </a:solidFill>
                <a:latin typeface="Consolas" panose="020B0609020204030204" pitchFamily="49" charset="0"/>
                <a:cs typeface="Courier New" panose="02070309020205020404" pitchFamily="49" charset="0"/>
              </a:rPr>
              <a:t>successorExists</a:t>
            </a:r>
            <a:r>
              <a:rPr lang="en-US" sz="2000" b="0" dirty="0">
                <a:solidFill>
                  <a:srgbClr val="FFFF00"/>
                </a:solidFill>
                <a:latin typeface="Arial"/>
                <a:cs typeface="Arial"/>
              </a:rPr>
              <a:t> field before attempting to acquire local lock.</a:t>
            </a:r>
            <a:endParaRPr lang="en-US" sz="2000" dirty="0">
              <a:solidFill>
                <a:srgbClr val="FFFF00"/>
              </a:solidFill>
              <a:latin typeface="Arial"/>
              <a:cs typeface="Arial"/>
            </a:endParaRPr>
          </a:p>
        </p:txBody>
      </p:sp>
      <p:sp>
        <p:nvSpPr>
          <p:cNvPr id="154" name="Rounded Rectangular Callout 153"/>
          <p:cNvSpPr/>
          <p:nvPr/>
        </p:nvSpPr>
        <p:spPr>
          <a:xfrm>
            <a:off x="5013070" y="1270000"/>
            <a:ext cx="3165730" cy="982133"/>
          </a:xfrm>
          <a:prstGeom prst="wedgeRoundRectCallout">
            <a:avLst>
              <a:gd name="adj1" fmla="val -68983"/>
              <a:gd name="adj2" fmla="val 106338"/>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chemeClr val="bg1"/>
                </a:solidFill>
                <a:latin typeface="Consolas" panose="020B0609020204030204" pitchFamily="49" charset="0"/>
                <a:cs typeface="Courier New" panose="02070309020205020404" pitchFamily="49" charset="0"/>
              </a:rPr>
              <a:t>successorExists</a:t>
            </a:r>
            <a:r>
              <a:rPr lang="en-US" sz="2000" b="0" dirty="0">
                <a:solidFill>
                  <a:srgbClr val="FFFF00"/>
                </a:solidFill>
                <a:latin typeface="Arial"/>
                <a:cs typeface="Arial"/>
              </a:rPr>
              <a:t> reset on lock release.  </a:t>
            </a:r>
            <a:endParaRPr lang="en-US" sz="2000" dirty="0">
              <a:solidFill>
                <a:srgbClr val="FFFF00"/>
              </a:solidFill>
              <a:latin typeface="Arial"/>
              <a:cs typeface="Arial"/>
            </a:endParaRPr>
          </a:p>
        </p:txBody>
      </p:sp>
      <p:sp>
        <p:nvSpPr>
          <p:cNvPr id="174" name="Rounded Rectangular Callout 173"/>
          <p:cNvSpPr/>
          <p:nvPr/>
        </p:nvSpPr>
        <p:spPr>
          <a:xfrm>
            <a:off x="5656536" y="2387600"/>
            <a:ext cx="3165730" cy="1507067"/>
          </a:xfrm>
          <a:prstGeom prst="wedgeRoundRectCallout">
            <a:avLst>
              <a:gd name="adj1" fmla="val -90914"/>
              <a:gd name="adj2" fmla="val -19524"/>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a:cs typeface="Arial"/>
              </a:rPr>
              <a:t>Release might overwrite another successor’s write … but we don’t care…why? </a:t>
            </a:r>
            <a:endParaRPr lang="en-US" sz="2000" dirty="0">
              <a:solidFill>
                <a:srgbClr val="FFFF00"/>
              </a:solidFill>
              <a:latin typeface="Arial"/>
              <a:cs typeface="Arial"/>
            </a:endParaRPr>
          </a:p>
        </p:txBody>
      </p:sp>
    </p:spTree>
    <p:extLst>
      <p:ext uri="{BB962C8B-B14F-4D97-AF65-F5344CB8AC3E}">
        <p14:creationId xmlns:p14="http://schemas.microsoft.com/office/powerpoint/2010/main" val="22610577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174"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240874" y="4217913"/>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sp>
        <p:nvSpPr>
          <p:cNvPr id="2" name="Title 1"/>
          <p:cNvSpPr>
            <a:spLocks noGrp="1"/>
          </p:cNvSpPr>
          <p:nvPr>
            <p:ph type="title"/>
          </p:nvPr>
        </p:nvSpPr>
        <p:spPr>
          <a:xfrm>
            <a:off x="457200" y="309016"/>
            <a:ext cx="8229600" cy="1143000"/>
          </a:xfrm>
        </p:spPr>
        <p:txBody>
          <a:bodyPr>
            <a:normAutofit fontScale="90000"/>
          </a:bodyPr>
          <a:lstStyle/>
          <a:p>
            <a:br>
              <a:rPr lang="en-US" dirty="0">
                <a:latin typeface="Arial"/>
                <a:cs typeface="Arial"/>
              </a:rPr>
            </a:br>
            <a:r>
              <a:rPr lang="en-US" dirty="0">
                <a:latin typeface="Arial"/>
                <a:cs typeface="Arial"/>
              </a:rPr>
              <a:t>C-BO-BO is a Time-Out </a:t>
            </a:r>
            <a:br>
              <a:rPr lang="en-US" dirty="0">
                <a:latin typeface="Arial"/>
                <a:cs typeface="Arial"/>
              </a:rPr>
            </a:br>
            <a:r>
              <a:rPr lang="en-US" dirty="0">
                <a:latin typeface="Arial"/>
                <a:cs typeface="Arial"/>
              </a:rPr>
              <a:t>NUMA Lock </a:t>
            </a:r>
            <a:br>
              <a:rPr lang="en-US" dirty="0">
                <a:latin typeface="Arial"/>
                <a:cs typeface="Arial"/>
              </a:rPr>
            </a:br>
            <a:br>
              <a:rPr lang="en-US" sz="3100" dirty="0">
                <a:latin typeface="Arial"/>
                <a:cs typeface="Arial"/>
              </a:rPr>
            </a:br>
            <a:endParaRPr lang="en-US" sz="3100" dirty="0">
              <a:latin typeface="Arial"/>
              <a:cs typeface="Arial"/>
            </a:endParaRPr>
          </a:p>
        </p:txBody>
      </p:sp>
      <p:sp>
        <p:nvSpPr>
          <p:cNvPr id="5" name="Rounded Rectangle 4"/>
          <p:cNvSpPr/>
          <p:nvPr/>
        </p:nvSpPr>
        <p:spPr>
          <a:xfrm>
            <a:off x="1240874" y="1676294"/>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sp>
        <p:nvSpPr>
          <p:cNvPr id="113" name="Rectangle 42"/>
          <p:cNvSpPr>
            <a:spLocks noChangeArrowheads="1"/>
          </p:cNvSpPr>
          <p:nvPr/>
        </p:nvSpPr>
        <p:spPr bwMode="auto">
          <a:xfrm>
            <a:off x="8260414" y="3952677"/>
            <a:ext cx="690546" cy="484748"/>
          </a:xfrm>
          <a:prstGeom prst="rect">
            <a:avLst/>
          </a:prstGeom>
          <a:solidFill>
            <a:srgbClr val="CCFFCC"/>
          </a:solidFill>
          <a:ln w="12700">
            <a:noFill/>
            <a:miter lim="800000"/>
            <a:headEnd/>
            <a:tailEnd/>
          </a:ln>
        </p:spPr>
        <p:txBody>
          <a:bodyPr wrap="square" lIns="90488" tIns="44450" rIns="90488" bIns="44450">
            <a:spAutoFit/>
          </a:bodyPr>
          <a:lstStyle/>
          <a:p>
            <a:pPr algn="l" rtl="1">
              <a:lnSpc>
                <a:spcPct val="90000"/>
              </a:lnSpc>
            </a:pPr>
            <a:r>
              <a:rPr lang="en-US" sz="2800" b="0" dirty="0">
                <a:solidFill>
                  <a:schemeClr val="tx1"/>
                </a:solidFill>
                <a:latin typeface="Arial"/>
                <a:cs typeface="Arial"/>
              </a:rPr>
              <a:t>CS</a:t>
            </a:r>
          </a:p>
        </p:txBody>
      </p:sp>
      <p:grpSp>
        <p:nvGrpSpPr>
          <p:cNvPr id="114" name="Group 44"/>
          <p:cNvGrpSpPr>
            <a:grpSpLocks/>
          </p:cNvGrpSpPr>
          <p:nvPr/>
        </p:nvGrpSpPr>
        <p:grpSpPr bwMode="auto">
          <a:xfrm flipH="1">
            <a:off x="2632641" y="2549569"/>
            <a:ext cx="557212" cy="525462"/>
            <a:chOff x="1008" y="2720"/>
            <a:chExt cx="856" cy="808"/>
          </a:xfrm>
          <a:effectLst>
            <a:glow rad="101600">
              <a:schemeClr val="accent3">
                <a:satMod val="175000"/>
                <a:alpha val="40000"/>
              </a:schemeClr>
            </a:glow>
          </a:effectLst>
        </p:grpSpPr>
        <p:sp>
          <p:nvSpPr>
            <p:cNvPr id="11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1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124" name="Group 44"/>
          <p:cNvGrpSpPr>
            <a:grpSpLocks/>
          </p:cNvGrpSpPr>
          <p:nvPr/>
        </p:nvGrpSpPr>
        <p:grpSpPr bwMode="auto">
          <a:xfrm flipH="1">
            <a:off x="1442862" y="2543090"/>
            <a:ext cx="557212" cy="525462"/>
            <a:chOff x="1008" y="2720"/>
            <a:chExt cx="856" cy="808"/>
          </a:xfrm>
          <a:effectLst>
            <a:glow rad="101600">
              <a:schemeClr val="accent3">
                <a:satMod val="175000"/>
                <a:alpha val="40000"/>
              </a:schemeClr>
            </a:glow>
          </a:effectLst>
        </p:grpSpPr>
        <p:sp>
          <p:nvSpPr>
            <p:cNvPr id="12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2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01" name="Group 44"/>
          <p:cNvGrpSpPr>
            <a:grpSpLocks/>
          </p:cNvGrpSpPr>
          <p:nvPr/>
        </p:nvGrpSpPr>
        <p:grpSpPr bwMode="auto">
          <a:xfrm flipH="1">
            <a:off x="6925957" y="3940577"/>
            <a:ext cx="557212" cy="525462"/>
            <a:chOff x="1008" y="2720"/>
            <a:chExt cx="856" cy="808"/>
          </a:xfrm>
          <a:effectLst>
            <a:glow rad="101600">
              <a:schemeClr val="accent3">
                <a:satMod val="175000"/>
                <a:alpha val="40000"/>
              </a:schemeClr>
            </a:glow>
          </a:effectLst>
        </p:grpSpPr>
        <p:sp>
          <p:nvSpPr>
            <p:cNvPr id="202"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03"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04"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05"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06"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7"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8"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09"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sp>
          <p:nvSpPr>
            <p:cNvPr id="210"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tx1"/>
              </a:solidFill>
              <a:round/>
              <a:headEnd/>
              <a:tailEnd/>
            </a:ln>
          </p:spPr>
          <p:txBody>
            <a:bodyPr wrap="none" anchor="ctr"/>
            <a:lstStyle/>
            <a:p>
              <a:endParaRPr lang="en-US" dirty="0">
                <a:latin typeface="Arial"/>
                <a:cs typeface="Arial"/>
              </a:endParaRPr>
            </a:p>
          </p:txBody>
        </p:sp>
      </p:grpSp>
      <p:grpSp>
        <p:nvGrpSpPr>
          <p:cNvPr id="223" name="Group 44"/>
          <p:cNvGrpSpPr>
            <a:grpSpLocks/>
          </p:cNvGrpSpPr>
          <p:nvPr/>
        </p:nvGrpSpPr>
        <p:grpSpPr bwMode="auto">
          <a:xfrm flipH="1">
            <a:off x="1463125" y="5172793"/>
            <a:ext cx="557212" cy="525462"/>
            <a:chOff x="1008" y="2720"/>
            <a:chExt cx="856" cy="808"/>
          </a:xfrm>
          <a:effectLst>
            <a:glow rad="101600">
              <a:schemeClr val="accent3">
                <a:satMod val="175000"/>
                <a:alpha val="40000"/>
              </a:schemeClr>
            </a:glow>
          </a:effectLst>
        </p:grpSpPr>
        <p:sp>
          <p:nvSpPr>
            <p:cNvPr id="224"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25"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6"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7"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8"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29"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30"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1"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2"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247" name="Line 28"/>
          <p:cNvSpPr>
            <a:spLocks noChangeShapeType="1"/>
          </p:cNvSpPr>
          <p:nvPr/>
        </p:nvSpPr>
        <p:spPr bwMode="auto">
          <a:xfrm>
            <a:off x="6035777" y="4531649"/>
            <a:ext cx="1416200" cy="0"/>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48" name="Line 29"/>
          <p:cNvSpPr>
            <a:spLocks noChangeShapeType="1"/>
          </p:cNvSpPr>
          <p:nvPr/>
        </p:nvSpPr>
        <p:spPr bwMode="auto">
          <a:xfrm>
            <a:off x="7457372" y="4478046"/>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49" name="Line 30"/>
          <p:cNvSpPr>
            <a:spLocks noChangeShapeType="1"/>
          </p:cNvSpPr>
          <p:nvPr/>
        </p:nvSpPr>
        <p:spPr bwMode="auto">
          <a:xfrm>
            <a:off x="6907077" y="4482513"/>
            <a:ext cx="0" cy="98272"/>
          </a:xfrm>
          <a:prstGeom prst="line">
            <a:avLst/>
          </a:prstGeom>
          <a:noFill/>
          <a:ln w="38100">
            <a:solidFill>
              <a:schemeClr val="bg1"/>
            </a:solidFill>
            <a:round/>
            <a:headEnd/>
            <a:tailEnd/>
          </a:ln>
        </p:spPr>
        <p:txBody>
          <a:bodyPr/>
          <a:lstStyle/>
          <a:p>
            <a:endParaRPr lang="en-US" dirty="0">
              <a:solidFill>
                <a:srgbClr val="FFFF00"/>
              </a:solidFill>
              <a:latin typeface="Arial"/>
              <a:cs typeface="Arial"/>
            </a:endParaRPr>
          </a:p>
        </p:txBody>
      </p:sp>
      <p:sp>
        <p:nvSpPr>
          <p:cNvPr id="250" name="Line 31"/>
          <p:cNvSpPr>
            <a:spLocks noChangeShapeType="1"/>
          </p:cNvSpPr>
          <p:nvPr/>
        </p:nvSpPr>
        <p:spPr bwMode="auto">
          <a:xfrm>
            <a:off x="7184922" y="4482513"/>
            <a:ext cx="0" cy="98272"/>
          </a:xfrm>
          <a:prstGeom prst="line">
            <a:avLst/>
          </a:prstGeom>
          <a:noFill/>
          <a:ln w="38100">
            <a:solidFill>
              <a:schemeClr val="bg1"/>
            </a:solidFill>
            <a:round/>
            <a:headEnd/>
            <a:tailEnd/>
          </a:ln>
        </p:spPr>
        <p:txBody>
          <a:bodyPr/>
          <a:lstStyle/>
          <a:p>
            <a:endParaRPr lang="en-US" dirty="0">
              <a:latin typeface="Arial"/>
              <a:cs typeface="Arial"/>
            </a:endParaRPr>
          </a:p>
        </p:txBody>
      </p:sp>
      <p:sp>
        <p:nvSpPr>
          <p:cNvPr id="251" name="Line 32"/>
          <p:cNvSpPr>
            <a:spLocks noChangeShapeType="1"/>
          </p:cNvSpPr>
          <p:nvPr/>
        </p:nvSpPr>
        <p:spPr bwMode="auto">
          <a:xfrm>
            <a:off x="6343295" y="4482513"/>
            <a:ext cx="0" cy="98272"/>
          </a:xfrm>
          <a:prstGeom prst="line">
            <a:avLst/>
          </a:prstGeom>
          <a:noFill/>
          <a:ln w="38100">
            <a:solidFill>
              <a:schemeClr val="bg1"/>
            </a:solidFill>
            <a:round/>
            <a:headEnd/>
            <a:tailEnd/>
          </a:ln>
        </p:spPr>
        <p:txBody>
          <a:bodyPr/>
          <a:lstStyle/>
          <a:p>
            <a:endParaRPr lang="en-US" dirty="0">
              <a:solidFill>
                <a:srgbClr val="FFFF00"/>
              </a:solidFill>
              <a:latin typeface="Arial"/>
              <a:cs typeface="Arial"/>
            </a:endParaRPr>
          </a:p>
        </p:txBody>
      </p:sp>
      <p:sp>
        <p:nvSpPr>
          <p:cNvPr id="252" name="Rectangle 33"/>
          <p:cNvSpPr>
            <a:spLocks noChangeArrowheads="1"/>
          </p:cNvSpPr>
          <p:nvPr/>
        </p:nvSpPr>
        <p:spPr bwMode="auto">
          <a:xfrm>
            <a:off x="5762653" y="4607331"/>
            <a:ext cx="618823" cy="343684"/>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800" b="0" dirty="0">
                <a:solidFill>
                  <a:schemeClr val="tx1"/>
                </a:solidFill>
                <a:latin typeface="Arial"/>
                <a:cs typeface="Arial"/>
              </a:rPr>
              <a:t>time</a:t>
            </a:r>
          </a:p>
        </p:txBody>
      </p:sp>
      <p:sp>
        <p:nvSpPr>
          <p:cNvPr id="253" name="Rectangle 34"/>
          <p:cNvSpPr>
            <a:spLocks noChangeArrowheads="1"/>
          </p:cNvSpPr>
          <p:nvPr/>
        </p:nvSpPr>
        <p:spPr bwMode="auto">
          <a:xfrm>
            <a:off x="7307744" y="4644553"/>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254" name="Rectangle 35"/>
          <p:cNvSpPr>
            <a:spLocks noChangeArrowheads="1"/>
          </p:cNvSpPr>
          <p:nvPr/>
        </p:nvSpPr>
        <p:spPr bwMode="auto">
          <a:xfrm>
            <a:off x="7027201" y="4644553"/>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2d</a:t>
            </a:r>
          </a:p>
        </p:txBody>
      </p:sp>
      <p:sp>
        <p:nvSpPr>
          <p:cNvPr id="255" name="Rectangle 36"/>
          <p:cNvSpPr>
            <a:spLocks noChangeArrowheads="1"/>
          </p:cNvSpPr>
          <p:nvPr/>
        </p:nvSpPr>
        <p:spPr bwMode="auto">
          <a:xfrm>
            <a:off x="6240706" y="4644553"/>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4d</a:t>
            </a:r>
          </a:p>
        </p:txBody>
      </p:sp>
      <p:sp>
        <p:nvSpPr>
          <p:cNvPr id="266" name="Freeform 68"/>
          <p:cNvSpPr>
            <a:spLocks/>
          </p:cNvSpPr>
          <p:nvPr/>
        </p:nvSpPr>
        <p:spPr bwMode="auto">
          <a:xfrm>
            <a:off x="6841471" y="3522733"/>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bg1"/>
            </a:solidFill>
            <a:round/>
            <a:headEnd/>
            <a:tailEnd type="triangle" w="med" len="med"/>
          </a:ln>
        </p:spPr>
        <p:txBody>
          <a:bodyPr wrap="none" anchor="ctr"/>
          <a:lstStyle/>
          <a:p>
            <a:endParaRPr lang="en-US" dirty="0">
              <a:latin typeface="Arial"/>
              <a:cs typeface="Arial"/>
            </a:endParaRPr>
          </a:p>
        </p:txBody>
      </p:sp>
      <p:sp>
        <p:nvSpPr>
          <p:cNvPr id="267" name="Freeform 68"/>
          <p:cNvSpPr>
            <a:spLocks/>
          </p:cNvSpPr>
          <p:nvPr/>
        </p:nvSpPr>
        <p:spPr bwMode="auto">
          <a:xfrm>
            <a:off x="6303172" y="3436313"/>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38100">
            <a:solidFill>
              <a:schemeClr val="bg1"/>
            </a:solidFill>
            <a:round/>
            <a:headEnd/>
            <a:tailEnd type="triangle" w="med" len="med"/>
          </a:ln>
        </p:spPr>
        <p:txBody>
          <a:bodyPr wrap="none" anchor="ctr"/>
          <a:lstStyle/>
          <a:p>
            <a:endParaRPr lang="en-US" dirty="0">
              <a:latin typeface="Arial"/>
              <a:cs typeface="Arial"/>
            </a:endParaRPr>
          </a:p>
        </p:txBody>
      </p:sp>
      <p:sp>
        <p:nvSpPr>
          <p:cNvPr id="274" name="Rectangle 42"/>
          <p:cNvSpPr>
            <a:spLocks noChangeArrowheads="1"/>
          </p:cNvSpPr>
          <p:nvPr/>
        </p:nvSpPr>
        <p:spPr bwMode="auto">
          <a:xfrm>
            <a:off x="7609325" y="2845983"/>
            <a:ext cx="939361" cy="842282"/>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b="0" dirty="0">
                <a:solidFill>
                  <a:schemeClr val="tx1"/>
                </a:solidFill>
                <a:latin typeface="Arial"/>
                <a:cs typeface="Arial"/>
              </a:rPr>
              <a:t>Global </a:t>
            </a:r>
          </a:p>
          <a:p>
            <a:pPr algn="l" rtl="1">
              <a:lnSpc>
                <a:spcPct val="90000"/>
              </a:lnSpc>
            </a:pPr>
            <a:r>
              <a:rPr lang="en-US" sz="1800" b="0" dirty="0">
                <a:solidFill>
                  <a:srgbClr val="FFFF00"/>
                </a:solidFill>
                <a:latin typeface="Arial"/>
                <a:cs typeface="Arial"/>
              </a:rPr>
              <a:t>backoff</a:t>
            </a:r>
          </a:p>
          <a:p>
            <a:pPr algn="ctr" rtl="1">
              <a:lnSpc>
                <a:spcPct val="90000"/>
              </a:lnSpc>
            </a:pPr>
            <a:r>
              <a:rPr lang="en-US" sz="1800" b="0" dirty="0">
                <a:solidFill>
                  <a:srgbClr val="FFFF00"/>
                </a:solidFill>
                <a:latin typeface="Arial"/>
                <a:cs typeface="Arial"/>
              </a:rPr>
              <a:t>lock</a:t>
            </a:r>
          </a:p>
        </p:txBody>
      </p:sp>
      <p:grpSp>
        <p:nvGrpSpPr>
          <p:cNvPr id="137" name="Group 44"/>
          <p:cNvGrpSpPr>
            <a:grpSpLocks/>
          </p:cNvGrpSpPr>
          <p:nvPr/>
        </p:nvGrpSpPr>
        <p:grpSpPr bwMode="auto">
          <a:xfrm flipH="1">
            <a:off x="3369967" y="2552044"/>
            <a:ext cx="557212" cy="525462"/>
            <a:chOff x="1008" y="2720"/>
            <a:chExt cx="856" cy="808"/>
          </a:xfrm>
          <a:effectLst>
            <a:glow rad="101600">
              <a:schemeClr val="accent3">
                <a:satMod val="175000"/>
                <a:alpha val="40000"/>
              </a:schemeClr>
            </a:glow>
          </a:effectLst>
        </p:grpSpPr>
        <p:sp>
          <p:nvSpPr>
            <p:cNvPr id="138"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39"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0"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1"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2"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43"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44"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5"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46"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147" name="Line 28"/>
          <p:cNvSpPr>
            <a:spLocks noChangeShapeType="1"/>
          </p:cNvSpPr>
          <p:nvPr/>
        </p:nvSpPr>
        <p:spPr bwMode="auto">
          <a:xfrm>
            <a:off x="2479787" y="3143116"/>
            <a:ext cx="1416200" cy="0"/>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48" name="Line 29"/>
          <p:cNvSpPr>
            <a:spLocks noChangeShapeType="1"/>
          </p:cNvSpPr>
          <p:nvPr/>
        </p:nvSpPr>
        <p:spPr bwMode="auto">
          <a:xfrm>
            <a:off x="3901382" y="3089513"/>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49" name="Line 30"/>
          <p:cNvSpPr>
            <a:spLocks noChangeShapeType="1"/>
          </p:cNvSpPr>
          <p:nvPr/>
        </p:nvSpPr>
        <p:spPr bwMode="auto">
          <a:xfrm>
            <a:off x="3351087" y="30939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50" name="Line 31"/>
          <p:cNvSpPr>
            <a:spLocks noChangeShapeType="1"/>
          </p:cNvSpPr>
          <p:nvPr/>
        </p:nvSpPr>
        <p:spPr bwMode="auto">
          <a:xfrm>
            <a:off x="3628932" y="30939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51" name="Line 32"/>
          <p:cNvSpPr>
            <a:spLocks noChangeShapeType="1"/>
          </p:cNvSpPr>
          <p:nvPr/>
        </p:nvSpPr>
        <p:spPr bwMode="auto">
          <a:xfrm>
            <a:off x="2787305" y="30939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152" name="Rectangle 34"/>
          <p:cNvSpPr>
            <a:spLocks noChangeArrowheads="1"/>
          </p:cNvSpPr>
          <p:nvPr/>
        </p:nvSpPr>
        <p:spPr bwMode="auto">
          <a:xfrm>
            <a:off x="3751754" y="3256020"/>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153" name="Rectangle 35"/>
          <p:cNvSpPr>
            <a:spLocks noChangeArrowheads="1"/>
          </p:cNvSpPr>
          <p:nvPr/>
        </p:nvSpPr>
        <p:spPr bwMode="auto">
          <a:xfrm>
            <a:off x="3471211" y="32560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2d</a:t>
            </a:r>
          </a:p>
        </p:txBody>
      </p:sp>
      <p:sp>
        <p:nvSpPr>
          <p:cNvPr id="155" name="Rectangle 36"/>
          <p:cNvSpPr>
            <a:spLocks noChangeArrowheads="1"/>
          </p:cNvSpPr>
          <p:nvPr/>
        </p:nvSpPr>
        <p:spPr bwMode="auto">
          <a:xfrm>
            <a:off x="2684716" y="32560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4d</a:t>
            </a:r>
          </a:p>
        </p:txBody>
      </p:sp>
      <p:sp>
        <p:nvSpPr>
          <p:cNvPr id="156" name="Freeform 68"/>
          <p:cNvSpPr>
            <a:spLocks/>
          </p:cNvSpPr>
          <p:nvPr/>
        </p:nvSpPr>
        <p:spPr bwMode="auto">
          <a:xfrm>
            <a:off x="3285481" y="2134200"/>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sp>
        <p:nvSpPr>
          <p:cNvPr id="157" name="Freeform 68"/>
          <p:cNvSpPr>
            <a:spLocks/>
          </p:cNvSpPr>
          <p:nvPr/>
        </p:nvSpPr>
        <p:spPr bwMode="auto">
          <a:xfrm>
            <a:off x="2747182" y="2047780"/>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grpSp>
        <p:nvGrpSpPr>
          <p:cNvPr id="158" name="Group 54"/>
          <p:cNvGrpSpPr>
            <a:grpSpLocks/>
          </p:cNvGrpSpPr>
          <p:nvPr/>
        </p:nvGrpSpPr>
        <p:grpSpPr bwMode="auto">
          <a:xfrm>
            <a:off x="4667132" y="2447142"/>
            <a:ext cx="412828" cy="609950"/>
            <a:chOff x="4300" y="2246"/>
            <a:chExt cx="400" cy="571"/>
          </a:xfrm>
          <a:effectLst>
            <a:glow rad="139700">
              <a:schemeClr val="accent3">
                <a:satMod val="175000"/>
                <a:alpha val="40000"/>
              </a:schemeClr>
            </a:glow>
          </a:effectLst>
        </p:grpSpPr>
        <p:sp>
          <p:nvSpPr>
            <p:cNvPr id="159" name="Oval 55"/>
            <p:cNvSpPr>
              <a:spLocks noChangeArrowheads="1"/>
            </p:cNvSpPr>
            <p:nvPr/>
          </p:nvSpPr>
          <p:spPr bwMode="auto">
            <a:xfrm>
              <a:off x="4300" y="2246"/>
              <a:ext cx="400" cy="41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160" name="Oval 56"/>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161" name="Oval 57"/>
            <p:cNvSpPr>
              <a:spLocks noChangeArrowheads="1"/>
            </p:cNvSpPr>
            <p:nvPr/>
          </p:nvSpPr>
          <p:spPr bwMode="auto">
            <a:xfrm>
              <a:off x="4303" y="2413"/>
              <a:ext cx="397" cy="40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162" name="Oval 58"/>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163"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a:cs typeface="Arial"/>
              </a:endParaRPr>
            </a:p>
          </p:txBody>
        </p:sp>
      </p:grpSp>
      <p:grpSp>
        <p:nvGrpSpPr>
          <p:cNvPr id="164" name="Group 44"/>
          <p:cNvGrpSpPr>
            <a:grpSpLocks/>
          </p:cNvGrpSpPr>
          <p:nvPr/>
        </p:nvGrpSpPr>
        <p:grpSpPr bwMode="auto">
          <a:xfrm flipH="1">
            <a:off x="2547977" y="5191169"/>
            <a:ext cx="557212" cy="525462"/>
            <a:chOff x="1008" y="2720"/>
            <a:chExt cx="856" cy="808"/>
          </a:xfrm>
          <a:effectLst>
            <a:glow rad="101600">
              <a:schemeClr val="accent3">
                <a:satMod val="175000"/>
                <a:alpha val="40000"/>
              </a:schemeClr>
            </a:glow>
          </a:effectLst>
        </p:grpSpPr>
        <p:sp>
          <p:nvSpPr>
            <p:cNvPr id="16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6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6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7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7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7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37" name="Group 44"/>
          <p:cNvGrpSpPr>
            <a:grpSpLocks/>
          </p:cNvGrpSpPr>
          <p:nvPr/>
        </p:nvGrpSpPr>
        <p:grpSpPr bwMode="auto">
          <a:xfrm flipH="1">
            <a:off x="3285303" y="5193644"/>
            <a:ext cx="557212" cy="525462"/>
            <a:chOff x="1008" y="2720"/>
            <a:chExt cx="856" cy="808"/>
          </a:xfrm>
          <a:effectLst>
            <a:glow rad="101600">
              <a:schemeClr val="accent3">
                <a:satMod val="175000"/>
                <a:alpha val="40000"/>
              </a:schemeClr>
            </a:glow>
          </a:effectLst>
        </p:grpSpPr>
        <p:sp>
          <p:nvSpPr>
            <p:cNvPr id="238"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39"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0"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1"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2"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46"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56"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7"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8"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259" name="Line 28"/>
          <p:cNvSpPr>
            <a:spLocks noChangeShapeType="1"/>
          </p:cNvSpPr>
          <p:nvPr/>
        </p:nvSpPr>
        <p:spPr bwMode="auto">
          <a:xfrm>
            <a:off x="2395123" y="5784716"/>
            <a:ext cx="1416200" cy="0"/>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0" name="Line 29"/>
          <p:cNvSpPr>
            <a:spLocks noChangeShapeType="1"/>
          </p:cNvSpPr>
          <p:nvPr/>
        </p:nvSpPr>
        <p:spPr bwMode="auto">
          <a:xfrm>
            <a:off x="3816718" y="5731113"/>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1" name="Line 30"/>
          <p:cNvSpPr>
            <a:spLocks noChangeShapeType="1"/>
          </p:cNvSpPr>
          <p:nvPr/>
        </p:nvSpPr>
        <p:spPr bwMode="auto">
          <a:xfrm>
            <a:off x="3266423" y="57355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2" name="Line 31"/>
          <p:cNvSpPr>
            <a:spLocks noChangeShapeType="1"/>
          </p:cNvSpPr>
          <p:nvPr/>
        </p:nvSpPr>
        <p:spPr bwMode="auto">
          <a:xfrm>
            <a:off x="3544268" y="57355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3" name="Line 32"/>
          <p:cNvSpPr>
            <a:spLocks noChangeShapeType="1"/>
          </p:cNvSpPr>
          <p:nvPr/>
        </p:nvSpPr>
        <p:spPr bwMode="auto">
          <a:xfrm>
            <a:off x="2702641" y="5735580"/>
            <a:ext cx="0" cy="98272"/>
          </a:xfrm>
          <a:prstGeom prst="line">
            <a:avLst/>
          </a:prstGeom>
          <a:noFill/>
          <a:ln w="25400">
            <a:solidFill>
              <a:schemeClr val="tx1"/>
            </a:solidFill>
            <a:round/>
            <a:headEnd/>
            <a:tailEnd/>
          </a:ln>
        </p:spPr>
        <p:txBody>
          <a:bodyPr/>
          <a:lstStyle/>
          <a:p>
            <a:endParaRPr lang="en-US" dirty="0">
              <a:latin typeface="Arial"/>
              <a:cs typeface="Arial"/>
            </a:endParaRPr>
          </a:p>
        </p:txBody>
      </p:sp>
      <p:sp>
        <p:nvSpPr>
          <p:cNvPr id="264" name="Rectangle 34"/>
          <p:cNvSpPr>
            <a:spLocks noChangeArrowheads="1"/>
          </p:cNvSpPr>
          <p:nvPr/>
        </p:nvSpPr>
        <p:spPr bwMode="auto">
          <a:xfrm>
            <a:off x="3667090" y="5897620"/>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d</a:t>
            </a:r>
          </a:p>
        </p:txBody>
      </p:sp>
      <p:sp>
        <p:nvSpPr>
          <p:cNvPr id="265" name="Rectangle 35"/>
          <p:cNvSpPr>
            <a:spLocks noChangeArrowheads="1"/>
          </p:cNvSpPr>
          <p:nvPr/>
        </p:nvSpPr>
        <p:spPr bwMode="auto">
          <a:xfrm>
            <a:off x="3386547" y="58976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2d</a:t>
            </a:r>
          </a:p>
        </p:txBody>
      </p:sp>
      <p:sp>
        <p:nvSpPr>
          <p:cNvPr id="275" name="Rectangle 36"/>
          <p:cNvSpPr>
            <a:spLocks noChangeArrowheads="1"/>
          </p:cNvSpPr>
          <p:nvPr/>
        </p:nvSpPr>
        <p:spPr bwMode="auto">
          <a:xfrm>
            <a:off x="2600052" y="5897620"/>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chemeClr val="tx1"/>
                </a:solidFill>
                <a:latin typeface="Arial"/>
                <a:cs typeface="Arial"/>
              </a:rPr>
              <a:t>4d</a:t>
            </a:r>
          </a:p>
        </p:txBody>
      </p:sp>
      <p:sp>
        <p:nvSpPr>
          <p:cNvPr id="276" name="Freeform 68"/>
          <p:cNvSpPr>
            <a:spLocks/>
          </p:cNvSpPr>
          <p:nvPr/>
        </p:nvSpPr>
        <p:spPr bwMode="auto">
          <a:xfrm>
            <a:off x="3200817" y="4775800"/>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sp>
        <p:nvSpPr>
          <p:cNvPr id="279" name="Freeform 68"/>
          <p:cNvSpPr>
            <a:spLocks/>
          </p:cNvSpPr>
          <p:nvPr/>
        </p:nvSpPr>
        <p:spPr bwMode="auto">
          <a:xfrm>
            <a:off x="2662518" y="4689380"/>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tx1"/>
            </a:solidFill>
            <a:round/>
            <a:headEnd/>
            <a:tailEnd type="triangle" w="med" len="med"/>
          </a:ln>
        </p:spPr>
        <p:txBody>
          <a:bodyPr wrap="none" anchor="ctr"/>
          <a:lstStyle/>
          <a:p>
            <a:endParaRPr lang="en-US" dirty="0">
              <a:latin typeface="Arial"/>
              <a:cs typeface="Arial"/>
            </a:endParaRPr>
          </a:p>
        </p:txBody>
      </p:sp>
      <p:grpSp>
        <p:nvGrpSpPr>
          <p:cNvPr id="280" name="Group 54"/>
          <p:cNvGrpSpPr>
            <a:grpSpLocks/>
          </p:cNvGrpSpPr>
          <p:nvPr/>
        </p:nvGrpSpPr>
        <p:grpSpPr bwMode="auto">
          <a:xfrm>
            <a:off x="4734865" y="5088742"/>
            <a:ext cx="412828" cy="609950"/>
            <a:chOff x="4300" y="2246"/>
            <a:chExt cx="400" cy="571"/>
          </a:xfrm>
          <a:effectLst>
            <a:glow rad="139700">
              <a:schemeClr val="accent3">
                <a:satMod val="175000"/>
                <a:alpha val="40000"/>
              </a:schemeClr>
            </a:glow>
          </a:effectLst>
        </p:grpSpPr>
        <p:sp>
          <p:nvSpPr>
            <p:cNvPr id="281" name="Oval 55"/>
            <p:cNvSpPr>
              <a:spLocks noChangeArrowheads="1"/>
            </p:cNvSpPr>
            <p:nvPr/>
          </p:nvSpPr>
          <p:spPr bwMode="auto">
            <a:xfrm>
              <a:off x="4300" y="2246"/>
              <a:ext cx="400" cy="41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282" name="Oval 56"/>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283" name="Oval 57"/>
            <p:cNvSpPr>
              <a:spLocks noChangeArrowheads="1"/>
            </p:cNvSpPr>
            <p:nvPr/>
          </p:nvSpPr>
          <p:spPr bwMode="auto">
            <a:xfrm>
              <a:off x="4303" y="2413"/>
              <a:ext cx="397" cy="404"/>
            </a:xfrm>
            <a:prstGeom prst="ellipse">
              <a:avLst/>
            </a:prstGeom>
            <a:solidFill>
              <a:schemeClr val="tx2"/>
            </a:solidFill>
            <a:ln w="12700">
              <a:solidFill>
                <a:schemeClr val="tx2"/>
              </a:solidFill>
              <a:round/>
              <a:headEnd/>
              <a:tailEnd/>
            </a:ln>
          </p:spPr>
          <p:txBody>
            <a:bodyPr wrap="none" anchor="ctr"/>
            <a:lstStyle/>
            <a:p>
              <a:endParaRPr lang="en-US" dirty="0">
                <a:latin typeface="Arial"/>
                <a:cs typeface="Arial"/>
              </a:endParaRPr>
            </a:p>
          </p:txBody>
        </p:sp>
        <p:sp>
          <p:nvSpPr>
            <p:cNvPr id="284" name="Oval 58"/>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a:cs typeface="Arial"/>
              </a:endParaRPr>
            </a:p>
          </p:txBody>
        </p:sp>
        <p:sp>
          <p:nvSpPr>
            <p:cNvPr id="285" name="AutoShape 59"/>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a:cs typeface="Arial"/>
              </a:endParaRPr>
            </a:p>
          </p:txBody>
        </p:sp>
      </p:grpSp>
      <p:sp>
        <p:nvSpPr>
          <p:cNvPr id="134" name="Rectangle 33"/>
          <p:cNvSpPr>
            <a:spLocks noChangeArrowheads="1"/>
          </p:cNvSpPr>
          <p:nvPr/>
        </p:nvSpPr>
        <p:spPr bwMode="auto">
          <a:xfrm>
            <a:off x="4132723" y="26872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135" name="Rectangle 33"/>
          <p:cNvSpPr>
            <a:spLocks noChangeArrowheads="1"/>
          </p:cNvSpPr>
          <p:nvPr/>
        </p:nvSpPr>
        <p:spPr bwMode="auto">
          <a:xfrm>
            <a:off x="4132723" y="52272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136" name="Rounded Rectangular Callout 135"/>
          <p:cNvSpPr/>
          <p:nvPr/>
        </p:nvSpPr>
        <p:spPr>
          <a:xfrm>
            <a:off x="5466080" y="2082799"/>
            <a:ext cx="3508587" cy="1016001"/>
          </a:xfrm>
          <a:prstGeom prst="wedgeRoundRectCallout">
            <a:avLst>
              <a:gd name="adj1" fmla="val 18205"/>
              <a:gd name="adj2" fmla="val 34824"/>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a:cs typeface="Arial"/>
              </a:rPr>
              <a:t>BO locks trivially abortable</a:t>
            </a:r>
            <a:endParaRPr lang="en-US" sz="2000" dirty="0">
              <a:solidFill>
                <a:srgbClr val="FFFF00"/>
              </a:solidFill>
              <a:latin typeface="Arial"/>
              <a:cs typeface="Arial"/>
            </a:endParaRPr>
          </a:p>
        </p:txBody>
      </p:sp>
      <p:sp>
        <p:nvSpPr>
          <p:cNvPr id="175" name="Rounded Rectangular Callout 174"/>
          <p:cNvSpPr/>
          <p:nvPr/>
        </p:nvSpPr>
        <p:spPr>
          <a:xfrm>
            <a:off x="3810802" y="4142878"/>
            <a:ext cx="3329223" cy="1411254"/>
          </a:xfrm>
          <a:prstGeom prst="wedgeRoundRectCallout">
            <a:avLst>
              <a:gd name="adj1" fmla="val -35285"/>
              <a:gd name="adj2" fmla="val -139497"/>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a:cs typeface="Arial"/>
              </a:rPr>
              <a:t>If releasing thread finds </a:t>
            </a:r>
            <a:r>
              <a:rPr lang="en-US" sz="2000" b="0" dirty="0">
                <a:solidFill>
                  <a:schemeClr val="bg1"/>
                </a:solidFill>
                <a:latin typeface="Consolas" panose="020B0609020204030204" pitchFamily="49" charset="0"/>
                <a:cs typeface="Courier New" panose="02070309020205020404" pitchFamily="49" charset="0"/>
              </a:rPr>
              <a:t>successorExists</a:t>
            </a:r>
            <a:r>
              <a:rPr lang="en-US" sz="2000" b="0" dirty="0">
                <a:solidFill>
                  <a:srgbClr val="FFFF00"/>
                </a:solidFill>
                <a:latin typeface="Arial"/>
                <a:cs typeface="Arial"/>
              </a:rPr>
              <a:t> </a:t>
            </a:r>
            <a:r>
              <a:rPr lang="en-US" sz="2000" b="0" i="1" dirty="0">
                <a:solidFill>
                  <a:srgbClr val="FFFF00"/>
                </a:solidFill>
                <a:latin typeface="Arial"/>
                <a:cs typeface="Arial"/>
              </a:rPr>
              <a:t>false</a:t>
            </a:r>
            <a:r>
              <a:rPr lang="en-US" sz="2000" b="0" dirty="0">
                <a:solidFill>
                  <a:srgbClr val="FFFF00"/>
                </a:solidFill>
                <a:latin typeface="Arial"/>
                <a:cs typeface="Arial"/>
              </a:rPr>
              <a:t>, it releases global lock</a:t>
            </a:r>
            <a:endParaRPr lang="en-US" sz="2000" dirty="0">
              <a:solidFill>
                <a:srgbClr val="FFFF00"/>
              </a:solidFill>
              <a:latin typeface="Arial"/>
              <a:cs typeface="Arial"/>
            </a:endParaRPr>
          </a:p>
        </p:txBody>
      </p:sp>
      <p:sp>
        <p:nvSpPr>
          <p:cNvPr id="278" name="Rounded Rectangular Callout 277"/>
          <p:cNvSpPr/>
          <p:nvPr/>
        </p:nvSpPr>
        <p:spPr>
          <a:xfrm>
            <a:off x="2794804" y="180479"/>
            <a:ext cx="3165730" cy="1732988"/>
          </a:xfrm>
          <a:prstGeom prst="wedgeRoundRectCallout">
            <a:avLst>
              <a:gd name="adj1" fmla="val -1587"/>
              <a:gd name="adj2" fmla="val 89437"/>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a:cs typeface="Arial"/>
              </a:rPr>
              <a:t>Aborting thread resets </a:t>
            </a:r>
            <a:r>
              <a:rPr lang="en-US" sz="2000" b="0" dirty="0">
                <a:solidFill>
                  <a:schemeClr val="bg1"/>
                </a:solidFill>
                <a:latin typeface="Consolas" panose="020B0609020204030204" pitchFamily="49" charset="0"/>
                <a:cs typeface="Courier New" panose="02070309020205020404" pitchFamily="49" charset="0"/>
              </a:rPr>
              <a:t>successorExists</a:t>
            </a:r>
            <a:r>
              <a:rPr lang="en-US" sz="2000" b="0" dirty="0">
                <a:solidFill>
                  <a:srgbClr val="FFFF00"/>
                </a:solidFill>
                <a:latin typeface="Arial"/>
                <a:cs typeface="Arial"/>
              </a:rPr>
              <a:t> field before leaving local lock. Spinning threads set it to </a:t>
            </a:r>
            <a:r>
              <a:rPr lang="en-US" sz="2000" b="0" i="1" dirty="0">
                <a:solidFill>
                  <a:srgbClr val="FFFF00"/>
                </a:solidFill>
                <a:latin typeface="Arial"/>
                <a:cs typeface="Arial"/>
              </a:rPr>
              <a:t>true</a:t>
            </a:r>
            <a:r>
              <a:rPr lang="en-US" sz="2000" b="0" dirty="0">
                <a:solidFill>
                  <a:srgbClr val="FFFF00"/>
                </a:solidFill>
                <a:latin typeface="Arial"/>
                <a:cs typeface="Arial"/>
              </a:rPr>
              <a:t>. </a:t>
            </a:r>
            <a:endParaRPr lang="en-US" sz="2000" dirty="0">
              <a:solidFill>
                <a:srgbClr val="FFFF00"/>
              </a:solidFill>
              <a:latin typeface="Arial"/>
              <a:cs typeface="Arial"/>
            </a:endParaRPr>
          </a:p>
        </p:txBody>
      </p:sp>
      <p:grpSp>
        <p:nvGrpSpPr>
          <p:cNvPr id="11" name="Group 54">
            <a:extLst>
              <a:ext uri="{FF2B5EF4-FFF2-40B4-BE49-F238E27FC236}">
                <a16:creationId xmlns:a16="http://schemas.microsoft.com/office/drawing/2014/main" id="{7C258282-FBDF-195C-A9D5-51B01C6A0004}"/>
              </a:ext>
            </a:extLst>
          </p:cNvPr>
          <p:cNvGrpSpPr>
            <a:grpSpLocks/>
          </p:cNvGrpSpPr>
          <p:nvPr/>
        </p:nvGrpSpPr>
        <p:grpSpPr bwMode="auto">
          <a:xfrm>
            <a:off x="7609325" y="3697539"/>
            <a:ext cx="474663" cy="676275"/>
            <a:chOff x="4300" y="2246"/>
            <a:chExt cx="400" cy="571"/>
          </a:xfrm>
          <a:effectLst>
            <a:glow rad="139700">
              <a:schemeClr val="accent3">
                <a:satMod val="175000"/>
                <a:alpha val="40000"/>
              </a:schemeClr>
            </a:glow>
          </a:effectLst>
        </p:grpSpPr>
        <p:sp>
          <p:nvSpPr>
            <p:cNvPr id="12" name="Oval 55">
              <a:extLst>
                <a:ext uri="{FF2B5EF4-FFF2-40B4-BE49-F238E27FC236}">
                  <a16:creationId xmlns:a16="http://schemas.microsoft.com/office/drawing/2014/main" id="{7EFF545E-2FE7-0CEA-F4C8-DAFE404842F7}"/>
                </a:ext>
              </a:extLst>
            </p:cNvPr>
            <p:cNvSpPr>
              <a:spLocks noChangeArrowheads="1"/>
            </p:cNvSpPr>
            <p:nvPr/>
          </p:nvSpPr>
          <p:spPr bwMode="auto">
            <a:xfrm>
              <a:off x="4300" y="2246"/>
              <a:ext cx="400" cy="41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13" name="Oval 56">
              <a:extLst>
                <a:ext uri="{FF2B5EF4-FFF2-40B4-BE49-F238E27FC236}">
                  <a16:creationId xmlns:a16="http://schemas.microsoft.com/office/drawing/2014/main" id="{03AD2DEE-B186-4D0A-31CD-A1DF24E53F69}"/>
                </a:ext>
              </a:extLst>
            </p:cNvPr>
            <p:cNvSpPr>
              <a:spLocks noChangeArrowheads="1"/>
            </p:cNvSpPr>
            <p:nvPr/>
          </p:nvSpPr>
          <p:spPr bwMode="auto">
            <a:xfrm>
              <a:off x="4358" y="2302"/>
              <a:ext cx="280" cy="325"/>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14" name="Oval 57">
              <a:extLst>
                <a:ext uri="{FF2B5EF4-FFF2-40B4-BE49-F238E27FC236}">
                  <a16:creationId xmlns:a16="http://schemas.microsoft.com/office/drawing/2014/main" id="{2B7CBF14-2FBD-409F-1E2E-762453F96E36}"/>
                </a:ext>
              </a:extLst>
            </p:cNvPr>
            <p:cNvSpPr>
              <a:spLocks noChangeArrowheads="1"/>
            </p:cNvSpPr>
            <p:nvPr/>
          </p:nvSpPr>
          <p:spPr bwMode="auto">
            <a:xfrm>
              <a:off x="4303" y="2413"/>
              <a:ext cx="397" cy="40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15" name="Oval 58">
              <a:extLst>
                <a:ext uri="{FF2B5EF4-FFF2-40B4-BE49-F238E27FC236}">
                  <a16:creationId xmlns:a16="http://schemas.microsoft.com/office/drawing/2014/main" id="{DE7BB7D6-0CD5-B7AE-FA73-51853C208519}"/>
                </a:ext>
              </a:extLst>
            </p:cNvPr>
            <p:cNvSpPr>
              <a:spLocks noChangeArrowheads="1"/>
            </p:cNvSpPr>
            <p:nvPr/>
          </p:nvSpPr>
          <p:spPr bwMode="auto">
            <a:xfrm>
              <a:off x="4428" y="2496"/>
              <a:ext cx="143" cy="139"/>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16" name="AutoShape 59">
              <a:extLst>
                <a:ext uri="{FF2B5EF4-FFF2-40B4-BE49-F238E27FC236}">
                  <a16:creationId xmlns:a16="http://schemas.microsoft.com/office/drawing/2014/main" id="{A0C87674-2BC6-BA67-A18E-522F1E6BED15}"/>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solidFill>
                  <a:srgbClr val="FFFF00"/>
                </a:solidFill>
              </a:endParaRPr>
            </a:p>
          </p:txBody>
        </p:sp>
      </p:grpSp>
    </p:spTree>
    <p:extLst>
      <p:ext uri="{BB962C8B-B14F-4D97-AF65-F5344CB8AC3E}">
        <p14:creationId xmlns:p14="http://schemas.microsoft.com/office/powerpoint/2010/main" val="40645582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75" grpId="0" animBg="1"/>
      <p:bldP spid="278" grpId="0" animBg="1"/>
    </p:bldLst>
  </p:timing>
</p:sld>
</file>

<file path=ppt/slides/slide2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562"/>
            <a:ext cx="8229600" cy="1143000"/>
          </a:xfrm>
        </p:spPr>
        <p:txBody>
          <a:bodyPr>
            <a:normAutofit/>
          </a:bodyPr>
          <a:lstStyle/>
          <a:p>
            <a:r>
              <a:rPr lang="en-US" dirty="0">
                <a:latin typeface="Arial"/>
                <a:cs typeface="Arial"/>
              </a:rPr>
              <a:t>Time-Out NUMA Lock  </a:t>
            </a:r>
            <a:endParaRPr lang="en-US" sz="3100" dirty="0">
              <a:latin typeface="Arial"/>
              <a:cs typeface="Arial"/>
            </a:endParaRPr>
          </a:p>
        </p:txBody>
      </p:sp>
      <p:sp>
        <p:nvSpPr>
          <p:cNvPr id="5" name="Rounded Rectangle 4"/>
          <p:cNvSpPr/>
          <p:nvPr/>
        </p:nvSpPr>
        <p:spPr>
          <a:xfrm>
            <a:off x="1410228" y="1676294"/>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grpSp>
        <p:nvGrpSpPr>
          <p:cNvPr id="7" name="Group 6"/>
          <p:cNvGrpSpPr/>
          <p:nvPr/>
        </p:nvGrpSpPr>
        <p:grpSpPr>
          <a:xfrm>
            <a:off x="1609673" y="1738620"/>
            <a:ext cx="4158758" cy="1879365"/>
            <a:chOff x="4239051" y="3091454"/>
            <a:chExt cx="4158758" cy="1879365"/>
          </a:xfrm>
        </p:grpSpPr>
        <p:sp>
          <p:nvSpPr>
            <p:cNvPr id="68" name="Rectangle 33"/>
            <p:cNvSpPr>
              <a:spLocks noChangeArrowheads="1"/>
            </p:cNvSpPr>
            <p:nvPr/>
          </p:nvSpPr>
          <p:spPr bwMode="auto">
            <a:xfrm>
              <a:off x="4239051" y="36167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69" name="Freeform 34"/>
            <p:cNvSpPr>
              <a:spLocks/>
            </p:cNvSpPr>
            <p:nvPr/>
          </p:nvSpPr>
          <p:spPr bwMode="auto">
            <a:xfrm>
              <a:off x="4394019" y="3755621"/>
              <a:ext cx="383073" cy="772006"/>
            </a:xfrm>
            <a:custGeom>
              <a:avLst/>
              <a:gdLst>
                <a:gd name="T0" fmla="*/ 0 w 272"/>
                <a:gd name="T1" fmla="*/ 0 h 499"/>
                <a:gd name="T2" fmla="*/ 1 w 272"/>
                <a:gd name="T3" fmla="*/ 3 h 499"/>
                <a:gd name="T4" fmla="*/ 1 w 272"/>
                <a:gd name="T5" fmla="*/ 6 h 499"/>
                <a:gd name="T6" fmla="*/ 0 60000 65536"/>
                <a:gd name="T7" fmla="*/ 0 60000 65536"/>
                <a:gd name="T8" fmla="*/ 0 60000 65536"/>
                <a:gd name="T9" fmla="*/ 0 w 272"/>
                <a:gd name="T10" fmla="*/ 0 h 499"/>
                <a:gd name="T11" fmla="*/ 272 w 272"/>
                <a:gd name="T12" fmla="*/ 499 h 499"/>
              </a:gdLst>
              <a:ahLst/>
              <a:cxnLst>
                <a:cxn ang="T6">
                  <a:pos x="T0" y="T1"/>
                </a:cxn>
                <a:cxn ang="T7">
                  <a:pos x="T2" y="T3"/>
                </a:cxn>
                <a:cxn ang="T8">
                  <a:pos x="T4" y="T5"/>
                </a:cxn>
              </a:cxnLst>
              <a:rect l="T9" t="T10" r="T11" b="T12"/>
              <a:pathLst>
                <a:path w="272" h="499">
                  <a:moveTo>
                    <a:pt x="0" y="0"/>
                  </a:moveTo>
                  <a:cubicBezTo>
                    <a:pt x="0" y="72"/>
                    <a:pt x="0" y="144"/>
                    <a:pt x="45" y="227"/>
                  </a:cubicBezTo>
                  <a:cubicBezTo>
                    <a:pt x="90" y="310"/>
                    <a:pt x="181" y="404"/>
                    <a:pt x="272" y="499"/>
                  </a:cubicBezTo>
                </a:path>
              </a:pathLst>
            </a:custGeom>
            <a:noFill/>
            <a:ln w="28575">
              <a:solidFill>
                <a:schemeClr val="tx1"/>
              </a:solidFill>
              <a:round/>
              <a:headEnd/>
              <a:tailEnd type="triangle" w="med" len="med"/>
            </a:ln>
          </p:spPr>
          <p:txBody>
            <a:bodyPr lIns="82840" tIns="41421" rIns="82840" bIns="41421"/>
            <a:lstStyle/>
            <a:p>
              <a:endParaRPr lang="en-US" dirty="0">
                <a:latin typeface="Arial"/>
                <a:cs typeface="Arial"/>
              </a:endParaRPr>
            </a:p>
          </p:txBody>
        </p:sp>
        <p:sp>
          <p:nvSpPr>
            <p:cNvPr id="70" name="Text Box 11"/>
            <p:cNvSpPr txBox="1">
              <a:spLocks noChangeArrowheads="1"/>
            </p:cNvSpPr>
            <p:nvPr/>
          </p:nvSpPr>
          <p:spPr bwMode="auto">
            <a:xfrm>
              <a:off x="4257356" y="4009983"/>
              <a:ext cx="1077904" cy="430762"/>
            </a:xfrm>
            <a:prstGeom prst="rect">
              <a:avLst/>
            </a:prstGeom>
            <a:noFill/>
            <a:ln w="9525">
              <a:noFill/>
              <a:miter lim="800000"/>
              <a:headEnd/>
              <a:tailEnd/>
            </a:ln>
          </p:spPr>
          <p:txBody>
            <a:bodyPr wrap="none" lIns="91311" tIns="45658" rIns="91311" bIns="45658">
              <a:spAutoFit/>
            </a:bodyPr>
            <a:lstStyle/>
            <a:p>
              <a:r>
                <a:rPr lang="en-US" sz="2200" dirty="0">
                  <a:solidFill>
                    <a:srgbClr val="FF0000"/>
                  </a:solidFill>
                  <a:latin typeface="Arial"/>
                  <a:cs typeface="Arial"/>
                </a:rPr>
                <a:t>swap()</a:t>
              </a:r>
            </a:p>
          </p:txBody>
        </p:sp>
        <p:sp>
          <p:nvSpPr>
            <p:cNvPr id="71" name="Text Box 11"/>
            <p:cNvSpPr txBox="1">
              <a:spLocks noChangeArrowheads="1"/>
            </p:cNvSpPr>
            <p:nvPr/>
          </p:nvSpPr>
          <p:spPr bwMode="auto">
            <a:xfrm>
              <a:off x="4728427" y="3091454"/>
              <a:ext cx="3021533" cy="430762"/>
            </a:xfrm>
            <a:prstGeom prst="rect">
              <a:avLst/>
            </a:prstGeom>
            <a:noFill/>
            <a:ln w="9525">
              <a:noFill/>
              <a:miter lim="800000"/>
              <a:headEnd/>
              <a:tailEnd/>
            </a:ln>
          </p:spPr>
          <p:txBody>
            <a:bodyPr wrap="none" lIns="91311" tIns="45658" rIns="91311" bIns="45658">
              <a:spAutoFit/>
            </a:bodyPr>
            <a:lstStyle/>
            <a:p>
              <a:pPr algn="l"/>
              <a:r>
                <a:rPr lang="en-US" sz="2200" dirty="0">
                  <a:latin typeface="Arial"/>
                  <a:cs typeface="Arial"/>
                </a:rPr>
                <a:t>Local time-out queue</a:t>
              </a:r>
            </a:p>
          </p:txBody>
        </p:sp>
        <p:grpSp>
          <p:nvGrpSpPr>
            <p:cNvPr id="72" name="Group 118"/>
            <p:cNvGrpSpPr/>
            <p:nvPr/>
          </p:nvGrpSpPr>
          <p:grpSpPr>
            <a:xfrm>
              <a:off x="7315334" y="4590582"/>
              <a:ext cx="1082475" cy="380237"/>
              <a:chOff x="7951415" y="5060273"/>
              <a:chExt cx="1193353" cy="419141"/>
            </a:xfrm>
          </p:grpSpPr>
          <p:sp>
            <p:nvSpPr>
              <p:cNvPr id="73"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76"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grpSp>
          <p:nvGrpSpPr>
            <p:cNvPr id="78" name="Group 120"/>
            <p:cNvGrpSpPr/>
            <p:nvPr/>
          </p:nvGrpSpPr>
          <p:grpSpPr>
            <a:xfrm>
              <a:off x="5895878" y="4582369"/>
              <a:ext cx="1082475" cy="380237"/>
              <a:chOff x="7951415" y="5060273"/>
              <a:chExt cx="1193353" cy="419141"/>
            </a:xfrm>
          </p:grpSpPr>
          <p:sp>
            <p:nvSpPr>
              <p:cNvPr id="79"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81"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82" name="Line 47"/>
            <p:cNvSpPr>
              <a:spLocks noChangeShapeType="1"/>
            </p:cNvSpPr>
            <p:nvPr/>
          </p:nvSpPr>
          <p:spPr bwMode="auto">
            <a:xfrm>
              <a:off x="6699771" y="4288994"/>
              <a:ext cx="687890" cy="213440"/>
            </a:xfrm>
            <a:prstGeom prst="line">
              <a:avLst/>
            </a:prstGeom>
            <a:noFill/>
            <a:ln w="28575">
              <a:solidFill>
                <a:schemeClr val="tx1"/>
              </a:solidFill>
              <a:round/>
              <a:headEnd/>
              <a:tailEnd type="triangle" w="med" len="med"/>
            </a:ln>
          </p:spPr>
          <p:txBody>
            <a:bodyPr wrap="none" lIns="82840" tIns="41421" rIns="82840" bIns="41421" anchor="ctr"/>
            <a:lstStyle/>
            <a:p>
              <a:endParaRPr lang="en-US" dirty="0">
                <a:latin typeface="Arial"/>
                <a:cs typeface="Arial"/>
              </a:endParaRPr>
            </a:p>
          </p:txBody>
        </p:sp>
        <p:grpSp>
          <p:nvGrpSpPr>
            <p:cNvPr id="83" name="Group 127"/>
            <p:cNvGrpSpPr/>
            <p:nvPr/>
          </p:nvGrpSpPr>
          <p:grpSpPr>
            <a:xfrm>
              <a:off x="4408047" y="4565519"/>
              <a:ext cx="1082475" cy="380237"/>
              <a:chOff x="7951415" y="5060273"/>
              <a:chExt cx="1193353" cy="419141"/>
            </a:xfrm>
          </p:grpSpPr>
          <p:sp>
            <p:nvSpPr>
              <p:cNvPr id="84"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86"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87" name="Text Box 25"/>
            <p:cNvSpPr txBox="1">
              <a:spLocks noChangeArrowheads="1"/>
            </p:cNvSpPr>
            <p:nvPr/>
          </p:nvSpPr>
          <p:spPr bwMode="auto">
            <a:xfrm>
              <a:off x="4536213" y="4619958"/>
              <a:ext cx="849127" cy="237539"/>
            </a:xfrm>
            <a:prstGeom prst="rect">
              <a:avLst/>
            </a:prstGeom>
            <a:noFill/>
            <a:ln w="9525">
              <a:noFill/>
              <a:miter lim="800000"/>
              <a:headEnd/>
              <a:tailEnd/>
            </a:ln>
          </p:spPr>
          <p:txBody>
            <a:bodyPr wrap="square" lIns="82840" tIns="41421" rIns="82840" bIns="41421">
              <a:spAutoFit/>
            </a:bodyPr>
            <a:lstStyle/>
            <a:p>
              <a:endParaRPr lang="en-US" sz="1000" dirty="0">
                <a:latin typeface="Arial"/>
                <a:cs typeface="Arial"/>
              </a:endParaRPr>
            </a:p>
          </p:txBody>
        </p:sp>
        <p:sp>
          <p:nvSpPr>
            <p:cNvPr id="92" name="Line 47"/>
            <p:cNvSpPr>
              <a:spLocks noChangeShapeType="1"/>
            </p:cNvSpPr>
            <p:nvPr/>
          </p:nvSpPr>
          <p:spPr bwMode="auto">
            <a:xfrm>
              <a:off x="5505947" y="4249396"/>
              <a:ext cx="594781" cy="219171"/>
            </a:xfrm>
            <a:prstGeom prst="line">
              <a:avLst/>
            </a:prstGeom>
            <a:noFill/>
            <a:ln w="28575">
              <a:solidFill>
                <a:schemeClr val="tx1"/>
              </a:solidFill>
              <a:round/>
              <a:headEnd/>
              <a:tailEnd type="triangle" w="med" len="med"/>
            </a:ln>
          </p:spPr>
          <p:txBody>
            <a:bodyPr wrap="none" lIns="82840" tIns="41421" rIns="82840" bIns="41421" anchor="ctr"/>
            <a:lstStyle/>
            <a:p>
              <a:endParaRPr lang="en-US" dirty="0">
                <a:latin typeface="Arial"/>
                <a:cs typeface="Arial"/>
              </a:endParaRPr>
            </a:p>
          </p:txBody>
        </p:sp>
      </p:grpSp>
      <p:sp>
        <p:nvSpPr>
          <p:cNvPr id="113" name="Rectangle 42"/>
          <p:cNvSpPr>
            <a:spLocks noChangeArrowheads="1"/>
          </p:cNvSpPr>
          <p:nvPr/>
        </p:nvSpPr>
        <p:spPr bwMode="auto">
          <a:xfrm>
            <a:off x="8267182" y="3952677"/>
            <a:ext cx="690546" cy="484748"/>
          </a:xfrm>
          <a:prstGeom prst="rect">
            <a:avLst/>
          </a:prstGeom>
          <a:solidFill>
            <a:srgbClr val="CCFFCC"/>
          </a:solidFill>
          <a:ln w="12700">
            <a:noFill/>
            <a:miter lim="800000"/>
            <a:headEnd/>
            <a:tailEnd/>
          </a:ln>
        </p:spPr>
        <p:txBody>
          <a:bodyPr wrap="square" lIns="90488" tIns="44450" rIns="90488" bIns="44450">
            <a:spAutoFit/>
          </a:bodyPr>
          <a:lstStyle/>
          <a:p>
            <a:pPr algn="l" rtl="1">
              <a:lnSpc>
                <a:spcPct val="90000"/>
              </a:lnSpc>
            </a:pPr>
            <a:r>
              <a:rPr lang="en-US" sz="2800" b="0" dirty="0">
                <a:solidFill>
                  <a:schemeClr val="tx1"/>
                </a:solidFill>
                <a:latin typeface="Arial"/>
                <a:cs typeface="Arial"/>
              </a:rPr>
              <a:t>CS</a:t>
            </a:r>
          </a:p>
        </p:txBody>
      </p:sp>
      <p:grpSp>
        <p:nvGrpSpPr>
          <p:cNvPr id="114" name="Group 44"/>
          <p:cNvGrpSpPr>
            <a:grpSpLocks/>
          </p:cNvGrpSpPr>
          <p:nvPr/>
        </p:nvGrpSpPr>
        <p:grpSpPr bwMode="auto">
          <a:xfrm flipH="1">
            <a:off x="3513181" y="2295569"/>
            <a:ext cx="557212" cy="525462"/>
            <a:chOff x="1008" y="2720"/>
            <a:chExt cx="856" cy="808"/>
          </a:xfrm>
          <a:effectLst>
            <a:glow rad="139700">
              <a:schemeClr val="accent3">
                <a:satMod val="175000"/>
                <a:alpha val="40000"/>
              </a:schemeClr>
            </a:glow>
          </a:effectLst>
        </p:grpSpPr>
        <p:sp>
          <p:nvSpPr>
            <p:cNvPr id="11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1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1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2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124" name="Group 44"/>
          <p:cNvGrpSpPr>
            <a:grpSpLocks/>
          </p:cNvGrpSpPr>
          <p:nvPr/>
        </p:nvGrpSpPr>
        <p:grpSpPr bwMode="auto">
          <a:xfrm flipH="1">
            <a:off x="2492735" y="2272157"/>
            <a:ext cx="557212" cy="525462"/>
            <a:chOff x="1008" y="2720"/>
            <a:chExt cx="856" cy="808"/>
          </a:xfrm>
          <a:effectLst>
            <a:glow rad="139700">
              <a:schemeClr val="accent3">
                <a:satMod val="175000"/>
                <a:alpha val="40000"/>
              </a:schemeClr>
            </a:glow>
          </a:effectLst>
        </p:grpSpPr>
        <p:sp>
          <p:nvSpPr>
            <p:cNvPr id="125"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126"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7"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8"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29"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0"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131"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2"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133"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01" name="Group 44"/>
          <p:cNvGrpSpPr>
            <a:grpSpLocks/>
          </p:cNvGrpSpPr>
          <p:nvPr/>
        </p:nvGrpSpPr>
        <p:grpSpPr bwMode="auto">
          <a:xfrm flipH="1">
            <a:off x="4757049" y="2330486"/>
            <a:ext cx="557212" cy="525462"/>
            <a:chOff x="1008" y="2720"/>
            <a:chExt cx="856" cy="808"/>
          </a:xfrm>
          <a:effectLst>
            <a:glow rad="139700">
              <a:schemeClr val="accent3">
                <a:satMod val="175000"/>
                <a:alpha val="40000"/>
              </a:schemeClr>
            </a:glow>
          </a:effectLst>
        </p:grpSpPr>
        <p:sp>
          <p:nvSpPr>
            <p:cNvPr id="202"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03"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4"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5"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6"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7"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08"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09"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10"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4" name="Rounded Rectangular Callout 3"/>
          <p:cNvSpPr/>
          <p:nvPr/>
        </p:nvSpPr>
        <p:spPr>
          <a:xfrm>
            <a:off x="5791200" y="711199"/>
            <a:ext cx="2926080" cy="1328023"/>
          </a:xfrm>
          <a:prstGeom prst="wedgeRoundRectCallout">
            <a:avLst>
              <a:gd name="adj1" fmla="val -57336"/>
              <a:gd name="adj2" fmla="val 80078"/>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wrap="square" rtlCol="0" anchor="t" anchorCtr="0">
            <a:spAutoFit/>
          </a:bodyPr>
          <a:lstStyle/>
          <a:p>
            <a:pPr algn="l" rtl="1">
              <a:lnSpc>
                <a:spcPct val="90000"/>
              </a:lnSpc>
            </a:pPr>
            <a:r>
              <a:rPr lang="en-US" sz="2000" b="0" dirty="0">
                <a:solidFill>
                  <a:srgbClr val="FFFF00"/>
                </a:solidFill>
                <a:latin typeface="Arial"/>
                <a:cs typeface="Arial"/>
              </a:rPr>
              <a:t>Local Time-Out locks</a:t>
            </a:r>
          </a:p>
          <a:p>
            <a:pPr algn="l" rtl="1">
              <a:lnSpc>
                <a:spcPct val="90000"/>
              </a:lnSpc>
            </a:pPr>
            <a:r>
              <a:rPr lang="en-US" sz="2000" b="0" dirty="0">
                <a:solidFill>
                  <a:srgbClr val="FFFF00"/>
                </a:solidFill>
                <a:latin typeface="Arial"/>
                <a:cs typeface="Arial"/>
              </a:rPr>
              <a:t>have cohort detection property …why? </a:t>
            </a:r>
          </a:p>
          <a:p>
            <a:pPr algn="l" rtl="1">
              <a:lnSpc>
                <a:spcPct val="90000"/>
              </a:lnSpc>
            </a:pPr>
            <a:r>
              <a:rPr lang="en-US" sz="2000" b="0" dirty="0">
                <a:solidFill>
                  <a:srgbClr val="FFFF00"/>
                </a:solidFill>
                <a:latin typeface="Arial"/>
                <a:cs typeface="Arial"/>
              </a:rPr>
              <a:t>Not enough…</a:t>
            </a:r>
            <a:endParaRPr lang="en-US" sz="2000" dirty="0">
              <a:solidFill>
                <a:srgbClr val="FFFF00"/>
              </a:solidFill>
              <a:latin typeface="Arial"/>
              <a:cs typeface="Arial"/>
            </a:endParaRPr>
          </a:p>
        </p:txBody>
      </p:sp>
      <p:sp>
        <p:nvSpPr>
          <p:cNvPr id="110" name="Line 47"/>
          <p:cNvSpPr>
            <a:spLocks noChangeShapeType="1"/>
          </p:cNvSpPr>
          <p:nvPr/>
        </p:nvSpPr>
        <p:spPr bwMode="auto">
          <a:xfrm flipH="1">
            <a:off x="2895617" y="3420533"/>
            <a:ext cx="677332" cy="0"/>
          </a:xfrm>
          <a:prstGeom prst="line">
            <a:avLst/>
          </a:prstGeom>
          <a:noFill/>
          <a:ln w="28575">
            <a:solidFill>
              <a:schemeClr val="tx1"/>
            </a:solidFill>
            <a:round/>
            <a:headEnd/>
            <a:tailEnd type="triangle" w="med" len="med"/>
          </a:ln>
        </p:spPr>
        <p:txBody>
          <a:bodyPr wrap="none" lIns="82840" tIns="41421" rIns="82840" bIns="41421" anchor="ctr"/>
          <a:lstStyle/>
          <a:p>
            <a:endParaRPr lang="en-US" dirty="0">
              <a:latin typeface="Arial"/>
              <a:cs typeface="Arial"/>
            </a:endParaRPr>
          </a:p>
        </p:txBody>
      </p:sp>
      <p:sp>
        <p:nvSpPr>
          <p:cNvPr id="111" name="Line 47"/>
          <p:cNvSpPr>
            <a:spLocks noChangeShapeType="1"/>
          </p:cNvSpPr>
          <p:nvPr/>
        </p:nvSpPr>
        <p:spPr bwMode="auto">
          <a:xfrm flipH="1">
            <a:off x="4368817" y="3437467"/>
            <a:ext cx="677332" cy="0"/>
          </a:xfrm>
          <a:prstGeom prst="line">
            <a:avLst/>
          </a:prstGeom>
          <a:noFill/>
          <a:ln w="28575">
            <a:solidFill>
              <a:schemeClr val="tx1"/>
            </a:solidFill>
            <a:round/>
            <a:headEnd/>
            <a:tailEnd type="triangle" w="med" len="med"/>
          </a:ln>
        </p:spPr>
        <p:txBody>
          <a:bodyPr wrap="none" lIns="82840" tIns="41421" rIns="82840" bIns="41421" anchor="ctr"/>
          <a:lstStyle/>
          <a:p>
            <a:endParaRPr lang="en-US" dirty="0">
              <a:latin typeface="Arial"/>
              <a:cs typeface="Arial"/>
            </a:endParaRPr>
          </a:p>
        </p:txBody>
      </p:sp>
      <p:sp>
        <p:nvSpPr>
          <p:cNvPr id="112" name="Rounded Rectangle 111"/>
          <p:cNvSpPr/>
          <p:nvPr/>
        </p:nvSpPr>
        <p:spPr>
          <a:xfrm>
            <a:off x="1410228" y="4248652"/>
            <a:ext cx="4488701" cy="2389219"/>
          </a:xfrm>
          <a:prstGeom prst="roundRect">
            <a:avLst/>
          </a:prstGeom>
          <a:solidFill>
            <a:srgbClr val="CCFFCC">
              <a:alpha val="54000"/>
            </a:srgb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Arial"/>
              <a:cs typeface="Arial"/>
            </a:endParaRPr>
          </a:p>
        </p:txBody>
      </p:sp>
      <p:grpSp>
        <p:nvGrpSpPr>
          <p:cNvPr id="134" name="Group 133"/>
          <p:cNvGrpSpPr/>
          <p:nvPr/>
        </p:nvGrpSpPr>
        <p:grpSpPr>
          <a:xfrm>
            <a:off x="1609673" y="4378711"/>
            <a:ext cx="4158758" cy="1811632"/>
            <a:chOff x="4239051" y="3159187"/>
            <a:chExt cx="4158758" cy="1811632"/>
          </a:xfrm>
        </p:grpSpPr>
        <p:sp>
          <p:nvSpPr>
            <p:cNvPr id="154" name="Rectangle 33"/>
            <p:cNvSpPr>
              <a:spLocks noChangeArrowheads="1"/>
            </p:cNvSpPr>
            <p:nvPr/>
          </p:nvSpPr>
          <p:spPr bwMode="auto">
            <a:xfrm>
              <a:off x="4239051" y="3616754"/>
              <a:ext cx="358055" cy="377575"/>
            </a:xfrm>
            <a:prstGeom prst="rect">
              <a:avLst/>
            </a:prstGeom>
            <a:solidFill>
              <a:srgbClr val="00FFCC"/>
            </a:solidFill>
            <a:ln w="9525">
              <a:solidFill>
                <a:schemeClr val="tx1"/>
              </a:solidFill>
              <a:miter lim="800000"/>
              <a:headEnd/>
              <a:tailEnd/>
            </a:ln>
          </p:spPr>
          <p:txBody>
            <a:bodyPr wrap="none" lIns="82840" tIns="41421" rIns="82840" bIns="41421" anchor="ctr"/>
            <a:lstStyle/>
            <a:p>
              <a:endParaRPr lang="en-US" dirty="0">
                <a:latin typeface="Arial"/>
                <a:cs typeface="Arial"/>
              </a:endParaRPr>
            </a:p>
          </p:txBody>
        </p:sp>
        <p:sp>
          <p:nvSpPr>
            <p:cNvPr id="186" name="Freeform 34"/>
            <p:cNvSpPr>
              <a:spLocks/>
            </p:cNvSpPr>
            <p:nvPr/>
          </p:nvSpPr>
          <p:spPr bwMode="auto">
            <a:xfrm>
              <a:off x="4394019" y="3755621"/>
              <a:ext cx="383073" cy="772006"/>
            </a:xfrm>
            <a:custGeom>
              <a:avLst/>
              <a:gdLst>
                <a:gd name="T0" fmla="*/ 0 w 272"/>
                <a:gd name="T1" fmla="*/ 0 h 499"/>
                <a:gd name="T2" fmla="*/ 1 w 272"/>
                <a:gd name="T3" fmla="*/ 3 h 499"/>
                <a:gd name="T4" fmla="*/ 1 w 272"/>
                <a:gd name="T5" fmla="*/ 6 h 499"/>
                <a:gd name="T6" fmla="*/ 0 60000 65536"/>
                <a:gd name="T7" fmla="*/ 0 60000 65536"/>
                <a:gd name="T8" fmla="*/ 0 60000 65536"/>
                <a:gd name="T9" fmla="*/ 0 w 272"/>
                <a:gd name="T10" fmla="*/ 0 h 499"/>
                <a:gd name="T11" fmla="*/ 272 w 272"/>
                <a:gd name="T12" fmla="*/ 499 h 499"/>
              </a:gdLst>
              <a:ahLst/>
              <a:cxnLst>
                <a:cxn ang="T6">
                  <a:pos x="T0" y="T1"/>
                </a:cxn>
                <a:cxn ang="T7">
                  <a:pos x="T2" y="T3"/>
                </a:cxn>
                <a:cxn ang="T8">
                  <a:pos x="T4" y="T5"/>
                </a:cxn>
              </a:cxnLst>
              <a:rect l="T9" t="T10" r="T11" b="T12"/>
              <a:pathLst>
                <a:path w="272" h="499">
                  <a:moveTo>
                    <a:pt x="0" y="0"/>
                  </a:moveTo>
                  <a:cubicBezTo>
                    <a:pt x="0" y="72"/>
                    <a:pt x="0" y="144"/>
                    <a:pt x="45" y="227"/>
                  </a:cubicBezTo>
                  <a:cubicBezTo>
                    <a:pt x="90" y="310"/>
                    <a:pt x="181" y="404"/>
                    <a:pt x="272" y="499"/>
                  </a:cubicBezTo>
                </a:path>
              </a:pathLst>
            </a:custGeom>
            <a:noFill/>
            <a:ln w="28575">
              <a:solidFill>
                <a:schemeClr val="tx1"/>
              </a:solidFill>
              <a:round/>
              <a:headEnd/>
              <a:tailEnd type="triangle" w="med" len="med"/>
            </a:ln>
          </p:spPr>
          <p:txBody>
            <a:bodyPr lIns="82840" tIns="41421" rIns="82840" bIns="41421"/>
            <a:lstStyle/>
            <a:p>
              <a:endParaRPr lang="en-US" dirty="0">
                <a:latin typeface="Arial"/>
                <a:cs typeface="Arial"/>
              </a:endParaRPr>
            </a:p>
          </p:txBody>
        </p:sp>
        <p:sp>
          <p:nvSpPr>
            <p:cNvPr id="187" name="Text Box 11"/>
            <p:cNvSpPr txBox="1">
              <a:spLocks noChangeArrowheads="1"/>
            </p:cNvSpPr>
            <p:nvPr/>
          </p:nvSpPr>
          <p:spPr bwMode="auto">
            <a:xfrm>
              <a:off x="4257356" y="4009983"/>
              <a:ext cx="1077904" cy="430762"/>
            </a:xfrm>
            <a:prstGeom prst="rect">
              <a:avLst/>
            </a:prstGeom>
            <a:noFill/>
            <a:ln w="9525">
              <a:noFill/>
              <a:miter lim="800000"/>
              <a:headEnd/>
              <a:tailEnd/>
            </a:ln>
          </p:spPr>
          <p:txBody>
            <a:bodyPr wrap="none" lIns="91311" tIns="45658" rIns="91311" bIns="45658">
              <a:spAutoFit/>
            </a:bodyPr>
            <a:lstStyle/>
            <a:p>
              <a:r>
                <a:rPr lang="en-US" sz="2200" dirty="0">
                  <a:solidFill>
                    <a:srgbClr val="FF0000"/>
                  </a:solidFill>
                  <a:latin typeface="Arial"/>
                  <a:cs typeface="Arial"/>
                </a:rPr>
                <a:t>swap()</a:t>
              </a:r>
            </a:p>
          </p:txBody>
        </p:sp>
        <p:sp>
          <p:nvSpPr>
            <p:cNvPr id="188" name="Text Box 11"/>
            <p:cNvSpPr txBox="1">
              <a:spLocks noChangeArrowheads="1"/>
            </p:cNvSpPr>
            <p:nvPr/>
          </p:nvSpPr>
          <p:spPr bwMode="auto">
            <a:xfrm>
              <a:off x="4745360" y="3159187"/>
              <a:ext cx="3021533" cy="430762"/>
            </a:xfrm>
            <a:prstGeom prst="rect">
              <a:avLst/>
            </a:prstGeom>
            <a:noFill/>
            <a:ln w="9525">
              <a:noFill/>
              <a:miter lim="800000"/>
              <a:headEnd/>
              <a:tailEnd/>
            </a:ln>
          </p:spPr>
          <p:txBody>
            <a:bodyPr wrap="none" lIns="91311" tIns="45658" rIns="91311" bIns="45658">
              <a:spAutoFit/>
            </a:bodyPr>
            <a:lstStyle/>
            <a:p>
              <a:pPr algn="l"/>
              <a:r>
                <a:rPr lang="en-US" sz="2200" dirty="0">
                  <a:latin typeface="Arial"/>
                  <a:cs typeface="Arial"/>
                </a:rPr>
                <a:t>Local time-out queue</a:t>
              </a:r>
            </a:p>
          </p:txBody>
        </p:sp>
        <p:grpSp>
          <p:nvGrpSpPr>
            <p:cNvPr id="189" name="Group 118"/>
            <p:cNvGrpSpPr/>
            <p:nvPr/>
          </p:nvGrpSpPr>
          <p:grpSpPr>
            <a:xfrm>
              <a:off x="7315334" y="4590582"/>
              <a:ext cx="1082475" cy="380237"/>
              <a:chOff x="7951415" y="5060273"/>
              <a:chExt cx="1193353" cy="419141"/>
            </a:xfrm>
          </p:grpSpPr>
          <p:sp>
            <p:nvSpPr>
              <p:cNvPr id="213"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214"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grpSp>
          <p:nvGrpSpPr>
            <p:cNvPr id="190" name="Group 120"/>
            <p:cNvGrpSpPr/>
            <p:nvPr/>
          </p:nvGrpSpPr>
          <p:grpSpPr>
            <a:xfrm>
              <a:off x="5895878" y="4582369"/>
              <a:ext cx="1082475" cy="380237"/>
              <a:chOff x="7951415" y="5060273"/>
              <a:chExt cx="1193353" cy="419141"/>
            </a:xfrm>
          </p:grpSpPr>
          <p:sp>
            <p:nvSpPr>
              <p:cNvPr id="211"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212"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191" name="Line 47"/>
            <p:cNvSpPr>
              <a:spLocks noChangeShapeType="1"/>
            </p:cNvSpPr>
            <p:nvPr/>
          </p:nvSpPr>
          <p:spPr bwMode="auto">
            <a:xfrm>
              <a:off x="6699771" y="4288994"/>
              <a:ext cx="687890" cy="213440"/>
            </a:xfrm>
            <a:prstGeom prst="line">
              <a:avLst/>
            </a:prstGeom>
            <a:noFill/>
            <a:ln w="28575">
              <a:solidFill>
                <a:schemeClr val="tx1"/>
              </a:solidFill>
              <a:round/>
              <a:headEnd/>
              <a:tailEnd type="triangle" w="med" len="med"/>
            </a:ln>
          </p:spPr>
          <p:txBody>
            <a:bodyPr wrap="none" lIns="82840" tIns="41421" rIns="82840" bIns="41421" anchor="ctr"/>
            <a:lstStyle/>
            <a:p>
              <a:endParaRPr lang="en-US" dirty="0">
                <a:latin typeface="Arial"/>
                <a:cs typeface="Arial"/>
              </a:endParaRPr>
            </a:p>
          </p:txBody>
        </p:sp>
        <p:grpSp>
          <p:nvGrpSpPr>
            <p:cNvPr id="192" name="Group 127"/>
            <p:cNvGrpSpPr/>
            <p:nvPr/>
          </p:nvGrpSpPr>
          <p:grpSpPr>
            <a:xfrm>
              <a:off x="4408047" y="4565519"/>
              <a:ext cx="1082475" cy="380237"/>
              <a:chOff x="7951415" y="5060273"/>
              <a:chExt cx="1193353" cy="419141"/>
            </a:xfrm>
          </p:grpSpPr>
          <p:sp>
            <p:nvSpPr>
              <p:cNvPr id="198" name="Rectangle 23"/>
              <p:cNvSpPr>
                <a:spLocks noChangeArrowheads="1"/>
              </p:cNvSpPr>
              <p:nvPr/>
            </p:nvSpPr>
            <p:spPr bwMode="auto">
              <a:xfrm>
                <a:off x="7951415" y="5060273"/>
                <a:ext cx="1193353" cy="416683"/>
              </a:xfrm>
              <a:prstGeom prst="rect">
                <a:avLst/>
              </a:prstGeom>
              <a:solidFill>
                <a:srgbClr val="00FFCC"/>
              </a:solidFill>
              <a:ln w="9525">
                <a:solidFill>
                  <a:schemeClr val="tx1"/>
                </a:solidFill>
                <a:miter lim="800000"/>
                <a:headEnd/>
                <a:tailEnd/>
              </a:ln>
            </p:spPr>
            <p:txBody>
              <a:bodyPr wrap="none" anchor="ctr"/>
              <a:lstStyle/>
              <a:p>
                <a:pPr algn="ctr"/>
                <a:endParaRPr lang="en-US" sz="1600" dirty="0">
                  <a:latin typeface="Arial"/>
                  <a:cs typeface="Arial"/>
                </a:endParaRPr>
              </a:p>
            </p:txBody>
          </p:sp>
          <p:sp>
            <p:nvSpPr>
              <p:cNvPr id="200" name="Line 24"/>
              <p:cNvSpPr>
                <a:spLocks noChangeShapeType="1"/>
              </p:cNvSpPr>
              <p:nvPr/>
            </p:nvSpPr>
            <p:spPr bwMode="auto">
              <a:xfrm>
                <a:off x="8601982" y="5062731"/>
                <a:ext cx="0" cy="416683"/>
              </a:xfrm>
              <a:prstGeom prst="line">
                <a:avLst/>
              </a:prstGeom>
              <a:noFill/>
              <a:ln w="9525">
                <a:solidFill>
                  <a:schemeClr val="tx1"/>
                </a:solidFill>
                <a:round/>
                <a:headEnd/>
                <a:tailEnd/>
              </a:ln>
            </p:spPr>
            <p:txBody>
              <a:bodyPr wrap="none" anchor="ctr"/>
              <a:lstStyle/>
              <a:p>
                <a:endParaRPr lang="en-US" dirty="0">
                  <a:latin typeface="Arial"/>
                  <a:cs typeface="Arial"/>
                </a:endParaRPr>
              </a:p>
            </p:txBody>
          </p:sp>
        </p:grpSp>
        <p:sp>
          <p:nvSpPr>
            <p:cNvPr id="193" name="Text Box 25"/>
            <p:cNvSpPr txBox="1">
              <a:spLocks noChangeArrowheads="1"/>
            </p:cNvSpPr>
            <p:nvPr/>
          </p:nvSpPr>
          <p:spPr bwMode="auto">
            <a:xfrm>
              <a:off x="4536213" y="4619958"/>
              <a:ext cx="849127" cy="237539"/>
            </a:xfrm>
            <a:prstGeom prst="rect">
              <a:avLst/>
            </a:prstGeom>
            <a:noFill/>
            <a:ln w="9525">
              <a:noFill/>
              <a:miter lim="800000"/>
              <a:headEnd/>
              <a:tailEnd/>
            </a:ln>
          </p:spPr>
          <p:txBody>
            <a:bodyPr wrap="square" lIns="82840" tIns="41421" rIns="82840" bIns="41421">
              <a:spAutoFit/>
            </a:bodyPr>
            <a:lstStyle/>
            <a:p>
              <a:endParaRPr lang="en-US" sz="1000" dirty="0">
                <a:latin typeface="Arial"/>
                <a:cs typeface="Arial"/>
              </a:endParaRPr>
            </a:p>
          </p:txBody>
        </p:sp>
        <p:sp>
          <p:nvSpPr>
            <p:cNvPr id="197" name="Line 47"/>
            <p:cNvSpPr>
              <a:spLocks noChangeShapeType="1"/>
            </p:cNvSpPr>
            <p:nvPr/>
          </p:nvSpPr>
          <p:spPr bwMode="auto">
            <a:xfrm>
              <a:off x="5505947" y="4249396"/>
              <a:ext cx="594781" cy="219171"/>
            </a:xfrm>
            <a:prstGeom prst="line">
              <a:avLst/>
            </a:prstGeom>
            <a:noFill/>
            <a:ln w="28575">
              <a:solidFill>
                <a:schemeClr val="tx1"/>
              </a:solidFill>
              <a:round/>
              <a:headEnd/>
              <a:tailEnd type="triangle" w="med" len="med"/>
            </a:ln>
          </p:spPr>
          <p:txBody>
            <a:bodyPr wrap="none" lIns="82840" tIns="41421" rIns="82840" bIns="41421" anchor="ctr"/>
            <a:lstStyle/>
            <a:p>
              <a:endParaRPr lang="en-US" dirty="0">
                <a:latin typeface="Arial"/>
                <a:cs typeface="Arial"/>
              </a:endParaRPr>
            </a:p>
          </p:txBody>
        </p:sp>
      </p:grpSp>
      <p:grpSp>
        <p:nvGrpSpPr>
          <p:cNvPr id="215" name="Group 44"/>
          <p:cNvGrpSpPr>
            <a:grpSpLocks/>
          </p:cNvGrpSpPr>
          <p:nvPr/>
        </p:nvGrpSpPr>
        <p:grpSpPr bwMode="auto">
          <a:xfrm flipH="1">
            <a:off x="3513181" y="4867927"/>
            <a:ext cx="557212" cy="525462"/>
            <a:chOff x="1008" y="2720"/>
            <a:chExt cx="856" cy="808"/>
          </a:xfrm>
          <a:effectLst>
            <a:glow rad="139700">
              <a:schemeClr val="accent3">
                <a:satMod val="175000"/>
                <a:alpha val="40000"/>
              </a:schemeClr>
            </a:glow>
          </a:effectLst>
        </p:grpSpPr>
        <p:sp>
          <p:nvSpPr>
            <p:cNvPr id="216"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17"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18"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19"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0"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21"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22"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3"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4"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25" name="Group 44"/>
          <p:cNvGrpSpPr>
            <a:grpSpLocks/>
          </p:cNvGrpSpPr>
          <p:nvPr/>
        </p:nvGrpSpPr>
        <p:grpSpPr bwMode="auto">
          <a:xfrm flipH="1">
            <a:off x="2492735" y="4844515"/>
            <a:ext cx="557212" cy="525462"/>
            <a:chOff x="1008" y="2720"/>
            <a:chExt cx="856" cy="808"/>
          </a:xfrm>
          <a:effectLst>
            <a:glow rad="139700">
              <a:schemeClr val="accent3">
                <a:satMod val="175000"/>
                <a:alpha val="40000"/>
              </a:schemeClr>
            </a:glow>
          </a:effectLst>
        </p:grpSpPr>
        <p:sp>
          <p:nvSpPr>
            <p:cNvPr id="226"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27"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8"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29"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0"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31"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32"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3"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4"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grpSp>
        <p:nvGrpSpPr>
          <p:cNvPr id="235" name="Group 44"/>
          <p:cNvGrpSpPr>
            <a:grpSpLocks/>
          </p:cNvGrpSpPr>
          <p:nvPr/>
        </p:nvGrpSpPr>
        <p:grpSpPr bwMode="auto">
          <a:xfrm flipH="1">
            <a:off x="4757049" y="4902844"/>
            <a:ext cx="557212" cy="525462"/>
            <a:chOff x="1008" y="2720"/>
            <a:chExt cx="856" cy="808"/>
          </a:xfrm>
          <a:effectLst>
            <a:glow rad="139700">
              <a:schemeClr val="accent3">
                <a:satMod val="175000"/>
                <a:alpha val="40000"/>
              </a:schemeClr>
            </a:glow>
          </a:effectLst>
        </p:grpSpPr>
        <p:sp>
          <p:nvSpPr>
            <p:cNvPr id="236"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37"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8"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39"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0"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41"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42"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3"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44"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245" name="Line 47"/>
          <p:cNvSpPr>
            <a:spLocks noChangeShapeType="1"/>
          </p:cNvSpPr>
          <p:nvPr/>
        </p:nvSpPr>
        <p:spPr bwMode="auto">
          <a:xfrm flipH="1">
            <a:off x="2895617" y="5992891"/>
            <a:ext cx="677332" cy="0"/>
          </a:xfrm>
          <a:prstGeom prst="line">
            <a:avLst/>
          </a:prstGeom>
          <a:noFill/>
          <a:ln w="28575">
            <a:solidFill>
              <a:schemeClr val="tx1"/>
            </a:solidFill>
            <a:round/>
            <a:headEnd/>
            <a:tailEnd type="triangle" w="med" len="med"/>
          </a:ln>
        </p:spPr>
        <p:txBody>
          <a:bodyPr wrap="none" lIns="82840" tIns="41421" rIns="82840" bIns="41421" anchor="ctr"/>
          <a:lstStyle/>
          <a:p>
            <a:endParaRPr lang="en-US" dirty="0">
              <a:latin typeface="Arial"/>
              <a:cs typeface="Arial"/>
            </a:endParaRPr>
          </a:p>
        </p:txBody>
      </p:sp>
      <p:sp>
        <p:nvSpPr>
          <p:cNvPr id="246" name="Line 47"/>
          <p:cNvSpPr>
            <a:spLocks noChangeShapeType="1"/>
          </p:cNvSpPr>
          <p:nvPr/>
        </p:nvSpPr>
        <p:spPr bwMode="auto">
          <a:xfrm flipH="1">
            <a:off x="4368817" y="6009825"/>
            <a:ext cx="677332" cy="0"/>
          </a:xfrm>
          <a:prstGeom prst="line">
            <a:avLst/>
          </a:prstGeom>
          <a:noFill/>
          <a:ln w="28575">
            <a:solidFill>
              <a:schemeClr val="tx1"/>
            </a:solidFill>
            <a:round/>
            <a:headEnd/>
            <a:tailEnd type="triangle" w="med" len="med"/>
          </a:ln>
        </p:spPr>
        <p:txBody>
          <a:bodyPr wrap="none" lIns="82840" tIns="41421" rIns="82840" bIns="41421" anchor="ctr"/>
          <a:lstStyle/>
          <a:p>
            <a:endParaRPr lang="en-US" dirty="0">
              <a:latin typeface="Arial"/>
              <a:cs typeface="Arial"/>
            </a:endParaRPr>
          </a:p>
        </p:txBody>
      </p:sp>
      <p:grpSp>
        <p:nvGrpSpPr>
          <p:cNvPr id="247" name="Group 44"/>
          <p:cNvGrpSpPr>
            <a:grpSpLocks/>
          </p:cNvGrpSpPr>
          <p:nvPr/>
        </p:nvGrpSpPr>
        <p:grpSpPr bwMode="auto">
          <a:xfrm flipH="1">
            <a:off x="6925957" y="3940577"/>
            <a:ext cx="557212" cy="525462"/>
            <a:chOff x="1008" y="2720"/>
            <a:chExt cx="856" cy="808"/>
          </a:xfrm>
          <a:effectLst>
            <a:glow rad="139700">
              <a:schemeClr val="accent3">
                <a:satMod val="175000"/>
                <a:alpha val="40000"/>
              </a:schemeClr>
            </a:glow>
          </a:effectLst>
        </p:grpSpPr>
        <p:sp>
          <p:nvSpPr>
            <p:cNvPr id="248" name="Rectangle 45"/>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a:cs typeface="Arial"/>
              </a:endParaRPr>
            </a:p>
          </p:txBody>
        </p:sp>
        <p:sp>
          <p:nvSpPr>
            <p:cNvPr id="249" name="Freeform 4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0" name="Freeform 4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1" name="Freeform 4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2" name="Freeform 4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53" name="Freeform 5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a:cs typeface="Arial"/>
              </a:endParaRPr>
            </a:p>
          </p:txBody>
        </p:sp>
        <p:sp>
          <p:nvSpPr>
            <p:cNvPr id="254" name="Freeform 5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5" name="Freeform 5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sp>
          <p:nvSpPr>
            <p:cNvPr id="256" name="Freeform 5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a:cs typeface="Arial"/>
              </a:endParaRPr>
            </a:p>
          </p:txBody>
        </p:sp>
      </p:grpSp>
      <p:sp>
        <p:nvSpPr>
          <p:cNvPr id="257" name="Line 28"/>
          <p:cNvSpPr>
            <a:spLocks noChangeShapeType="1"/>
          </p:cNvSpPr>
          <p:nvPr/>
        </p:nvSpPr>
        <p:spPr bwMode="auto">
          <a:xfrm>
            <a:off x="6035777" y="4531649"/>
            <a:ext cx="1416200" cy="0"/>
          </a:xfrm>
          <a:prstGeom prst="line">
            <a:avLst/>
          </a:prstGeom>
          <a:noFill/>
          <a:ln w="25400">
            <a:solidFill>
              <a:schemeClr val="bg1"/>
            </a:solidFill>
            <a:round/>
            <a:headEnd/>
            <a:tailEnd/>
          </a:ln>
        </p:spPr>
        <p:txBody>
          <a:bodyPr/>
          <a:lstStyle/>
          <a:p>
            <a:endParaRPr lang="en-US" dirty="0">
              <a:latin typeface="Arial"/>
              <a:cs typeface="Arial"/>
            </a:endParaRPr>
          </a:p>
        </p:txBody>
      </p:sp>
      <p:sp>
        <p:nvSpPr>
          <p:cNvPr id="258" name="Line 29"/>
          <p:cNvSpPr>
            <a:spLocks noChangeShapeType="1"/>
          </p:cNvSpPr>
          <p:nvPr/>
        </p:nvSpPr>
        <p:spPr bwMode="auto">
          <a:xfrm>
            <a:off x="7457372" y="4478046"/>
            <a:ext cx="0" cy="98272"/>
          </a:xfrm>
          <a:prstGeom prst="line">
            <a:avLst/>
          </a:prstGeom>
          <a:noFill/>
          <a:ln w="25400">
            <a:solidFill>
              <a:schemeClr val="bg1"/>
            </a:solidFill>
            <a:round/>
            <a:headEnd/>
            <a:tailEnd/>
          </a:ln>
        </p:spPr>
        <p:txBody>
          <a:bodyPr/>
          <a:lstStyle/>
          <a:p>
            <a:endParaRPr lang="en-US" dirty="0">
              <a:solidFill>
                <a:srgbClr val="FFFF00"/>
              </a:solidFill>
              <a:latin typeface="Arial"/>
              <a:cs typeface="Arial"/>
            </a:endParaRPr>
          </a:p>
        </p:txBody>
      </p:sp>
      <p:sp>
        <p:nvSpPr>
          <p:cNvPr id="259" name="Line 30"/>
          <p:cNvSpPr>
            <a:spLocks noChangeShapeType="1"/>
          </p:cNvSpPr>
          <p:nvPr/>
        </p:nvSpPr>
        <p:spPr bwMode="auto">
          <a:xfrm>
            <a:off x="6940943" y="4482513"/>
            <a:ext cx="0" cy="98272"/>
          </a:xfrm>
          <a:prstGeom prst="line">
            <a:avLst/>
          </a:prstGeom>
          <a:noFill/>
          <a:ln w="25400">
            <a:solidFill>
              <a:schemeClr val="bg1"/>
            </a:solidFill>
            <a:round/>
            <a:headEnd/>
            <a:tailEnd/>
          </a:ln>
        </p:spPr>
        <p:txBody>
          <a:bodyPr/>
          <a:lstStyle/>
          <a:p>
            <a:endParaRPr lang="en-US" dirty="0">
              <a:solidFill>
                <a:srgbClr val="FFFF00"/>
              </a:solidFill>
              <a:latin typeface="Arial"/>
              <a:cs typeface="Arial"/>
            </a:endParaRPr>
          </a:p>
        </p:txBody>
      </p:sp>
      <p:sp>
        <p:nvSpPr>
          <p:cNvPr id="260" name="Line 31"/>
          <p:cNvSpPr>
            <a:spLocks noChangeShapeType="1"/>
          </p:cNvSpPr>
          <p:nvPr/>
        </p:nvSpPr>
        <p:spPr bwMode="auto">
          <a:xfrm>
            <a:off x="7184922" y="4482513"/>
            <a:ext cx="0" cy="98272"/>
          </a:xfrm>
          <a:prstGeom prst="line">
            <a:avLst/>
          </a:prstGeom>
          <a:noFill/>
          <a:ln w="25400">
            <a:solidFill>
              <a:schemeClr val="bg1"/>
            </a:solidFill>
            <a:round/>
            <a:headEnd/>
            <a:tailEnd/>
          </a:ln>
        </p:spPr>
        <p:txBody>
          <a:bodyPr/>
          <a:lstStyle/>
          <a:p>
            <a:endParaRPr lang="en-US" dirty="0">
              <a:solidFill>
                <a:srgbClr val="FFFF00"/>
              </a:solidFill>
              <a:latin typeface="Arial"/>
              <a:cs typeface="Arial"/>
            </a:endParaRPr>
          </a:p>
        </p:txBody>
      </p:sp>
      <p:sp>
        <p:nvSpPr>
          <p:cNvPr id="261" name="Line 32"/>
          <p:cNvSpPr>
            <a:spLocks noChangeShapeType="1"/>
          </p:cNvSpPr>
          <p:nvPr/>
        </p:nvSpPr>
        <p:spPr bwMode="auto">
          <a:xfrm>
            <a:off x="6529558" y="4482513"/>
            <a:ext cx="0" cy="98272"/>
          </a:xfrm>
          <a:prstGeom prst="line">
            <a:avLst/>
          </a:prstGeom>
          <a:noFill/>
          <a:ln w="25400">
            <a:solidFill>
              <a:schemeClr val="bg1"/>
            </a:solidFill>
            <a:round/>
            <a:headEnd/>
            <a:tailEnd/>
          </a:ln>
        </p:spPr>
        <p:txBody>
          <a:bodyPr/>
          <a:lstStyle/>
          <a:p>
            <a:endParaRPr lang="en-US" dirty="0">
              <a:solidFill>
                <a:srgbClr val="FFFF00"/>
              </a:solidFill>
              <a:latin typeface="Arial"/>
              <a:cs typeface="Arial"/>
            </a:endParaRPr>
          </a:p>
        </p:txBody>
      </p:sp>
      <p:sp>
        <p:nvSpPr>
          <p:cNvPr id="262" name="Rectangle 33"/>
          <p:cNvSpPr>
            <a:spLocks noChangeArrowheads="1"/>
          </p:cNvSpPr>
          <p:nvPr/>
        </p:nvSpPr>
        <p:spPr bwMode="auto">
          <a:xfrm>
            <a:off x="5948916" y="4607331"/>
            <a:ext cx="618823" cy="343684"/>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800" b="0" dirty="0">
                <a:solidFill>
                  <a:schemeClr val="tx1"/>
                </a:solidFill>
                <a:latin typeface="Arial"/>
                <a:cs typeface="Arial"/>
              </a:rPr>
              <a:t>time</a:t>
            </a:r>
          </a:p>
        </p:txBody>
      </p:sp>
      <p:sp>
        <p:nvSpPr>
          <p:cNvPr id="263" name="Rectangle 34"/>
          <p:cNvSpPr>
            <a:spLocks noChangeArrowheads="1"/>
          </p:cNvSpPr>
          <p:nvPr/>
        </p:nvSpPr>
        <p:spPr bwMode="auto">
          <a:xfrm>
            <a:off x="7307744" y="4644553"/>
            <a:ext cx="308078"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d</a:t>
            </a:r>
          </a:p>
        </p:txBody>
      </p:sp>
      <p:sp>
        <p:nvSpPr>
          <p:cNvPr id="264" name="Rectangle 35"/>
          <p:cNvSpPr>
            <a:spLocks noChangeArrowheads="1"/>
          </p:cNvSpPr>
          <p:nvPr/>
        </p:nvSpPr>
        <p:spPr bwMode="auto">
          <a:xfrm>
            <a:off x="7027201" y="4644553"/>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2d</a:t>
            </a:r>
          </a:p>
        </p:txBody>
      </p:sp>
      <p:sp>
        <p:nvSpPr>
          <p:cNvPr id="265" name="Rectangle 36"/>
          <p:cNvSpPr>
            <a:spLocks noChangeArrowheads="1"/>
          </p:cNvSpPr>
          <p:nvPr/>
        </p:nvSpPr>
        <p:spPr bwMode="auto">
          <a:xfrm>
            <a:off x="6426969" y="4644553"/>
            <a:ext cx="422192" cy="315471"/>
          </a:xfrm>
          <a:prstGeom prst="rect">
            <a:avLst/>
          </a:prstGeom>
          <a:noFill/>
          <a:ln w="25400">
            <a:noFill/>
            <a:miter lim="800000"/>
            <a:headEnd/>
            <a:tailEnd/>
          </a:ln>
        </p:spPr>
        <p:txBody>
          <a:bodyPr wrap="none" lIns="90488" tIns="44450" rIns="90488" bIns="44450">
            <a:spAutoFit/>
          </a:bodyPr>
          <a:lstStyle/>
          <a:p>
            <a:pPr algn="l" rtl="1">
              <a:lnSpc>
                <a:spcPct val="90000"/>
              </a:lnSpc>
            </a:pPr>
            <a:r>
              <a:rPr lang="en-US" sz="1600" dirty="0">
                <a:solidFill>
                  <a:srgbClr val="FFFF00"/>
                </a:solidFill>
                <a:latin typeface="Arial"/>
                <a:cs typeface="Arial"/>
              </a:rPr>
              <a:t>4d</a:t>
            </a:r>
          </a:p>
        </p:txBody>
      </p:sp>
      <p:sp>
        <p:nvSpPr>
          <p:cNvPr id="266" name="Freeform 68"/>
          <p:cNvSpPr>
            <a:spLocks/>
          </p:cNvSpPr>
          <p:nvPr/>
        </p:nvSpPr>
        <p:spPr bwMode="auto">
          <a:xfrm>
            <a:off x="6841471" y="3522733"/>
            <a:ext cx="550969" cy="353333"/>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bg1"/>
            </a:solidFill>
            <a:round/>
            <a:headEnd/>
            <a:tailEnd type="triangle" w="med" len="med"/>
          </a:ln>
        </p:spPr>
        <p:txBody>
          <a:bodyPr wrap="none" anchor="ctr"/>
          <a:lstStyle/>
          <a:p>
            <a:endParaRPr lang="en-US" dirty="0">
              <a:latin typeface="Arial"/>
              <a:cs typeface="Arial"/>
            </a:endParaRPr>
          </a:p>
        </p:txBody>
      </p:sp>
      <p:sp>
        <p:nvSpPr>
          <p:cNvPr id="267" name="Freeform 68"/>
          <p:cNvSpPr>
            <a:spLocks/>
          </p:cNvSpPr>
          <p:nvPr/>
        </p:nvSpPr>
        <p:spPr bwMode="auto">
          <a:xfrm>
            <a:off x="6303172" y="3436313"/>
            <a:ext cx="1165019" cy="446690"/>
          </a:xfrm>
          <a:custGeom>
            <a:avLst/>
            <a:gdLst>
              <a:gd name="T0" fmla="*/ 2147483647 w 857"/>
              <a:gd name="T1" fmla="*/ 2147483647 h 434"/>
              <a:gd name="T2" fmla="*/ 2147483647 w 857"/>
              <a:gd name="T3" fmla="*/ 2147483647 h 434"/>
              <a:gd name="T4" fmla="*/ 2147483647 w 857"/>
              <a:gd name="T5" fmla="*/ 2147483647 h 434"/>
              <a:gd name="T6" fmla="*/ 2147483647 w 857"/>
              <a:gd name="T7" fmla="*/ 2147483647 h 434"/>
              <a:gd name="T8" fmla="*/ 2147483647 w 857"/>
              <a:gd name="T9" fmla="*/ 2147483647 h 434"/>
              <a:gd name="T10" fmla="*/ 2147483647 w 857"/>
              <a:gd name="T11" fmla="*/ 2147483647 h 434"/>
              <a:gd name="T12" fmla="*/ 2147483647 w 857"/>
              <a:gd name="T13" fmla="*/ 2147483647 h 434"/>
              <a:gd name="T14" fmla="*/ 2147483647 w 857"/>
              <a:gd name="T15" fmla="*/ 0 h 434"/>
              <a:gd name="T16" fmla="*/ 2147483647 w 857"/>
              <a:gd name="T17" fmla="*/ 2147483647 h 434"/>
              <a:gd name="T18" fmla="*/ 2147483647 w 857"/>
              <a:gd name="T19" fmla="*/ 2147483647 h 434"/>
              <a:gd name="T20" fmla="*/ 2147483647 w 857"/>
              <a:gd name="T21" fmla="*/ 2147483647 h 434"/>
              <a:gd name="T22" fmla="*/ 2147483647 w 857"/>
              <a:gd name="T23" fmla="*/ 2147483647 h 434"/>
              <a:gd name="T24" fmla="*/ 0 w 857"/>
              <a:gd name="T25" fmla="*/ 2147483647 h 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7"/>
              <a:gd name="T40" fmla="*/ 0 h 434"/>
              <a:gd name="T41" fmla="*/ 857 w 857"/>
              <a:gd name="T42" fmla="*/ 434 h 4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7" h="434">
                <a:moveTo>
                  <a:pt x="760" y="434"/>
                </a:moveTo>
                <a:cubicBezTo>
                  <a:pt x="787" y="409"/>
                  <a:pt x="814" y="385"/>
                  <a:pt x="830" y="356"/>
                </a:cubicBezTo>
                <a:cubicBezTo>
                  <a:pt x="846" y="327"/>
                  <a:pt x="857" y="293"/>
                  <a:pt x="854" y="258"/>
                </a:cubicBezTo>
                <a:cubicBezTo>
                  <a:pt x="851" y="223"/>
                  <a:pt x="837" y="179"/>
                  <a:pt x="814" y="148"/>
                </a:cubicBezTo>
                <a:cubicBezTo>
                  <a:pt x="791" y="117"/>
                  <a:pt x="751" y="90"/>
                  <a:pt x="718" y="70"/>
                </a:cubicBezTo>
                <a:cubicBezTo>
                  <a:pt x="685" y="50"/>
                  <a:pt x="640" y="37"/>
                  <a:pt x="614" y="28"/>
                </a:cubicBezTo>
                <a:cubicBezTo>
                  <a:pt x="588" y="19"/>
                  <a:pt x="587" y="19"/>
                  <a:pt x="560" y="14"/>
                </a:cubicBezTo>
                <a:cubicBezTo>
                  <a:pt x="533" y="9"/>
                  <a:pt x="485" y="0"/>
                  <a:pt x="450" y="0"/>
                </a:cubicBezTo>
                <a:cubicBezTo>
                  <a:pt x="415" y="0"/>
                  <a:pt x="382" y="6"/>
                  <a:pt x="352" y="12"/>
                </a:cubicBezTo>
                <a:cubicBezTo>
                  <a:pt x="322" y="18"/>
                  <a:pt x="295" y="23"/>
                  <a:pt x="268" y="34"/>
                </a:cubicBezTo>
                <a:cubicBezTo>
                  <a:pt x="241" y="45"/>
                  <a:pt x="217" y="55"/>
                  <a:pt x="188" y="76"/>
                </a:cubicBezTo>
                <a:cubicBezTo>
                  <a:pt x="159" y="97"/>
                  <a:pt x="125" y="125"/>
                  <a:pt x="94" y="158"/>
                </a:cubicBezTo>
                <a:cubicBezTo>
                  <a:pt x="63" y="191"/>
                  <a:pt x="31" y="233"/>
                  <a:pt x="0" y="276"/>
                </a:cubicBezTo>
              </a:path>
            </a:pathLst>
          </a:custGeom>
          <a:noFill/>
          <a:ln w="28575">
            <a:solidFill>
              <a:schemeClr val="bg1"/>
            </a:solidFill>
            <a:round/>
            <a:headEnd/>
            <a:tailEnd type="triangle" w="med" len="med"/>
          </a:ln>
        </p:spPr>
        <p:txBody>
          <a:bodyPr wrap="none" anchor="ctr"/>
          <a:lstStyle/>
          <a:p>
            <a:endParaRPr lang="en-US" dirty="0">
              <a:latin typeface="Arial"/>
              <a:cs typeface="Arial"/>
            </a:endParaRPr>
          </a:p>
        </p:txBody>
      </p:sp>
      <p:grpSp>
        <p:nvGrpSpPr>
          <p:cNvPr id="3" name="Group 54">
            <a:extLst>
              <a:ext uri="{FF2B5EF4-FFF2-40B4-BE49-F238E27FC236}">
                <a16:creationId xmlns:a16="http://schemas.microsoft.com/office/drawing/2014/main" id="{7CBE9210-347B-0DA8-E8C2-217F10EBB608}"/>
              </a:ext>
            </a:extLst>
          </p:cNvPr>
          <p:cNvGrpSpPr>
            <a:grpSpLocks/>
          </p:cNvGrpSpPr>
          <p:nvPr/>
        </p:nvGrpSpPr>
        <p:grpSpPr bwMode="auto">
          <a:xfrm>
            <a:off x="7631183" y="3794935"/>
            <a:ext cx="474663" cy="676275"/>
            <a:chOff x="4300" y="2246"/>
            <a:chExt cx="400" cy="571"/>
          </a:xfrm>
          <a:effectLst>
            <a:glow rad="139700">
              <a:schemeClr val="accent3">
                <a:satMod val="175000"/>
                <a:alpha val="40000"/>
              </a:schemeClr>
            </a:glow>
          </a:effectLst>
        </p:grpSpPr>
        <p:sp>
          <p:nvSpPr>
            <p:cNvPr id="6" name="Oval 55">
              <a:extLst>
                <a:ext uri="{FF2B5EF4-FFF2-40B4-BE49-F238E27FC236}">
                  <a16:creationId xmlns:a16="http://schemas.microsoft.com/office/drawing/2014/main" id="{4BBDAF40-408B-2984-2892-9BCD819A9792}"/>
                </a:ext>
              </a:extLst>
            </p:cNvPr>
            <p:cNvSpPr>
              <a:spLocks noChangeArrowheads="1"/>
            </p:cNvSpPr>
            <p:nvPr/>
          </p:nvSpPr>
          <p:spPr bwMode="auto">
            <a:xfrm>
              <a:off x="4300" y="2246"/>
              <a:ext cx="400" cy="41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8" name="Oval 56">
              <a:extLst>
                <a:ext uri="{FF2B5EF4-FFF2-40B4-BE49-F238E27FC236}">
                  <a16:creationId xmlns:a16="http://schemas.microsoft.com/office/drawing/2014/main" id="{3F51E1AD-63E2-2775-7CB8-BCFFAA544536}"/>
                </a:ext>
              </a:extLst>
            </p:cNvPr>
            <p:cNvSpPr>
              <a:spLocks noChangeArrowheads="1"/>
            </p:cNvSpPr>
            <p:nvPr/>
          </p:nvSpPr>
          <p:spPr bwMode="auto">
            <a:xfrm>
              <a:off x="4358" y="2302"/>
              <a:ext cx="280" cy="325"/>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9" name="Oval 57">
              <a:extLst>
                <a:ext uri="{FF2B5EF4-FFF2-40B4-BE49-F238E27FC236}">
                  <a16:creationId xmlns:a16="http://schemas.microsoft.com/office/drawing/2014/main" id="{6B7C294C-1924-6F84-1016-CFB6C0A89EFD}"/>
                </a:ext>
              </a:extLst>
            </p:cNvPr>
            <p:cNvSpPr>
              <a:spLocks noChangeArrowheads="1"/>
            </p:cNvSpPr>
            <p:nvPr/>
          </p:nvSpPr>
          <p:spPr bwMode="auto">
            <a:xfrm>
              <a:off x="4303" y="2413"/>
              <a:ext cx="397" cy="404"/>
            </a:xfrm>
            <a:prstGeom prst="ellipse">
              <a:avLst/>
            </a:prstGeom>
            <a:solidFill>
              <a:schemeClr val="bg1"/>
            </a:solidFill>
            <a:ln w="12700">
              <a:solidFill>
                <a:schemeClr val="bg1"/>
              </a:solidFill>
              <a:round/>
              <a:headEnd/>
              <a:tailEnd/>
            </a:ln>
          </p:spPr>
          <p:txBody>
            <a:bodyPr wrap="none" anchor="ctr"/>
            <a:lstStyle/>
            <a:p>
              <a:endParaRPr lang="en-US" dirty="0">
                <a:solidFill>
                  <a:srgbClr val="FFFF00"/>
                </a:solidFill>
              </a:endParaRPr>
            </a:p>
          </p:txBody>
        </p:sp>
        <p:sp>
          <p:nvSpPr>
            <p:cNvPr id="10" name="Oval 58">
              <a:extLst>
                <a:ext uri="{FF2B5EF4-FFF2-40B4-BE49-F238E27FC236}">
                  <a16:creationId xmlns:a16="http://schemas.microsoft.com/office/drawing/2014/main" id="{CC2BD10F-8C13-DC7A-1E50-190F6839E253}"/>
                </a:ext>
              </a:extLst>
            </p:cNvPr>
            <p:cNvSpPr>
              <a:spLocks noChangeArrowheads="1"/>
            </p:cNvSpPr>
            <p:nvPr/>
          </p:nvSpPr>
          <p:spPr bwMode="auto">
            <a:xfrm>
              <a:off x="4428" y="2496"/>
              <a:ext cx="143" cy="139"/>
            </a:xfrm>
            <a:prstGeom prst="ellipse">
              <a:avLst/>
            </a:prstGeom>
            <a:solidFill>
              <a:schemeClr val="tx1"/>
            </a:solidFill>
            <a:ln w="12700">
              <a:solidFill>
                <a:schemeClr val="bg1"/>
              </a:solidFill>
              <a:round/>
              <a:headEnd/>
              <a:tailEnd/>
            </a:ln>
          </p:spPr>
          <p:txBody>
            <a:bodyPr wrap="none" anchor="ctr"/>
            <a:lstStyle/>
            <a:p>
              <a:endParaRPr lang="en-US" dirty="0">
                <a:solidFill>
                  <a:srgbClr val="FFFF00"/>
                </a:solidFill>
              </a:endParaRPr>
            </a:p>
          </p:txBody>
        </p:sp>
        <p:sp>
          <p:nvSpPr>
            <p:cNvPr id="11" name="AutoShape 59">
              <a:extLst>
                <a:ext uri="{FF2B5EF4-FFF2-40B4-BE49-F238E27FC236}">
                  <a16:creationId xmlns:a16="http://schemas.microsoft.com/office/drawing/2014/main" id="{924F7F9A-A973-AC87-DDC8-CE03A7283517}"/>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solidFill>
                <a:schemeClr val="bg1"/>
              </a:solidFill>
              <a:miter lim="800000"/>
              <a:headEnd/>
              <a:tailEnd/>
            </a:ln>
          </p:spPr>
          <p:txBody>
            <a:bodyPr wrap="none" anchor="ctr"/>
            <a:lstStyle/>
            <a:p>
              <a:endParaRPr lang="en-US" dirty="0">
                <a:solidFill>
                  <a:srgbClr val="FFFF00"/>
                </a:solidFill>
              </a:endParaRPr>
            </a:p>
          </p:txBody>
        </p:sp>
      </p:grpSp>
    </p:spTree>
    <p:extLst>
      <p:ext uri="{BB962C8B-B14F-4D97-AF65-F5344CB8AC3E}">
        <p14:creationId xmlns:p14="http://schemas.microsoft.com/office/powerpoint/2010/main" val="36585378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0798"/>
            <a:ext cx="8229600" cy="1143000"/>
          </a:xfrm>
        </p:spPr>
        <p:txBody>
          <a:bodyPr>
            <a:normAutofit fontScale="90000"/>
          </a:bodyPr>
          <a:lstStyle/>
          <a:p>
            <a:br>
              <a:rPr lang="en-US" dirty="0"/>
            </a:br>
            <a:r>
              <a:rPr lang="en-US" dirty="0"/>
              <a:t>Lock Cohorting</a:t>
            </a:r>
            <a:br>
              <a:rPr lang="en-US" sz="3100" dirty="0"/>
            </a:br>
            <a:endParaRPr lang="en-US" sz="3100" dirty="0"/>
          </a:p>
        </p:txBody>
      </p:sp>
      <p:sp>
        <p:nvSpPr>
          <p:cNvPr id="4" name="TextBox 3">
            <a:extLst>
              <a:ext uri="{FF2B5EF4-FFF2-40B4-BE49-F238E27FC236}">
                <a16:creationId xmlns:a16="http://schemas.microsoft.com/office/drawing/2014/main" id="{C8DB4549-D975-FEAC-438A-A6EAA4DA48DC}"/>
              </a:ext>
            </a:extLst>
          </p:cNvPr>
          <p:cNvSpPr txBox="1"/>
          <p:nvPr/>
        </p:nvSpPr>
        <p:spPr bwMode="auto">
          <a:xfrm>
            <a:off x="428017" y="937980"/>
            <a:ext cx="228299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Advantages: </a:t>
            </a:r>
          </a:p>
        </p:txBody>
      </p:sp>
      <p:sp>
        <p:nvSpPr>
          <p:cNvPr id="5" name="TextBox 4">
            <a:extLst>
              <a:ext uri="{FF2B5EF4-FFF2-40B4-BE49-F238E27FC236}">
                <a16:creationId xmlns:a16="http://schemas.microsoft.com/office/drawing/2014/main" id="{694BFC9B-9114-C03D-F725-B4EB91049090}"/>
              </a:ext>
            </a:extLst>
          </p:cNvPr>
          <p:cNvSpPr txBox="1"/>
          <p:nvPr/>
        </p:nvSpPr>
        <p:spPr bwMode="auto">
          <a:xfrm>
            <a:off x="1244762" y="1574980"/>
            <a:ext cx="234070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Great locality</a:t>
            </a:r>
          </a:p>
        </p:txBody>
      </p:sp>
      <p:sp>
        <p:nvSpPr>
          <p:cNvPr id="6" name="TextBox 5">
            <a:extLst>
              <a:ext uri="{FF2B5EF4-FFF2-40B4-BE49-F238E27FC236}">
                <a16:creationId xmlns:a16="http://schemas.microsoft.com/office/drawing/2014/main" id="{06B4A500-D0CB-C42A-B48B-25EAD5B6C7D5}"/>
              </a:ext>
            </a:extLst>
          </p:cNvPr>
          <p:cNvSpPr txBox="1"/>
          <p:nvPr/>
        </p:nvSpPr>
        <p:spPr bwMode="auto">
          <a:xfrm>
            <a:off x="1244762" y="2211980"/>
            <a:ext cx="510267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Low contention on shared lock</a:t>
            </a:r>
          </a:p>
        </p:txBody>
      </p:sp>
      <p:sp>
        <p:nvSpPr>
          <p:cNvPr id="7" name="TextBox 6">
            <a:extLst>
              <a:ext uri="{FF2B5EF4-FFF2-40B4-BE49-F238E27FC236}">
                <a16:creationId xmlns:a16="http://schemas.microsoft.com/office/drawing/2014/main" id="{4250DFDA-B1EC-B312-BCD1-ADFA09A3725C}"/>
              </a:ext>
            </a:extLst>
          </p:cNvPr>
          <p:cNvSpPr txBox="1"/>
          <p:nvPr/>
        </p:nvSpPr>
        <p:spPr bwMode="auto">
          <a:xfrm>
            <a:off x="1244763" y="2848980"/>
            <a:ext cx="346120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Practically no tuning</a:t>
            </a:r>
          </a:p>
        </p:txBody>
      </p:sp>
      <p:sp>
        <p:nvSpPr>
          <p:cNvPr id="8" name="TextBox 7">
            <a:extLst>
              <a:ext uri="{FF2B5EF4-FFF2-40B4-BE49-F238E27FC236}">
                <a16:creationId xmlns:a16="http://schemas.microsoft.com/office/drawing/2014/main" id="{F89E2835-2A28-F85A-3212-D0F7C28FD954}"/>
              </a:ext>
            </a:extLst>
          </p:cNvPr>
          <p:cNvSpPr txBox="1"/>
          <p:nvPr/>
        </p:nvSpPr>
        <p:spPr bwMode="auto">
          <a:xfrm>
            <a:off x="1244762" y="3485980"/>
            <a:ext cx="5880136"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Has whatever properties you want: </a:t>
            </a:r>
          </a:p>
        </p:txBody>
      </p:sp>
      <p:sp>
        <p:nvSpPr>
          <p:cNvPr id="9" name="TextBox 8">
            <a:extLst>
              <a:ext uri="{FF2B5EF4-FFF2-40B4-BE49-F238E27FC236}">
                <a16:creationId xmlns:a16="http://schemas.microsoft.com/office/drawing/2014/main" id="{F2BFDC0E-C046-7E55-1694-5EC5363BFA2F}"/>
              </a:ext>
            </a:extLst>
          </p:cNvPr>
          <p:cNvSpPr txBox="1"/>
          <p:nvPr/>
        </p:nvSpPr>
        <p:spPr bwMode="auto">
          <a:xfrm>
            <a:off x="1244762" y="4122980"/>
            <a:ext cx="6263394"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Can be more or less fair, abortable…</a:t>
            </a:r>
          </a:p>
        </p:txBody>
      </p:sp>
      <p:sp>
        <p:nvSpPr>
          <p:cNvPr id="10" name="TextBox 9">
            <a:extLst>
              <a:ext uri="{FF2B5EF4-FFF2-40B4-BE49-F238E27FC236}">
                <a16:creationId xmlns:a16="http://schemas.microsoft.com/office/drawing/2014/main" id="{03A525F3-173A-954C-84B6-7C7863FFCADC}"/>
              </a:ext>
            </a:extLst>
          </p:cNvPr>
          <p:cNvSpPr txBox="1"/>
          <p:nvPr/>
        </p:nvSpPr>
        <p:spPr bwMode="auto">
          <a:xfrm>
            <a:off x="1244762" y="4759980"/>
            <a:ext cx="703910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just choose the appropriate type of locks…</a:t>
            </a:r>
          </a:p>
        </p:txBody>
      </p:sp>
      <p:sp>
        <p:nvSpPr>
          <p:cNvPr id="11" name="TextBox 10">
            <a:extLst>
              <a:ext uri="{FF2B5EF4-FFF2-40B4-BE49-F238E27FC236}">
                <a16:creationId xmlns:a16="http://schemas.microsoft.com/office/drawing/2014/main" id="{60BF8E75-AD13-0B77-6ADC-3A63CAB57130}"/>
              </a:ext>
            </a:extLst>
          </p:cNvPr>
          <p:cNvSpPr txBox="1"/>
          <p:nvPr/>
        </p:nvSpPr>
        <p:spPr bwMode="auto">
          <a:xfrm>
            <a:off x="428017" y="5396980"/>
            <a:ext cx="276559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Disadvantages: </a:t>
            </a:r>
          </a:p>
        </p:txBody>
      </p:sp>
      <p:sp>
        <p:nvSpPr>
          <p:cNvPr id="12" name="TextBox 3">
            <a:extLst>
              <a:ext uri="{FF2B5EF4-FFF2-40B4-BE49-F238E27FC236}">
                <a16:creationId xmlns:a16="http://schemas.microsoft.com/office/drawing/2014/main" id="{08496FB1-D4E1-080B-E5AB-B8789F74CB1B}"/>
              </a:ext>
            </a:extLst>
          </p:cNvPr>
          <p:cNvSpPr txBox="1"/>
          <p:nvPr/>
        </p:nvSpPr>
        <p:spPr bwMode="auto">
          <a:xfrm>
            <a:off x="1244762" y="6033982"/>
            <a:ext cx="510107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Must tune fairness parameters</a:t>
            </a:r>
          </a:p>
        </p:txBody>
      </p:sp>
    </p:spTree>
    <p:extLst>
      <p:ext uri="{BB962C8B-B14F-4D97-AF65-F5344CB8AC3E}">
        <p14:creationId xmlns:p14="http://schemas.microsoft.com/office/powerpoint/2010/main" val="17314070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Lock Cohorting</a:t>
            </a:r>
            <a:br>
              <a:rPr lang="en-US" dirty="0"/>
            </a:br>
            <a:br>
              <a:rPr lang="en-US" sz="3100" dirty="0"/>
            </a:br>
            <a:endParaRPr lang="en-US" sz="3100" dirty="0"/>
          </a:p>
        </p:txBody>
      </p:sp>
      <p:pic>
        <p:nvPicPr>
          <p:cNvPr id="4" name="Picture 3" descr="thrpt-hogwarts-CR-4CB-nCR-4-c3-usecs.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48" y="2267339"/>
            <a:ext cx="6145341" cy="4320674"/>
          </a:xfrm>
          <a:prstGeom prst="rect">
            <a:avLst/>
          </a:prstGeom>
          <a:solidFill>
            <a:schemeClr val="bg1"/>
          </a:solidFill>
        </p:spPr>
      </p:pic>
      <p:sp>
        <p:nvSpPr>
          <p:cNvPr id="9" name="Rounded Rectangular Callout 8"/>
          <p:cNvSpPr/>
          <p:nvPr/>
        </p:nvSpPr>
        <p:spPr>
          <a:xfrm>
            <a:off x="7812708" y="5064165"/>
            <a:ext cx="852710" cy="402394"/>
          </a:xfrm>
          <a:prstGeom prst="wedgeRoundRectCallout">
            <a:avLst>
              <a:gd name="adj1" fmla="val -168798"/>
              <a:gd name="adj2" fmla="val 85098"/>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rtl="1">
              <a:lnSpc>
                <a:spcPct val="90000"/>
              </a:lnSpc>
            </a:pPr>
            <a:endParaRPr lang="en-US" sz="2000" b="0" dirty="0">
              <a:solidFill>
                <a:srgbClr val="FFFF00"/>
              </a:solidFill>
              <a:latin typeface="Arial" pitchFamily="34" charset="0"/>
            </a:endParaRPr>
          </a:p>
          <a:p>
            <a:pPr algn="l" rtl="1">
              <a:lnSpc>
                <a:spcPct val="90000"/>
              </a:lnSpc>
            </a:pPr>
            <a:r>
              <a:rPr lang="en-US" sz="2000" b="0" dirty="0">
                <a:solidFill>
                  <a:srgbClr val="FFFF00"/>
                </a:solidFill>
                <a:latin typeface="Arial" pitchFamily="34" charset="0"/>
              </a:rPr>
              <a:t>HBO</a:t>
            </a:r>
          </a:p>
          <a:p>
            <a:pPr algn="ctr"/>
            <a:endParaRPr lang="en-US" sz="2000" dirty="0">
              <a:solidFill>
                <a:srgbClr val="FFFF00"/>
              </a:solidFill>
            </a:endParaRPr>
          </a:p>
        </p:txBody>
      </p:sp>
      <p:sp>
        <p:nvSpPr>
          <p:cNvPr id="10" name="Rounded Rectangular Callout 9"/>
          <p:cNvSpPr/>
          <p:nvPr/>
        </p:nvSpPr>
        <p:spPr>
          <a:xfrm>
            <a:off x="7855494" y="4356258"/>
            <a:ext cx="977029" cy="402394"/>
          </a:xfrm>
          <a:prstGeom prst="wedgeRoundRectCallout">
            <a:avLst>
              <a:gd name="adj1" fmla="val -186772"/>
              <a:gd name="adj2" fmla="val 155001"/>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endParaRPr lang="en-US" sz="2000" b="0" dirty="0">
              <a:solidFill>
                <a:srgbClr val="FFFF00"/>
              </a:solidFill>
              <a:latin typeface="Arial" pitchFamily="34" charset="0"/>
            </a:endParaRPr>
          </a:p>
          <a:p>
            <a:pPr algn="l" rtl="1">
              <a:lnSpc>
                <a:spcPct val="90000"/>
              </a:lnSpc>
            </a:pPr>
            <a:r>
              <a:rPr lang="en-US" sz="2000" b="0" dirty="0">
                <a:solidFill>
                  <a:srgbClr val="FFFF00"/>
                </a:solidFill>
                <a:latin typeface="Arial" pitchFamily="34" charset="0"/>
              </a:rPr>
              <a:t>HCLH</a:t>
            </a:r>
          </a:p>
          <a:p>
            <a:pPr algn="l"/>
            <a:endParaRPr lang="en-US" sz="2000" dirty="0">
              <a:solidFill>
                <a:srgbClr val="FFFF00"/>
              </a:solidFill>
            </a:endParaRPr>
          </a:p>
        </p:txBody>
      </p:sp>
      <p:sp>
        <p:nvSpPr>
          <p:cNvPr id="11" name="Rounded Rectangular Callout 10"/>
          <p:cNvSpPr/>
          <p:nvPr/>
        </p:nvSpPr>
        <p:spPr>
          <a:xfrm>
            <a:off x="3352370" y="1863552"/>
            <a:ext cx="1527103" cy="399206"/>
          </a:xfrm>
          <a:prstGeom prst="wedgeRoundRectCallout">
            <a:avLst>
              <a:gd name="adj1" fmla="val -8115"/>
              <a:gd name="adj2" fmla="val 436965"/>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pitchFamily="34" charset="0"/>
              </a:rPr>
              <a:t>C-BO-MCS</a:t>
            </a:r>
          </a:p>
        </p:txBody>
      </p:sp>
      <p:sp>
        <p:nvSpPr>
          <p:cNvPr id="12" name="Rounded Rectangular Callout 11"/>
          <p:cNvSpPr/>
          <p:nvPr/>
        </p:nvSpPr>
        <p:spPr>
          <a:xfrm>
            <a:off x="5479287" y="1921605"/>
            <a:ext cx="1327874" cy="399206"/>
          </a:xfrm>
          <a:prstGeom prst="wedgeRoundRectCallout">
            <a:avLst>
              <a:gd name="adj1" fmla="val -61516"/>
              <a:gd name="adj2" fmla="val 607751"/>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pitchFamily="34" charset="0"/>
              </a:rPr>
              <a:t>C-BO-BO</a:t>
            </a:r>
          </a:p>
        </p:txBody>
      </p:sp>
    </p:spTree>
    <p:extLst>
      <p:ext uri="{BB962C8B-B14F-4D97-AF65-F5344CB8AC3E}">
        <p14:creationId xmlns:p14="http://schemas.microsoft.com/office/powerpoint/2010/main" val="1422304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Time-Out (Abortable) Lock Cohorting</a:t>
            </a:r>
            <a:br>
              <a:rPr lang="en-US" dirty="0"/>
            </a:br>
            <a:endParaRPr lang="en-US" sz="3100" dirty="0"/>
          </a:p>
        </p:txBody>
      </p:sp>
      <p:pic>
        <p:nvPicPr>
          <p:cNvPr id="3" name="Picture 2" descr="thrpt-abortable-hogwarts-CR-4CB-nCR-4usecs.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00" y="2281384"/>
            <a:ext cx="6048076" cy="4233653"/>
          </a:xfrm>
          <a:prstGeom prst="rect">
            <a:avLst/>
          </a:prstGeom>
          <a:solidFill>
            <a:schemeClr val="bg1"/>
          </a:solidFill>
        </p:spPr>
      </p:pic>
      <p:sp>
        <p:nvSpPr>
          <p:cNvPr id="9" name="Rounded Rectangular Callout 8"/>
          <p:cNvSpPr/>
          <p:nvPr/>
        </p:nvSpPr>
        <p:spPr>
          <a:xfrm>
            <a:off x="7419475" y="4097867"/>
            <a:ext cx="1456948" cy="1557866"/>
          </a:xfrm>
          <a:prstGeom prst="wedgeRoundRectCallout">
            <a:avLst>
              <a:gd name="adj1" fmla="val -78128"/>
              <a:gd name="adj2" fmla="val 41957"/>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endParaRPr lang="en-US" sz="2000" b="0" dirty="0">
              <a:solidFill>
                <a:srgbClr val="FFFF00"/>
              </a:solidFill>
              <a:latin typeface="Arial" pitchFamily="34" charset="0"/>
            </a:endParaRPr>
          </a:p>
          <a:p>
            <a:pPr algn="l" rtl="1">
              <a:lnSpc>
                <a:spcPct val="90000"/>
              </a:lnSpc>
            </a:pPr>
            <a:r>
              <a:rPr lang="en-US" sz="2000" b="0" dirty="0">
                <a:solidFill>
                  <a:srgbClr val="FFFF00"/>
                </a:solidFill>
                <a:latin typeface="Arial" pitchFamily="34" charset="0"/>
              </a:rPr>
              <a:t>Abortable CLH (our time-out lock)  and HBO</a:t>
            </a:r>
          </a:p>
          <a:p>
            <a:pPr algn="l"/>
            <a:endParaRPr lang="en-US" sz="2000" dirty="0">
              <a:solidFill>
                <a:srgbClr val="FFFF00"/>
              </a:solidFill>
            </a:endParaRPr>
          </a:p>
        </p:txBody>
      </p:sp>
      <p:sp>
        <p:nvSpPr>
          <p:cNvPr id="6" name="Rounded Rectangular Callout 5"/>
          <p:cNvSpPr/>
          <p:nvPr/>
        </p:nvSpPr>
        <p:spPr>
          <a:xfrm>
            <a:off x="4191447" y="2277090"/>
            <a:ext cx="1498153" cy="398376"/>
          </a:xfrm>
          <a:prstGeom prst="wedgeRoundRectCallout">
            <a:avLst>
              <a:gd name="adj1" fmla="val 2459"/>
              <a:gd name="adj2" fmla="val 382482"/>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pitchFamily="34" charset="0"/>
              </a:rPr>
              <a:t>A-BO-BO</a:t>
            </a:r>
          </a:p>
        </p:txBody>
      </p:sp>
      <p:sp>
        <p:nvSpPr>
          <p:cNvPr id="11" name="Rounded Rectangular Callout 10"/>
          <p:cNvSpPr/>
          <p:nvPr/>
        </p:nvSpPr>
        <p:spPr>
          <a:xfrm>
            <a:off x="2201334" y="1582824"/>
            <a:ext cx="4097866" cy="449176"/>
          </a:xfrm>
          <a:prstGeom prst="wedgeRoundRectCallout">
            <a:avLst>
              <a:gd name="adj1" fmla="val -15723"/>
              <a:gd name="adj2" fmla="val 371172"/>
              <a:gd name="adj3" fmla="val 16667"/>
            </a:avLst>
          </a:prstGeom>
          <a:solidFill>
            <a:schemeClr val="tx1"/>
          </a:solidFill>
          <a:ln w="38100"/>
        </p:spPr>
        <p:style>
          <a:lnRef idx="1">
            <a:schemeClr val="accent1"/>
          </a:lnRef>
          <a:fillRef idx="3">
            <a:schemeClr val="accent1"/>
          </a:fillRef>
          <a:effectRef idx="2">
            <a:schemeClr val="accent1"/>
          </a:effectRef>
          <a:fontRef idx="minor">
            <a:schemeClr val="lt1"/>
          </a:fontRef>
        </p:style>
        <p:txBody>
          <a:bodyPr rtlCol="0" anchor="ctr"/>
          <a:lstStyle/>
          <a:p>
            <a:pPr algn="l" rtl="1">
              <a:lnSpc>
                <a:spcPct val="90000"/>
              </a:lnSpc>
            </a:pPr>
            <a:r>
              <a:rPr lang="en-US" sz="2000" b="0" dirty="0">
                <a:solidFill>
                  <a:srgbClr val="FFFF00"/>
                </a:solidFill>
                <a:latin typeface="Arial" pitchFamily="34" charset="0"/>
              </a:rPr>
              <a:t>A-BO-CLH (time-out lock + BO) </a:t>
            </a:r>
          </a:p>
        </p:txBody>
      </p:sp>
    </p:spTree>
    <p:extLst>
      <p:ext uri="{BB962C8B-B14F-4D97-AF65-F5344CB8AC3E}">
        <p14:creationId xmlns:p14="http://schemas.microsoft.com/office/powerpoint/2010/main" val="12208937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Rectangle 2"/>
          <p:cNvSpPr>
            <a:spLocks noGrp="1" noChangeArrowheads="1"/>
          </p:cNvSpPr>
          <p:nvPr>
            <p:ph type="title"/>
          </p:nvPr>
        </p:nvSpPr>
        <p:spPr/>
        <p:txBody>
          <a:bodyPr/>
          <a:lstStyle/>
          <a:p>
            <a:r>
              <a:rPr lang="en-US" dirty="0"/>
              <a:t>One Lock To Rule Them All?</a:t>
            </a:r>
          </a:p>
        </p:txBody>
      </p:sp>
      <p:sp>
        <p:nvSpPr>
          <p:cNvPr id="232450" name="Footer Placeholder 3"/>
          <p:cNvSpPr>
            <a:spLocks noGrp="1"/>
          </p:cNvSpPr>
          <p:nvPr>
            <p:ph type="ftr" sz="quarter" idx="10"/>
          </p:nvPr>
        </p:nvSpPr>
        <p:spPr>
          <a:noFill/>
        </p:spPr>
        <p:txBody>
          <a:bodyPr/>
          <a:lstStyle/>
          <a:p>
            <a:r>
              <a:rPr lang="en-US" dirty="0"/>
              <a:t>Art of Multiprocessor Programming</a:t>
            </a:r>
          </a:p>
        </p:txBody>
      </p:sp>
      <p:sp>
        <p:nvSpPr>
          <p:cNvPr id="232451" name="Slide Number Placeholder 4"/>
          <p:cNvSpPr>
            <a:spLocks noGrp="1"/>
          </p:cNvSpPr>
          <p:nvPr>
            <p:ph type="sldNum" sz="quarter" idx="11"/>
          </p:nvPr>
        </p:nvSpPr>
        <p:spPr>
          <a:noFill/>
        </p:spPr>
        <p:txBody>
          <a:bodyPr/>
          <a:lstStyle/>
          <a:p>
            <a:fld id="{192D8D3B-7147-4469-962F-1DF17B355C00}" type="slidenum">
              <a:rPr lang="x-none" smtClean="0">
                <a:cs typeface="Arial" pitchFamily="34" charset="0"/>
              </a:rPr>
              <a:pPr/>
              <a:t>240</a:t>
            </a:fld>
            <a:endParaRPr lang="en-US" dirty="0">
              <a:cs typeface="Arial" pitchFamily="34" charset="0"/>
            </a:endParaRPr>
          </a:p>
        </p:txBody>
      </p:sp>
      <p:sp>
        <p:nvSpPr>
          <p:cNvPr id="2" name="TextBox 1">
            <a:extLst>
              <a:ext uri="{FF2B5EF4-FFF2-40B4-BE49-F238E27FC236}">
                <a16:creationId xmlns:a16="http://schemas.microsoft.com/office/drawing/2014/main" id="{8520BFD2-A166-C978-F3AF-7924B04BB1BA}"/>
              </a:ext>
            </a:extLst>
          </p:cNvPr>
          <p:cNvSpPr txBox="1"/>
          <p:nvPr/>
        </p:nvSpPr>
        <p:spPr bwMode="auto">
          <a:xfrm>
            <a:off x="1586354" y="1702792"/>
            <a:ext cx="61124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TTAS+Backoff, CLH, MCS, ToLock…</a:t>
            </a:r>
          </a:p>
        </p:txBody>
      </p:sp>
      <p:sp>
        <p:nvSpPr>
          <p:cNvPr id="3" name="TextBox 2">
            <a:extLst>
              <a:ext uri="{FF2B5EF4-FFF2-40B4-BE49-F238E27FC236}">
                <a16:creationId xmlns:a16="http://schemas.microsoft.com/office/drawing/2014/main" id="{38FCEB13-B8B0-4F72-8853-8401C3CE5CCC}"/>
              </a:ext>
            </a:extLst>
          </p:cNvPr>
          <p:cNvSpPr txBox="1"/>
          <p:nvPr/>
        </p:nvSpPr>
        <p:spPr bwMode="auto">
          <a:xfrm>
            <a:off x="1586354" y="2339792"/>
            <a:ext cx="611247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Each better than others in some way</a:t>
            </a:r>
          </a:p>
        </p:txBody>
      </p:sp>
      <p:sp>
        <p:nvSpPr>
          <p:cNvPr id="4" name="TextBox 3">
            <a:extLst>
              <a:ext uri="{FF2B5EF4-FFF2-40B4-BE49-F238E27FC236}">
                <a16:creationId xmlns:a16="http://schemas.microsoft.com/office/drawing/2014/main" id="{2F1E7C8A-B272-E6B0-F821-EF7803CBDA51}"/>
              </a:ext>
            </a:extLst>
          </p:cNvPr>
          <p:cNvSpPr txBox="1"/>
          <p:nvPr/>
        </p:nvSpPr>
        <p:spPr bwMode="auto">
          <a:xfrm>
            <a:off x="1586355" y="2976792"/>
            <a:ext cx="416269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There is no one solution</a:t>
            </a:r>
          </a:p>
        </p:txBody>
      </p:sp>
      <p:sp>
        <p:nvSpPr>
          <p:cNvPr id="5" name="TextBox 4">
            <a:extLst>
              <a:ext uri="{FF2B5EF4-FFF2-40B4-BE49-F238E27FC236}">
                <a16:creationId xmlns:a16="http://schemas.microsoft.com/office/drawing/2014/main" id="{4594E359-027A-23FA-E6FC-F8F0D7CB3B17}"/>
              </a:ext>
            </a:extLst>
          </p:cNvPr>
          <p:cNvSpPr txBox="1"/>
          <p:nvPr/>
        </p:nvSpPr>
        <p:spPr bwMode="auto">
          <a:xfrm>
            <a:off x="1586354" y="3613792"/>
            <a:ext cx="372249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Best pick depends on:</a:t>
            </a:r>
          </a:p>
        </p:txBody>
      </p:sp>
      <p:sp>
        <p:nvSpPr>
          <p:cNvPr id="6" name="TextBox 5">
            <a:extLst>
              <a:ext uri="{FF2B5EF4-FFF2-40B4-BE49-F238E27FC236}">
                <a16:creationId xmlns:a16="http://schemas.microsoft.com/office/drawing/2014/main" id="{0551A77C-D5AE-E3FD-0E9B-C48250A59364}"/>
              </a:ext>
            </a:extLst>
          </p:cNvPr>
          <p:cNvSpPr txBox="1"/>
          <p:nvPr/>
        </p:nvSpPr>
        <p:spPr bwMode="auto">
          <a:xfrm>
            <a:off x="2199197" y="4250792"/>
            <a:ext cx="256352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the application</a:t>
            </a:r>
          </a:p>
        </p:txBody>
      </p:sp>
      <p:sp>
        <p:nvSpPr>
          <p:cNvPr id="7" name="TextBox 6">
            <a:extLst>
              <a:ext uri="{FF2B5EF4-FFF2-40B4-BE49-F238E27FC236}">
                <a16:creationId xmlns:a16="http://schemas.microsoft.com/office/drawing/2014/main" id="{DFC4F36B-3266-28CD-56C7-E052CDE190B6}"/>
              </a:ext>
            </a:extLst>
          </p:cNvPr>
          <p:cNvSpPr txBox="1"/>
          <p:nvPr/>
        </p:nvSpPr>
        <p:spPr bwMode="auto">
          <a:xfrm>
            <a:off x="2199197" y="4887792"/>
            <a:ext cx="4399085"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the hardware architecture</a:t>
            </a:r>
          </a:p>
        </p:txBody>
      </p:sp>
      <p:sp>
        <p:nvSpPr>
          <p:cNvPr id="8" name="TextBox 7">
            <a:extLst>
              <a:ext uri="{FF2B5EF4-FFF2-40B4-BE49-F238E27FC236}">
                <a16:creationId xmlns:a16="http://schemas.microsoft.com/office/drawing/2014/main" id="{BB577F5D-7979-CDDD-2112-C45138995A82}"/>
              </a:ext>
            </a:extLst>
          </p:cNvPr>
          <p:cNvSpPr txBox="1"/>
          <p:nvPr/>
        </p:nvSpPr>
        <p:spPr bwMode="auto">
          <a:xfrm>
            <a:off x="2199197" y="5524792"/>
            <a:ext cx="511817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which properties are important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Footer Placeholder 1"/>
          <p:cNvSpPr>
            <a:spLocks noGrp="1"/>
          </p:cNvSpPr>
          <p:nvPr>
            <p:ph type="ftr" sz="quarter" idx="10"/>
          </p:nvPr>
        </p:nvSpPr>
        <p:spPr>
          <a:noFill/>
        </p:spPr>
        <p:txBody>
          <a:bodyPr/>
          <a:lstStyle/>
          <a:p>
            <a:r>
              <a:rPr lang="en-US" dirty="0"/>
              <a:t>Art of Multiprocessor Programming</a:t>
            </a:r>
          </a:p>
        </p:txBody>
      </p:sp>
      <p:sp>
        <p:nvSpPr>
          <p:cNvPr id="233475" name="Slide Number Placeholder 2"/>
          <p:cNvSpPr>
            <a:spLocks noGrp="1"/>
          </p:cNvSpPr>
          <p:nvPr>
            <p:ph type="sldNum" sz="quarter" idx="11"/>
          </p:nvPr>
        </p:nvSpPr>
        <p:spPr>
          <a:noFill/>
        </p:spPr>
        <p:txBody>
          <a:bodyPr/>
          <a:lstStyle/>
          <a:p>
            <a:fld id="{61C31DE6-583E-4FC1-8BC2-0274DA325D66}" type="slidenum">
              <a:rPr lang="x-none" smtClean="0">
                <a:cs typeface="Arial" pitchFamily="34" charset="0"/>
              </a:rPr>
              <a:pPr/>
              <a:t>241</a:t>
            </a:fld>
            <a:endParaRPr lang="en-US" dirty="0">
              <a:cs typeface="Arial" pitchFamily="34" charset="0"/>
            </a:endParaRPr>
          </a:p>
        </p:txBody>
      </p:sp>
      <p:sp>
        <p:nvSpPr>
          <p:cNvPr id="233476" name="Rectangle 2"/>
          <p:cNvSpPr>
            <a:spLocks noChangeArrowheads="1"/>
          </p:cNvSpPr>
          <p:nvPr/>
        </p:nvSpPr>
        <p:spPr bwMode="auto">
          <a:xfrm>
            <a:off x="0" y="-6439"/>
            <a:ext cx="9144000" cy="1200329"/>
          </a:xfrm>
          <a:prstGeom prst="rect">
            <a:avLst/>
          </a:prstGeom>
          <a:noFill/>
          <a:ln w="9525">
            <a:noFill/>
            <a:miter lim="800000"/>
            <a:headEnd/>
            <a:tailEnd/>
          </a:ln>
        </p:spPr>
        <p:txBody>
          <a:bodyPr anchor="ctr">
            <a:spAutoFit/>
          </a:bodyPr>
          <a:lstStyle/>
          <a:p>
            <a:pPr algn="l"/>
            <a:r>
              <a:rPr lang="en-US" sz="2400" b="0" dirty="0">
                <a:solidFill>
                  <a:schemeClr val="tx1"/>
                </a:solidFill>
                <a:latin typeface="Arial" pitchFamily="34" charset="0"/>
                <a:hlinkClick r:id="rId3"/>
              </a:rPr>
              <a:t>  </a:t>
            </a:r>
            <a:r>
              <a:rPr lang="en-US" sz="1800" b="0" dirty="0">
                <a:solidFill>
                  <a:schemeClr val="tx1"/>
                </a:solidFill>
                <a:latin typeface="Arial" pitchFamily="34" charset="0"/>
              </a:rPr>
              <a:t> </a:t>
            </a:r>
            <a:r>
              <a:rPr lang="en-US" sz="2400" b="0" dirty="0">
                <a:solidFill>
                  <a:schemeClr val="tx1"/>
                </a:solidFill>
                <a:latin typeface="Arial" pitchFamily="34" charset="0"/>
              </a:rPr>
              <a:t>        </a:t>
            </a:r>
            <a:br>
              <a:rPr lang="en-US" sz="2400" b="0" dirty="0">
                <a:solidFill>
                  <a:schemeClr val="tx1"/>
                </a:solidFill>
                <a:latin typeface="Arial" pitchFamily="34" charset="0"/>
              </a:rPr>
            </a:br>
            <a:r>
              <a:rPr lang="en-US" sz="2400" b="0" dirty="0">
                <a:solidFill>
                  <a:schemeClr val="tx1"/>
                </a:solidFill>
                <a:latin typeface="Arial" pitchFamily="34" charset="0"/>
              </a:rPr>
              <a:t>This work is licensed under a </a:t>
            </a:r>
            <a:r>
              <a:rPr lang="en-US" sz="2400" b="0" dirty="0">
                <a:solidFill>
                  <a:schemeClr val="tx1"/>
                </a:solidFill>
                <a:latin typeface="Arial" pitchFamily="34" charset="0"/>
                <a:hlinkClick r:id="rId3"/>
              </a:rPr>
              <a:t>Creative Commons Attribution-ShareAlike 2.5 License</a:t>
            </a:r>
            <a:r>
              <a:rPr lang="en-US" sz="2400" b="0" dirty="0">
                <a:solidFill>
                  <a:schemeClr val="tx1"/>
                </a:solidFill>
                <a:latin typeface="Arial" pitchFamily="34" charset="0"/>
              </a:rPr>
              <a:t>. </a:t>
            </a:r>
          </a:p>
        </p:txBody>
      </p:sp>
      <p:pic>
        <p:nvPicPr>
          <p:cNvPr id="233477"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233478" name="Rectangle 5"/>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600" dirty="0">
                <a:solidFill>
                  <a:srgbClr val="FFFF00"/>
                </a:solidFill>
                <a:latin typeface="Lucida Sans" pitchFamily="34" charset="0"/>
              </a:rPr>
              <a:t>You are free:</a:t>
            </a:r>
          </a:p>
          <a:p>
            <a:pPr marL="742950" lvl="1" indent="-285750" algn="l">
              <a:lnSpc>
                <a:spcPct val="80000"/>
              </a:lnSpc>
              <a:spcBef>
                <a:spcPct val="20000"/>
              </a:spcBef>
              <a:buFontTx/>
              <a:buChar char="–"/>
            </a:pPr>
            <a:r>
              <a:rPr lang="en-US" sz="1600" dirty="0">
                <a:solidFill>
                  <a:srgbClr val="FFFF00"/>
                </a:solidFill>
                <a:latin typeface="Lucida Sans" pitchFamily="34" charset="0"/>
              </a:rPr>
              <a:t>to Share</a:t>
            </a:r>
            <a:r>
              <a:rPr lang="en-US" sz="1600" b="0" dirty="0">
                <a:solidFill>
                  <a:srgbClr val="FFFF00"/>
                </a:solidFill>
                <a:latin typeface="Lucida Sans" pitchFamily="34" charset="0"/>
              </a:rPr>
              <a:t> — to copy, distribute and transmit the work </a:t>
            </a:r>
          </a:p>
          <a:p>
            <a:pPr marL="742950" lvl="1" indent="-285750" algn="l">
              <a:lnSpc>
                <a:spcPct val="80000"/>
              </a:lnSpc>
              <a:spcBef>
                <a:spcPct val="20000"/>
              </a:spcBef>
              <a:buFontTx/>
              <a:buChar char="–"/>
            </a:pPr>
            <a:r>
              <a:rPr lang="en-US" sz="1600" dirty="0">
                <a:solidFill>
                  <a:srgbClr val="FFFF00"/>
                </a:solidFill>
                <a:latin typeface="Lucida Sans" pitchFamily="34" charset="0"/>
              </a:rPr>
              <a:t>to Remix</a:t>
            </a:r>
            <a:r>
              <a:rPr lang="en-US" sz="1600" b="0" dirty="0">
                <a:solidFill>
                  <a:srgbClr val="FFFF00"/>
                </a:solidFill>
                <a:latin typeface="Lucida Sans" pitchFamily="34" charset="0"/>
              </a:rPr>
              <a:t> — to adapt the work </a:t>
            </a:r>
          </a:p>
          <a:p>
            <a:pPr marL="342900" indent="-342900" algn="l">
              <a:lnSpc>
                <a:spcPct val="80000"/>
              </a:lnSpc>
              <a:spcBef>
                <a:spcPct val="20000"/>
              </a:spcBef>
              <a:buFontTx/>
              <a:buChar char="•"/>
            </a:pPr>
            <a:r>
              <a:rPr lang="en-US" sz="1600" dirty="0">
                <a:solidFill>
                  <a:srgbClr val="FFFF00"/>
                </a:solidFill>
                <a:latin typeface="Lucida Sans" pitchFamily="34" charset="0"/>
              </a:rPr>
              <a:t>Under the following conditions</a:t>
            </a:r>
            <a:r>
              <a:rPr lang="en-US" sz="1600" b="0" dirty="0">
                <a:solidFill>
                  <a:srgbClr val="FFFF00"/>
                </a:solidFill>
                <a:latin typeface="Lucida Sans" pitchFamily="34" charset="0"/>
              </a:rPr>
              <a:t>:</a:t>
            </a:r>
          </a:p>
          <a:p>
            <a:pPr marL="742950" lvl="1" indent="-285750" algn="l">
              <a:lnSpc>
                <a:spcPct val="80000"/>
              </a:lnSpc>
              <a:spcBef>
                <a:spcPct val="20000"/>
              </a:spcBef>
              <a:buFontTx/>
              <a:buChar char="–"/>
            </a:pPr>
            <a:r>
              <a:rPr lang="en-US" sz="1600" dirty="0">
                <a:solidFill>
                  <a:srgbClr val="FFFF00"/>
                </a:solidFill>
                <a:latin typeface="Lucida Sans" pitchFamily="34" charset="0"/>
              </a:rPr>
              <a:t>Attribution</a:t>
            </a:r>
            <a:r>
              <a:rPr lang="en-US" sz="1600" b="0" dirty="0">
                <a:solidFill>
                  <a:srgbClr val="FFFF00"/>
                </a:solidFill>
                <a:latin typeface="Lucida Sans" pitchFamily="34" charset="0"/>
              </a:rPr>
              <a:t>. You must attribute the work to “The Art of Multiprocessor Programming” (but not in any way that suggests that the authors endorse you or your use of the work). </a:t>
            </a:r>
          </a:p>
          <a:p>
            <a:pPr marL="742950" lvl="1" indent="-285750" algn="l">
              <a:lnSpc>
                <a:spcPct val="80000"/>
              </a:lnSpc>
              <a:spcBef>
                <a:spcPct val="20000"/>
              </a:spcBef>
              <a:buFontTx/>
              <a:buChar char="–"/>
            </a:pPr>
            <a:r>
              <a:rPr lang="en-US" sz="1600" dirty="0">
                <a:solidFill>
                  <a:srgbClr val="FFFF00"/>
                </a:solidFill>
                <a:latin typeface="Lucida Sans" pitchFamily="34" charset="0"/>
              </a:rPr>
              <a:t>Share Alike</a:t>
            </a:r>
            <a:r>
              <a:rPr lang="en-US" sz="1600" b="0" dirty="0">
                <a:solidFill>
                  <a:srgbClr val="FFFF00"/>
                </a:solidFill>
                <a:latin typeface="Lucida Sans" pitchFamily="34"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600" b="0" dirty="0">
                <a:solidFill>
                  <a:srgbClr val="FFFF00"/>
                </a:solidFill>
                <a:latin typeface="Lucida Sans" pitchFamily="34"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600" b="0" dirty="0">
                <a:solidFill>
                  <a:srgbClr val="FFFF00"/>
                </a:solidFill>
                <a:latin typeface="Lucida Sans" pitchFamily="34" charset="0"/>
              </a:rPr>
              <a:t>http://creativecommons.org/licenses/by-sa/3.0/. </a:t>
            </a:r>
          </a:p>
          <a:p>
            <a:pPr marL="342900" indent="-342900" algn="l">
              <a:lnSpc>
                <a:spcPct val="80000"/>
              </a:lnSpc>
              <a:spcBef>
                <a:spcPct val="20000"/>
              </a:spcBef>
              <a:buFontTx/>
              <a:buChar char="•"/>
            </a:pPr>
            <a:r>
              <a:rPr lang="en-US" sz="1600" b="0" dirty="0">
                <a:solidFill>
                  <a:srgbClr val="FFFF00"/>
                </a:solidFill>
                <a:latin typeface="Lucida Sans" pitchFamily="34" charset="0"/>
              </a:rPr>
              <a:t>Any of the above conditions can be waived if you get permission from the copyright holder. </a:t>
            </a:r>
          </a:p>
          <a:p>
            <a:pPr marL="342900" indent="-342900" algn="l">
              <a:lnSpc>
                <a:spcPct val="80000"/>
              </a:lnSpc>
              <a:spcBef>
                <a:spcPct val="20000"/>
              </a:spcBef>
              <a:buFontTx/>
              <a:buChar char="•"/>
            </a:pPr>
            <a:r>
              <a:rPr lang="en-US" sz="1600" b="0" dirty="0">
                <a:solidFill>
                  <a:srgbClr val="FFFF00"/>
                </a:solidFill>
                <a:latin typeface="Lucida Sans" pitchFamily="34" charset="0"/>
              </a:rPr>
              <a:t>Nothing in this license impairs or restricts the author's moral rights. </a:t>
            </a:r>
          </a:p>
          <a:p>
            <a:pPr marL="342900" indent="-342900" algn="l">
              <a:lnSpc>
                <a:spcPct val="80000"/>
              </a:lnSpc>
              <a:spcBef>
                <a:spcPct val="20000"/>
              </a:spcBef>
              <a:buFontTx/>
              <a:buChar char="•"/>
            </a:pPr>
            <a:endParaRPr lang="en-US" sz="1600" b="0" dirty="0">
              <a:solidFill>
                <a:srgbClr val="FFFF00"/>
              </a:solidFill>
              <a:latin typeface="Lucida Sans" pitchFamily="34" charset="0"/>
            </a:endParaRPr>
          </a:p>
        </p:txBody>
      </p:sp>
    </p:spTree>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7" name="Rectangle 3"/>
          <p:cNvSpPr>
            <a:spLocks noGrp="1" noChangeArrowheads="1"/>
          </p:cNvSpPr>
          <p:nvPr>
            <p:ph type="title"/>
          </p:nvPr>
        </p:nvSpPr>
        <p:spPr/>
        <p:txBody>
          <a:bodyPr/>
          <a:lstStyle/>
          <a:p>
            <a:r>
              <a:rPr lang="en-US" dirty="0"/>
              <a:t>Initially</a:t>
            </a:r>
          </a:p>
        </p:txBody>
      </p:sp>
      <p:sp>
        <p:nvSpPr>
          <p:cNvPr id="156674" name="Footer Placeholder 3"/>
          <p:cNvSpPr>
            <a:spLocks noGrp="1"/>
          </p:cNvSpPr>
          <p:nvPr>
            <p:ph type="ftr" sz="quarter" idx="10"/>
          </p:nvPr>
        </p:nvSpPr>
        <p:spPr>
          <a:noFill/>
        </p:spPr>
        <p:txBody>
          <a:bodyPr/>
          <a:lstStyle/>
          <a:p>
            <a:r>
              <a:rPr lang="en-US" dirty="0"/>
              <a:t>Art of Multiprocessor Programming</a:t>
            </a:r>
          </a:p>
        </p:txBody>
      </p:sp>
      <p:sp>
        <p:nvSpPr>
          <p:cNvPr id="156675" name="Slide Number Placeholder 4"/>
          <p:cNvSpPr>
            <a:spLocks noGrp="1"/>
          </p:cNvSpPr>
          <p:nvPr>
            <p:ph type="sldNum" sz="quarter" idx="11"/>
          </p:nvPr>
        </p:nvSpPr>
        <p:spPr>
          <a:noFill/>
        </p:spPr>
        <p:txBody>
          <a:bodyPr/>
          <a:lstStyle/>
          <a:p>
            <a:fld id="{C246C71C-FB7D-4F3B-8CCB-5364015CD738}" type="slidenum">
              <a:rPr lang="x-none" smtClean="0">
                <a:latin typeface="Arial" pitchFamily="34" charset="0"/>
                <a:cs typeface="Arial" pitchFamily="34" charset="0"/>
              </a:rPr>
              <a:pPr/>
              <a:t>242</a:t>
            </a:fld>
            <a:endParaRPr lang="en-US" dirty="0">
              <a:latin typeface="Arial" pitchFamily="34" charset="0"/>
              <a:cs typeface="Arial" pitchFamily="34" charset="0"/>
            </a:endParaRPr>
          </a:p>
        </p:txBody>
      </p:sp>
      <p:sp>
        <p:nvSpPr>
          <p:cNvPr id="156679" name="Rectangle 5"/>
          <p:cNvSpPr>
            <a:spLocks noChangeArrowheads="1"/>
          </p:cNvSpPr>
          <p:nvPr/>
        </p:nvSpPr>
        <p:spPr bwMode="auto">
          <a:xfrm>
            <a:off x="914400" y="52244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56680" name="Line 6"/>
          <p:cNvSpPr>
            <a:spLocks noChangeShapeType="1"/>
          </p:cNvSpPr>
          <p:nvPr/>
        </p:nvSpPr>
        <p:spPr bwMode="auto">
          <a:xfrm>
            <a:off x="1676400" y="5424488"/>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56684" name="Group 11"/>
          <p:cNvGrpSpPr>
            <a:grpSpLocks/>
          </p:cNvGrpSpPr>
          <p:nvPr/>
        </p:nvGrpSpPr>
        <p:grpSpPr bwMode="auto">
          <a:xfrm>
            <a:off x="2902744" y="5224463"/>
            <a:ext cx="280987" cy="400050"/>
            <a:chOff x="3749" y="3267"/>
            <a:chExt cx="177" cy="252"/>
          </a:xfrm>
        </p:grpSpPr>
        <p:sp>
          <p:nvSpPr>
            <p:cNvPr id="156698" name="Line 12"/>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6699" name="Line 13"/>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6700" name="Line 14"/>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grpSp>
        <p:nvGrpSpPr>
          <p:cNvPr id="156687" name="Group 16"/>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156689" name="Rectangle 17"/>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6690" name="Freeform 1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1" name="Freeform 1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2" name="Freeform 2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3" name="Freeform 2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4" name="Freeform 2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5" name="Freeform 2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6" name="Freeform 2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6697" name="Freeform 2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56688" name="Rectangle 26"/>
          <p:cNvSpPr>
            <a:spLocks noChangeArrowheads="1"/>
          </p:cNvSpPr>
          <p:nvPr/>
        </p:nvSpPr>
        <p:spPr bwMode="auto">
          <a:xfrm>
            <a:off x="2625726" y="1966913"/>
            <a:ext cx="822325" cy="584200"/>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idle</a:t>
            </a:r>
          </a:p>
        </p:txBody>
      </p:sp>
      <p:sp>
        <p:nvSpPr>
          <p:cNvPr id="156686" name="Text Box 6"/>
          <p:cNvSpPr txBox="1">
            <a:spLocks noChangeArrowheads="1"/>
          </p:cNvSpPr>
          <p:nvPr/>
        </p:nvSpPr>
        <p:spPr bwMode="auto">
          <a:xfrm>
            <a:off x="1193263" y="4640263"/>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spTree>
    <p:extLst>
      <p:ext uri="{BB962C8B-B14F-4D97-AF65-F5344CB8AC3E}">
        <p14:creationId xmlns:p14="http://schemas.microsoft.com/office/powerpoint/2010/main" val="2232754996"/>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Rectangle 2"/>
          <p:cNvSpPr>
            <a:spLocks noGrp="1" noChangeArrowheads="1"/>
          </p:cNvSpPr>
          <p:nvPr>
            <p:ph type="title"/>
          </p:nvPr>
        </p:nvSpPr>
        <p:spPr/>
        <p:txBody>
          <a:bodyPr/>
          <a:lstStyle/>
          <a:p>
            <a:r>
              <a:rPr lang="en-US" dirty="0"/>
              <a:t>Acquiring</a:t>
            </a:r>
          </a:p>
        </p:txBody>
      </p:sp>
      <p:sp>
        <p:nvSpPr>
          <p:cNvPr id="157698" name="Footer Placeholder 3"/>
          <p:cNvSpPr>
            <a:spLocks noGrp="1"/>
          </p:cNvSpPr>
          <p:nvPr>
            <p:ph type="ftr" sz="quarter" idx="10"/>
          </p:nvPr>
        </p:nvSpPr>
        <p:spPr>
          <a:noFill/>
        </p:spPr>
        <p:txBody>
          <a:bodyPr/>
          <a:lstStyle/>
          <a:p>
            <a:r>
              <a:rPr lang="en-US" dirty="0"/>
              <a:t>Art of Multiprocessor Programming</a:t>
            </a:r>
          </a:p>
        </p:txBody>
      </p:sp>
      <p:sp>
        <p:nvSpPr>
          <p:cNvPr id="157699" name="Slide Number Placeholder 4"/>
          <p:cNvSpPr>
            <a:spLocks noGrp="1"/>
          </p:cNvSpPr>
          <p:nvPr>
            <p:ph type="sldNum" sz="quarter" idx="11"/>
          </p:nvPr>
        </p:nvSpPr>
        <p:spPr>
          <a:noFill/>
        </p:spPr>
        <p:txBody>
          <a:bodyPr/>
          <a:lstStyle/>
          <a:p>
            <a:fld id="{C04852E9-BC9F-4038-93BB-CBD5D3BF0D21}" type="slidenum">
              <a:rPr lang="x-none" smtClean="0">
                <a:latin typeface="Arial" pitchFamily="34" charset="0"/>
                <a:cs typeface="Arial" pitchFamily="34" charset="0"/>
              </a:rPr>
              <a:pPr/>
              <a:t>243</a:t>
            </a:fld>
            <a:endParaRPr lang="en-US" dirty="0">
              <a:latin typeface="Arial" pitchFamily="34" charset="0"/>
              <a:cs typeface="Arial" pitchFamily="34" charset="0"/>
            </a:endParaRPr>
          </a:p>
        </p:txBody>
      </p:sp>
      <p:sp>
        <p:nvSpPr>
          <p:cNvPr id="157708" name="Rectangle 14"/>
          <p:cNvSpPr>
            <a:spLocks noChangeArrowheads="1"/>
          </p:cNvSpPr>
          <p:nvPr/>
        </p:nvSpPr>
        <p:spPr bwMode="auto">
          <a:xfrm>
            <a:off x="5408613"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sp>
        <p:nvSpPr>
          <p:cNvPr id="157709" name="Rectangle 15"/>
          <p:cNvSpPr>
            <a:spLocks noChangeArrowheads="1"/>
          </p:cNvSpPr>
          <p:nvPr/>
        </p:nvSpPr>
        <p:spPr bwMode="auto">
          <a:xfrm>
            <a:off x="6265863"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57710" name="Line 16"/>
          <p:cNvSpPr>
            <a:spLocks noChangeShapeType="1"/>
          </p:cNvSpPr>
          <p:nvPr/>
        </p:nvSpPr>
        <p:spPr bwMode="auto">
          <a:xfrm>
            <a:off x="6791325" y="433546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57711" name="Group 17"/>
          <p:cNvGrpSpPr>
            <a:grpSpLocks/>
          </p:cNvGrpSpPr>
          <p:nvPr/>
        </p:nvGrpSpPr>
        <p:grpSpPr bwMode="auto">
          <a:xfrm>
            <a:off x="7721600" y="4132263"/>
            <a:ext cx="280988" cy="400050"/>
            <a:chOff x="3749" y="3267"/>
            <a:chExt cx="177" cy="252"/>
          </a:xfrm>
        </p:grpSpPr>
        <p:sp>
          <p:nvSpPr>
            <p:cNvPr id="157726" name="Line 18"/>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7727" name="Line 19"/>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7728" name="Line 20"/>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57716" name="Rectangle 32"/>
          <p:cNvSpPr>
            <a:spLocks noChangeArrowheads="1"/>
          </p:cNvSpPr>
          <p:nvPr/>
        </p:nvSpPr>
        <p:spPr bwMode="auto">
          <a:xfrm>
            <a:off x="2098675" y="1966913"/>
            <a:ext cx="187642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57713" name="Text Box 33"/>
          <p:cNvSpPr txBox="1">
            <a:spLocks noChangeArrowheads="1"/>
          </p:cNvSpPr>
          <p:nvPr/>
        </p:nvSpPr>
        <p:spPr bwMode="auto">
          <a:xfrm>
            <a:off x="4818063" y="3114675"/>
            <a:ext cx="3014662" cy="519113"/>
          </a:xfrm>
          <a:prstGeom prst="rect">
            <a:avLst/>
          </a:prstGeom>
          <a:noFill/>
          <a:ln w="9525">
            <a:noFill/>
            <a:miter lim="800000"/>
            <a:headEnd/>
            <a:tailEnd/>
          </a:ln>
        </p:spPr>
        <p:txBody>
          <a:bodyPr wrap="none">
            <a:spAutoFit/>
          </a:bodyPr>
          <a:lstStyle/>
          <a:p>
            <a:r>
              <a:rPr lang="en-US" sz="2800" dirty="0">
                <a:solidFill>
                  <a:srgbClr val="FF33CC"/>
                </a:solidFill>
                <a:latin typeface="Arial" pitchFamily="34" charset="0"/>
                <a:cs typeface="Arial" pitchFamily="34" charset="0"/>
              </a:rPr>
              <a:t>(allocate QNode)</a:t>
            </a:r>
          </a:p>
        </p:txBody>
      </p:sp>
      <p:grpSp>
        <p:nvGrpSpPr>
          <p:cNvPr id="2" name="Group 16">
            <a:extLst>
              <a:ext uri="{FF2B5EF4-FFF2-40B4-BE49-F238E27FC236}">
                <a16:creationId xmlns:a16="http://schemas.microsoft.com/office/drawing/2014/main" id="{C949EF0F-E7E5-6612-9A79-EE4F3A9F031C}"/>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3" name="Rectangle 17">
              <a:extLst>
                <a:ext uri="{FF2B5EF4-FFF2-40B4-BE49-F238E27FC236}">
                  <a16:creationId xmlns:a16="http://schemas.microsoft.com/office/drawing/2014/main" id="{6A511EEC-AD3B-4B5B-4422-5A57A57F1867}"/>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8">
              <a:extLst>
                <a:ext uri="{FF2B5EF4-FFF2-40B4-BE49-F238E27FC236}">
                  <a16:creationId xmlns:a16="http://schemas.microsoft.com/office/drawing/2014/main" id="{9CE79D38-A7FA-597E-BA3E-1D190F6D0DC5}"/>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9">
              <a:extLst>
                <a:ext uri="{FF2B5EF4-FFF2-40B4-BE49-F238E27FC236}">
                  <a16:creationId xmlns:a16="http://schemas.microsoft.com/office/drawing/2014/main" id="{8D35A21D-E6E0-288F-9091-B1D5615A8865}"/>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20">
              <a:extLst>
                <a:ext uri="{FF2B5EF4-FFF2-40B4-BE49-F238E27FC236}">
                  <a16:creationId xmlns:a16="http://schemas.microsoft.com/office/drawing/2014/main" id="{0FDB8072-5ABB-A9D4-E44F-2963015EA486}"/>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21">
              <a:extLst>
                <a:ext uri="{FF2B5EF4-FFF2-40B4-BE49-F238E27FC236}">
                  <a16:creationId xmlns:a16="http://schemas.microsoft.com/office/drawing/2014/main" id="{EBD50E4A-C730-DC3C-1AD4-51190AD6A0F2}"/>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2">
              <a:extLst>
                <a:ext uri="{FF2B5EF4-FFF2-40B4-BE49-F238E27FC236}">
                  <a16:creationId xmlns:a16="http://schemas.microsoft.com/office/drawing/2014/main" id="{75A8A44D-9B01-1A41-C344-6D27A00EE109}"/>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23">
              <a:extLst>
                <a:ext uri="{FF2B5EF4-FFF2-40B4-BE49-F238E27FC236}">
                  <a16:creationId xmlns:a16="http://schemas.microsoft.com/office/drawing/2014/main" id="{4B76F4D8-5DD6-3750-3FDF-C1F08ED550F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24">
              <a:extLst>
                <a:ext uri="{FF2B5EF4-FFF2-40B4-BE49-F238E27FC236}">
                  <a16:creationId xmlns:a16="http://schemas.microsoft.com/office/drawing/2014/main" id="{4D07C99F-52DF-CB3F-E234-93A15BB7F78E}"/>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D44FFC24-9F4B-E337-CB49-C93AE53E72BE}"/>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2" name="Group 11">
            <a:extLst>
              <a:ext uri="{FF2B5EF4-FFF2-40B4-BE49-F238E27FC236}">
                <a16:creationId xmlns:a16="http://schemas.microsoft.com/office/drawing/2014/main" id="{EF3B3620-8B69-4D16-A482-647BDC1D9BFB}"/>
              </a:ext>
            </a:extLst>
          </p:cNvPr>
          <p:cNvGrpSpPr/>
          <p:nvPr/>
        </p:nvGrpSpPr>
        <p:grpSpPr>
          <a:xfrm>
            <a:off x="952665" y="4812119"/>
            <a:ext cx="2383466" cy="964794"/>
            <a:chOff x="952665" y="4812119"/>
            <a:chExt cx="2383466" cy="964794"/>
          </a:xfrm>
        </p:grpSpPr>
        <p:sp>
          <p:nvSpPr>
            <p:cNvPr id="34" name="Rectangle 5">
              <a:extLst>
                <a:ext uri="{FF2B5EF4-FFF2-40B4-BE49-F238E27FC236}">
                  <a16:creationId xmlns:a16="http://schemas.microsoft.com/office/drawing/2014/main" id="{3CB25FE2-B7BC-4E27-ACD0-2A70ADD197EF}"/>
                </a:ext>
              </a:extLst>
            </p:cNvPr>
            <p:cNvSpPr>
              <a:spLocks noChangeArrowheads="1"/>
            </p:cNvSpPr>
            <p:nvPr/>
          </p:nvSpPr>
          <p:spPr bwMode="auto">
            <a:xfrm>
              <a:off x="1066800" y="53768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35" name="Line 6">
              <a:extLst>
                <a:ext uri="{FF2B5EF4-FFF2-40B4-BE49-F238E27FC236}">
                  <a16:creationId xmlns:a16="http://schemas.microsoft.com/office/drawing/2014/main" id="{64BB8BD5-74DC-45DD-893E-7B28592DA048}"/>
                </a:ext>
              </a:extLst>
            </p:cNvPr>
            <p:cNvSpPr>
              <a:spLocks noChangeShapeType="1"/>
            </p:cNvSpPr>
            <p:nvPr/>
          </p:nvSpPr>
          <p:spPr bwMode="auto">
            <a:xfrm>
              <a:off x="1828800" y="5576888"/>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37" name="Group 11">
              <a:extLst>
                <a:ext uri="{FF2B5EF4-FFF2-40B4-BE49-F238E27FC236}">
                  <a16:creationId xmlns:a16="http://schemas.microsoft.com/office/drawing/2014/main" id="{0E37E914-A833-46CE-8C90-561B54ED5C8B}"/>
                </a:ext>
              </a:extLst>
            </p:cNvPr>
            <p:cNvGrpSpPr>
              <a:grpSpLocks/>
            </p:cNvGrpSpPr>
            <p:nvPr/>
          </p:nvGrpSpPr>
          <p:grpSpPr bwMode="auto">
            <a:xfrm>
              <a:off x="3055144" y="5376863"/>
              <a:ext cx="280987" cy="400050"/>
              <a:chOff x="3749" y="3267"/>
              <a:chExt cx="177" cy="252"/>
            </a:xfrm>
          </p:grpSpPr>
          <p:sp>
            <p:nvSpPr>
              <p:cNvPr id="38" name="Line 12">
                <a:extLst>
                  <a:ext uri="{FF2B5EF4-FFF2-40B4-BE49-F238E27FC236}">
                    <a16:creationId xmlns:a16="http://schemas.microsoft.com/office/drawing/2014/main" id="{ABD98FA5-A500-4973-B7DA-A6232D19F987}"/>
                  </a:ext>
                </a:extLst>
              </p:cNvPr>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39" name="Line 13">
                <a:extLst>
                  <a:ext uri="{FF2B5EF4-FFF2-40B4-BE49-F238E27FC236}">
                    <a16:creationId xmlns:a16="http://schemas.microsoft.com/office/drawing/2014/main" id="{E98B57D5-FE7A-428D-9834-7C4517F80469}"/>
                  </a:ext>
                </a:extLst>
              </p:cNvPr>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40" name="Line 14">
                <a:extLst>
                  <a:ext uri="{FF2B5EF4-FFF2-40B4-BE49-F238E27FC236}">
                    <a16:creationId xmlns:a16="http://schemas.microsoft.com/office/drawing/2014/main" id="{5F677401-77D6-49DD-B925-1984848FFD04}"/>
                  </a:ext>
                </a:extLst>
              </p:cNvPr>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41" name="Text Box 6">
              <a:extLst>
                <a:ext uri="{FF2B5EF4-FFF2-40B4-BE49-F238E27FC236}">
                  <a16:creationId xmlns:a16="http://schemas.microsoft.com/office/drawing/2014/main" id="{F2BA4C1E-DA8D-4661-A500-A2EDF28396D4}"/>
                </a:ext>
              </a:extLst>
            </p:cNvPr>
            <p:cNvSpPr txBox="1">
              <a:spLocks noChangeArrowheads="1"/>
            </p:cNvSpPr>
            <p:nvPr/>
          </p:nvSpPr>
          <p:spPr bwMode="auto">
            <a:xfrm>
              <a:off x="952665" y="4812119"/>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grpSp>
    </p:spTree>
    <p:extLst>
      <p:ext uri="{BB962C8B-B14F-4D97-AF65-F5344CB8AC3E}">
        <p14:creationId xmlns:p14="http://schemas.microsoft.com/office/powerpoint/2010/main" val="359163998"/>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4" name="Rectangle 2"/>
          <p:cNvSpPr>
            <a:spLocks noGrp="1" noChangeArrowheads="1"/>
          </p:cNvSpPr>
          <p:nvPr>
            <p:ph type="title"/>
          </p:nvPr>
        </p:nvSpPr>
        <p:spPr/>
        <p:txBody>
          <a:bodyPr/>
          <a:lstStyle/>
          <a:p>
            <a:r>
              <a:rPr lang="en-US" dirty="0"/>
              <a:t>Acquiring</a:t>
            </a:r>
          </a:p>
        </p:txBody>
      </p:sp>
      <p:sp>
        <p:nvSpPr>
          <p:cNvPr id="158722" name="Footer Placeholder 3"/>
          <p:cNvSpPr>
            <a:spLocks noGrp="1"/>
          </p:cNvSpPr>
          <p:nvPr>
            <p:ph type="ftr" sz="quarter" idx="10"/>
          </p:nvPr>
        </p:nvSpPr>
        <p:spPr>
          <a:noFill/>
        </p:spPr>
        <p:txBody>
          <a:bodyPr/>
          <a:lstStyle/>
          <a:p>
            <a:r>
              <a:rPr lang="en-US" dirty="0"/>
              <a:t>Art of Multiprocessor Programming</a:t>
            </a:r>
          </a:p>
        </p:txBody>
      </p:sp>
      <p:sp>
        <p:nvSpPr>
          <p:cNvPr id="158723" name="Slide Number Placeholder 4"/>
          <p:cNvSpPr>
            <a:spLocks noGrp="1"/>
          </p:cNvSpPr>
          <p:nvPr>
            <p:ph type="sldNum" sz="quarter" idx="11"/>
          </p:nvPr>
        </p:nvSpPr>
        <p:spPr>
          <a:noFill/>
        </p:spPr>
        <p:txBody>
          <a:bodyPr/>
          <a:lstStyle/>
          <a:p>
            <a:fld id="{21D6CC8C-14DB-4B91-858F-AAA73DDD38C1}" type="slidenum">
              <a:rPr lang="x-none" smtClean="0">
                <a:latin typeface="Arial" pitchFamily="34" charset="0"/>
                <a:cs typeface="Arial" pitchFamily="34" charset="0"/>
              </a:rPr>
              <a:pPr/>
              <a:t>244</a:t>
            </a:fld>
            <a:endParaRPr lang="en-US" dirty="0">
              <a:latin typeface="Arial" pitchFamily="34" charset="0"/>
              <a:cs typeface="Arial" pitchFamily="34" charset="0"/>
            </a:endParaRPr>
          </a:p>
        </p:txBody>
      </p:sp>
      <p:sp>
        <p:nvSpPr>
          <p:cNvPr id="158734" name="Rectangle 15"/>
          <p:cNvSpPr>
            <a:spLocks noChangeArrowheads="1"/>
          </p:cNvSpPr>
          <p:nvPr/>
        </p:nvSpPr>
        <p:spPr bwMode="auto">
          <a:xfrm>
            <a:off x="6265863"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58735" name="Line 16"/>
          <p:cNvSpPr>
            <a:spLocks noChangeShapeType="1"/>
          </p:cNvSpPr>
          <p:nvPr/>
        </p:nvSpPr>
        <p:spPr bwMode="auto">
          <a:xfrm>
            <a:off x="6791325" y="433546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58736" name="Group 17"/>
          <p:cNvGrpSpPr>
            <a:grpSpLocks/>
          </p:cNvGrpSpPr>
          <p:nvPr/>
        </p:nvGrpSpPr>
        <p:grpSpPr bwMode="auto">
          <a:xfrm>
            <a:off x="7721600" y="4132263"/>
            <a:ext cx="280988" cy="400050"/>
            <a:chOff x="3749" y="3267"/>
            <a:chExt cx="177" cy="252"/>
          </a:xfrm>
        </p:grpSpPr>
        <p:sp>
          <p:nvSpPr>
            <p:cNvPr id="158751" name="Line 18"/>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8752" name="Line 19"/>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8753" name="Line 20"/>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58741" name="Rectangle 32"/>
          <p:cNvSpPr>
            <a:spLocks noChangeArrowheads="1"/>
          </p:cNvSpPr>
          <p:nvPr/>
        </p:nvSpPr>
        <p:spPr bwMode="auto">
          <a:xfrm>
            <a:off x="2113397" y="1966913"/>
            <a:ext cx="1846980" cy="584775"/>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acquiring</a:t>
            </a:r>
          </a:p>
        </p:txBody>
      </p:sp>
      <p:sp>
        <p:nvSpPr>
          <p:cNvPr id="158738" name="AutoShape 33"/>
          <p:cNvSpPr>
            <a:spLocks noChangeArrowheads="1"/>
          </p:cNvSpPr>
          <p:nvPr/>
        </p:nvSpPr>
        <p:spPr bwMode="auto">
          <a:xfrm>
            <a:off x="695325" y="5081588"/>
            <a:ext cx="1385888" cy="827087"/>
          </a:xfrm>
          <a:prstGeom prst="wedgeRoundRectCallout">
            <a:avLst>
              <a:gd name="adj1" fmla="val 85167"/>
              <a:gd name="adj2" fmla="val -192611"/>
              <a:gd name="adj3" fmla="val 16667"/>
            </a:avLst>
          </a:prstGeom>
          <a:noFill/>
          <a:ln w="38100">
            <a:solidFill>
              <a:srgbClr val="FF33CC"/>
            </a:solidFill>
            <a:miter lim="800000"/>
            <a:headEnd/>
            <a:tailEnd/>
          </a:ln>
        </p:spPr>
        <p:txBody>
          <a:bodyPr anchor="ctr"/>
          <a:lstStyle/>
          <a:p>
            <a:pPr algn="ctr"/>
            <a:endParaRPr lang="en-US" b="0" dirty="0">
              <a:latin typeface="Arial" pitchFamily="34" charset="0"/>
              <a:cs typeface="Arial" pitchFamily="34" charset="0"/>
            </a:endParaRPr>
          </a:p>
        </p:txBody>
      </p:sp>
      <p:sp>
        <p:nvSpPr>
          <p:cNvPr id="158739" name="Text Box 34"/>
          <p:cNvSpPr txBox="1">
            <a:spLocks noChangeArrowheads="1"/>
          </p:cNvSpPr>
          <p:nvPr/>
        </p:nvSpPr>
        <p:spPr bwMode="auto">
          <a:xfrm>
            <a:off x="1776413" y="4051300"/>
            <a:ext cx="2189162" cy="579438"/>
          </a:xfrm>
          <a:prstGeom prst="rect">
            <a:avLst/>
          </a:prstGeom>
          <a:noFill/>
          <a:ln w="9525">
            <a:noFill/>
            <a:miter lim="800000"/>
            <a:headEnd/>
            <a:tailEnd/>
          </a:ln>
        </p:spPr>
        <p:txBody>
          <a:bodyPr>
            <a:spAutoFit/>
          </a:bodyPr>
          <a:lstStyle/>
          <a:p>
            <a:pPr algn="ctr"/>
            <a:r>
              <a:rPr lang="en-US" sz="3200" b="0" dirty="0">
                <a:solidFill>
                  <a:srgbClr val="FF33CC"/>
                </a:solidFill>
                <a:latin typeface="Arial" pitchFamily="34" charset="0"/>
                <a:cs typeface="Arial" pitchFamily="34" charset="0"/>
              </a:rPr>
              <a:t>swap</a:t>
            </a:r>
          </a:p>
        </p:txBody>
      </p:sp>
      <p:sp>
        <p:nvSpPr>
          <p:cNvPr id="38" name="Rectangle 14">
            <a:extLst>
              <a:ext uri="{FF2B5EF4-FFF2-40B4-BE49-F238E27FC236}">
                <a16:creationId xmlns:a16="http://schemas.microsoft.com/office/drawing/2014/main" id="{C23113BC-EBAE-4929-B5EF-72583862CF14}"/>
              </a:ext>
            </a:extLst>
          </p:cNvPr>
          <p:cNvSpPr>
            <a:spLocks noChangeArrowheads="1"/>
          </p:cNvSpPr>
          <p:nvPr/>
        </p:nvSpPr>
        <p:spPr bwMode="auto">
          <a:xfrm>
            <a:off x="5408613"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2" name="Group 16">
            <a:extLst>
              <a:ext uri="{FF2B5EF4-FFF2-40B4-BE49-F238E27FC236}">
                <a16:creationId xmlns:a16="http://schemas.microsoft.com/office/drawing/2014/main" id="{206D2E7B-C325-CDF0-3293-4EBACF55BD68}"/>
              </a:ext>
            </a:extLst>
          </p:cNvPr>
          <p:cNvGrpSpPr>
            <a:grpSpLocks/>
          </p:cNvGrpSpPr>
          <p:nvPr/>
        </p:nvGrpSpPr>
        <p:grpSpPr bwMode="auto">
          <a:xfrm>
            <a:off x="2128838" y="2563813"/>
            <a:ext cx="1358900" cy="1282700"/>
            <a:chOff x="1008" y="2720"/>
            <a:chExt cx="856" cy="808"/>
          </a:xfrm>
          <a:effectLst>
            <a:glow rad="101600">
              <a:schemeClr val="accent3">
                <a:satMod val="175000"/>
                <a:alpha val="40000"/>
              </a:schemeClr>
            </a:glow>
          </a:effectLst>
        </p:grpSpPr>
        <p:sp>
          <p:nvSpPr>
            <p:cNvPr id="3" name="Rectangle 17">
              <a:extLst>
                <a:ext uri="{FF2B5EF4-FFF2-40B4-BE49-F238E27FC236}">
                  <a16:creationId xmlns:a16="http://schemas.microsoft.com/office/drawing/2014/main" id="{7FCBD823-5A33-E8A9-3D8E-57343E6789F9}"/>
                </a:ext>
              </a:extLst>
            </p:cNvPr>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4" name="Freeform 18">
              <a:extLst>
                <a:ext uri="{FF2B5EF4-FFF2-40B4-BE49-F238E27FC236}">
                  <a16:creationId xmlns:a16="http://schemas.microsoft.com/office/drawing/2014/main" id="{FF160CB8-D9FE-128A-A778-9F1FE316EF8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9">
              <a:extLst>
                <a:ext uri="{FF2B5EF4-FFF2-40B4-BE49-F238E27FC236}">
                  <a16:creationId xmlns:a16="http://schemas.microsoft.com/office/drawing/2014/main" id="{CFFA75FE-E60A-57AD-EABA-E53B6DB348E1}"/>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20">
              <a:extLst>
                <a:ext uri="{FF2B5EF4-FFF2-40B4-BE49-F238E27FC236}">
                  <a16:creationId xmlns:a16="http://schemas.microsoft.com/office/drawing/2014/main" id="{CAC6E063-8B91-BEE6-B9C1-CDB3236AF301}"/>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21">
              <a:extLst>
                <a:ext uri="{FF2B5EF4-FFF2-40B4-BE49-F238E27FC236}">
                  <a16:creationId xmlns:a16="http://schemas.microsoft.com/office/drawing/2014/main" id="{2817122A-47FB-EEA5-4F3A-AEA73E9EAF19}"/>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22">
              <a:extLst>
                <a:ext uri="{FF2B5EF4-FFF2-40B4-BE49-F238E27FC236}">
                  <a16:creationId xmlns:a16="http://schemas.microsoft.com/office/drawing/2014/main" id="{34A3E47E-87B9-D403-26DB-6D5DB5EC7697}"/>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23">
              <a:extLst>
                <a:ext uri="{FF2B5EF4-FFF2-40B4-BE49-F238E27FC236}">
                  <a16:creationId xmlns:a16="http://schemas.microsoft.com/office/drawing/2014/main" id="{A845A3F2-F4BE-6D31-0627-A3DC033B10B2}"/>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24">
              <a:extLst>
                <a:ext uri="{FF2B5EF4-FFF2-40B4-BE49-F238E27FC236}">
                  <a16:creationId xmlns:a16="http://schemas.microsoft.com/office/drawing/2014/main" id="{EA14D38F-134E-D73B-86F2-998A3E16B515}"/>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25">
              <a:extLst>
                <a:ext uri="{FF2B5EF4-FFF2-40B4-BE49-F238E27FC236}">
                  <a16:creationId xmlns:a16="http://schemas.microsoft.com/office/drawing/2014/main" id="{0440C10D-1CCE-7512-BBFC-6692D2879815}"/>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5" name="Group 34">
            <a:extLst>
              <a:ext uri="{FF2B5EF4-FFF2-40B4-BE49-F238E27FC236}">
                <a16:creationId xmlns:a16="http://schemas.microsoft.com/office/drawing/2014/main" id="{2FCB6CF4-CFC7-415E-9E75-99ABB9E95475}"/>
              </a:ext>
            </a:extLst>
          </p:cNvPr>
          <p:cNvGrpSpPr/>
          <p:nvPr/>
        </p:nvGrpSpPr>
        <p:grpSpPr>
          <a:xfrm>
            <a:off x="952665" y="4812119"/>
            <a:ext cx="2383466" cy="964794"/>
            <a:chOff x="952665" y="4812119"/>
            <a:chExt cx="2383466" cy="964794"/>
          </a:xfrm>
        </p:grpSpPr>
        <p:sp>
          <p:nvSpPr>
            <p:cNvPr id="36" name="Rectangle 5">
              <a:extLst>
                <a:ext uri="{FF2B5EF4-FFF2-40B4-BE49-F238E27FC236}">
                  <a16:creationId xmlns:a16="http://schemas.microsoft.com/office/drawing/2014/main" id="{0B0E9411-4D11-4EC9-B0FA-88905E9F10A2}"/>
                </a:ext>
              </a:extLst>
            </p:cNvPr>
            <p:cNvSpPr>
              <a:spLocks noChangeArrowheads="1"/>
            </p:cNvSpPr>
            <p:nvPr/>
          </p:nvSpPr>
          <p:spPr bwMode="auto">
            <a:xfrm>
              <a:off x="1066800" y="53768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39" name="Line 6">
              <a:extLst>
                <a:ext uri="{FF2B5EF4-FFF2-40B4-BE49-F238E27FC236}">
                  <a16:creationId xmlns:a16="http://schemas.microsoft.com/office/drawing/2014/main" id="{1F12E2E6-0DC8-42C9-85CD-6EA513C92272}"/>
                </a:ext>
              </a:extLst>
            </p:cNvPr>
            <p:cNvSpPr>
              <a:spLocks noChangeShapeType="1"/>
            </p:cNvSpPr>
            <p:nvPr/>
          </p:nvSpPr>
          <p:spPr bwMode="auto">
            <a:xfrm>
              <a:off x="1828800" y="5576888"/>
              <a:ext cx="104298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40" name="Group 11">
              <a:extLst>
                <a:ext uri="{FF2B5EF4-FFF2-40B4-BE49-F238E27FC236}">
                  <a16:creationId xmlns:a16="http://schemas.microsoft.com/office/drawing/2014/main" id="{C4708CA5-A4F6-40C0-AC4E-700A60ED1492}"/>
                </a:ext>
              </a:extLst>
            </p:cNvPr>
            <p:cNvGrpSpPr>
              <a:grpSpLocks/>
            </p:cNvGrpSpPr>
            <p:nvPr/>
          </p:nvGrpSpPr>
          <p:grpSpPr bwMode="auto">
            <a:xfrm>
              <a:off x="3055144" y="5376863"/>
              <a:ext cx="280987" cy="400050"/>
              <a:chOff x="3749" y="3267"/>
              <a:chExt cx="177" cy="252"/>
            </a:xfrm>
          </p:grpSpPr>
          <p:sp>
            <p:nvSpPr>
              <p:cNvPr id="42" name="Line 12">
                <a:extLst>
                  <a:ext uri="{FF2B5EF4-FFF2-40B4-BE49-F238E27FC236}">
                    <a16:creationId xmlns:a16="http://schemas.microsoft.com/office/drawing/2014/main" id="{FF7CA16F-79F0-40AD-A6C5-11CBC3636E99}"/>
                  </a:ext>
                </a:extLst>
              </p:cNvPr>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43" name="Line 13">
                <a:extLst>
                  <a:ext uri="{FF2B5EF4-FFF2-40B4-BE49-F238E27FC236}">
                    <a16:creationId xmlns:a16="http://schemas.microsoft.com/office/drawing/2014/main" id="{E92A4EF9-5187-4BD5-B18C-85919049DC15}"/>
                  </a:ext>
                </a:extLst>
              </p:cNvPr>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44" name="Line 14">
                <a:extLst>
                  <a:ext uri="{FF2B5EF4-FFF2-40B4-BE49-F238E27FC236}">
                    <a16:creationId xmlns:a16="http://schemas.microsoft.com/office/drawing/2014/main" id="{A070B954-9E85-4B98-9E09-4B90E64584F9}"/>
                  </a:ext>
                </a:extLst>
              </p:cNvPr>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41" name="Text Box 6">
              <a:extLst>
                <a:ext uri="{FF2B5EF4-FFF2-40B4-BE49-F238E27FC236}">
                  <a16:creationId xmlns:a16="http://schemas.microsoft.com/office/drawing/2014/main" id="{2615A665-C2BE-4DAD-8C7C-40289F8BB2E6}"/>
                </a:ext>
              </a:extLst>
            </p:cNvPr>
            <p:cNvSpPr txBox="1">
              <a:spLocks noChangeArrowheads="1"/>
            </p:cNvSpPr>
            <p:nvPr/>
          </p:nvSpPr>
          <p:spPr bwMode="auto">
            <a:xfrm>
              <a:off x="952665" y="4812119"/>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grpSp>
    </p:spTree>
    <p:extLst>
      <p:ext uri="{BB962C8B-B14F-4D97-AF65-F5344CB8AC3E}">
        <p14:creationId xmlns:p14="http://schemas.microsoft.com/office/powerpoint/2010/main" val="3283288421"/>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5">
            <a:extLst>
              <a:ext uri="{FF2B5EF4-FFF2-40B4-BE49-F238E27FC236}">
                <a16:creationId xmlns:a16="http://schemas.microsoft.com/office/drawing/2014/main" id="{67D0F8E9-C6D2-4323-B3E5-BA0098822BD3}"/>
              </a:ext>
            </a:extLst>
          </p:cNvPr>
          <p:cNvSpPr>
            <a:spLocks noChangeArrowheads="1"/>
          </p:cNvSpPr>
          <p:nvPr/>
        </p:nvSpPr>
        <p:spPr bwMode="auto">
          <a:xfrm>
            <a:off x="1066800" y="5376863"/>
            <a:ext cx="930275" cy="400050"/>
          </a:xfrm>
          <a:prstGeom prst="rect">
            <a:avLst/>
          </a:prstGeom>
          <a:solidFill>
            <a:schemeClr val="accent1"/>
          </a:solidFill>
          <a:ln w="38100">
            <a:solidFill>
              <a:schemeClr val="bg1"/>
            </a:solidFill>
            <a:miter lim="800000"/>
            <a:headEnd/>
            <a:tailEnd/>
          </a:ln>
        </p:spPr>
        <p:txBody>
          <a:bodyPr wrap="none" anchor="ctr"/>
          <a:lstStyle/>
          <a:p>
            <a:endParaRPr lang="en-US" dirty="0">
              <a:latin typeface="Arial" pitchFamily="34" charset="0"/>
              <a:cs typeface="Arial" pitchFamily="34" charset="0"/>
            </a:endParaRPr>
          </a:p>
        </p:txBody>
      </p:sp>
      <p:sp>
        <p:nvSpPr>
          <p:cNvPr id="159748" name="Rectangle 2"/>
          <p:cNvSpPr>
            <a:spLocks noGrp="1" noChangeArrowheads="1"/>
          </p:cNvSpPr>
          <p:nvPr>
            <p:ph type="title"/>
          </p:nvPr>
        </p:nvSpPr>
        <p:spPr/>
        <p:txBody>
          <a:bodyPr/>
          <a:lstStyle/>
          <a:p>
            <a:r>
              <a:rPr lang="en-US" dirty="0"/>
              <a:t>Acquiring</a:t>
            </a:r>
          </a:p>
        </p:txBody>
      </p:sp>
      <p:sp>
        <p:nvSpPr>
          <p:cNvPr id="159746" name="Footer Placeholder 3"/>
          <p:cNvSpPr>
            <a:spLocks noGrp="1"/>
          </p:cNvSpPr>
          <p:nvPr>
            <p:ph type="ftr" sz="quarter" idx="10"/>
          </p:nvPr>
        </p:nvSpPr>
        <p:spPr>
          <a:noFill/>
        </p:spPr>
        <p:txBody>
          <a:bodyPr/>
          <a:lstStyle/>
          <a:p>
            <a:r>
              <a:rPr lang="en-US" dirty="0"/>
              <a:t>Art of Multiprocessor Programming</a:t>
            </a:r>
          </a:p>
        </p:txBody>
      </p:sp>
      <p:sp>
        <p:nvSpPr>
          <p:cNvPr id="159747" name="Slide Number Placeholder 4"/>
          <p:cNvSpPr>
            <a:spLocks noGrp="1"/>
          </p:cNvSpPr>
          <p:nvPr>
            <p:ph type="sldNum" sz="quarter" idx="11"/>
          </p:nvPr>
        </p:nvSpPr>
        <p:spPr>
          <a:noFill/>
        </p:spPr>
        <p:txBody>
          <a:bodyPr/>
          <a:lstStyle/>
          <a:p>
            <a:fld id="{53EEA31F-9E07-4216-BE96-E5B7F6E5C5DB}" type="slidenum">
              <a:rPr lang="x-none" smtClean="0">
                <a:latin typeface="Arial" pitchFamily="34" charset="0"/>
                <a:cs typeface="Arial" pitchFamily="34" charset="0"/>
              </a:rPr>
              <a:pPr/>
              <a:t>245</a:t>
            </a:fld>
            <a:endParaRPr lang="en-US" dirty="0">
              <a:latin typeface="Arial" pitchFamily="34" charset="0"/>
              <a:cs typeface="Arial" pitchFamily="34" charset="0"/>
            </a:endParaRPr>
          </a:p>
        </p:txBody>
      </p:sp>
      <p:sp>
        <p:nvSpPr>
          <p:cNvPr id="159751" name="Text Box 6"/>
          <p:cNvSpPr txBox="1">
            <a:spLocks noChangeArrowheads="1"/>
          </p:cNvSpPr>
          <p:nvPr/>
        </p:nvSpPr>
        <p:spPr bwMode="auto">
          <a:xfrm>
            <a:off x="1193263" y="4640263"/>
            <a:ext cx="843500" cy="523220"/>
          </a:xfrm>
          <a:prstGeom prst="rect">
            <a:avLst/>
          </a:prstGeom>
          <a:noFill/>
          <a:ln w="9525">
            <a:noFill/>
            <a:miter lim="800000"/>
            <a:headEnd/>
            <a:tailEnd/>
          </a:ln>
        </p:spPr>
        <p:txBody>
          <a:bodyPr wrap="none">
            <a:spAutoFit/>
          </a:bodyPr>
          <a:lstStyle/>
          <a:p>
            <a:r>
              <a:rPr lang="en-US" sz="2800" b="0" dirty="0">
                <a:solidFill>
                  <a:srgbClr val="FFFF00"/>
                </a:solidFill>
                <a:latin typeface="Arial" pitchFamily="34" charset="0"/>
                <a:cs typeface="Arial" pitchFamily="34" charset="0"/>
              </a:rPr>
              <a:t>tail  </a:t>
            </a:r>
          </a:p>
        </p:txBody>
      </p:sp>
      <p:sp>
        <p:nvSpPr>
          <p:cNvPr id="159757" name="Rectangle 15"/>
          <p:cNvSpPr>
            <a:spLocks noChangeArrowheads="1"/>
          </p:cNvSpPr>
          <p:nvPr/>
        </p:nvSpPr>
        <p:spPr bwMode="auto">
          <a:xfrm>
            <a:off x="6265863" y="3944938"/>
            <a:ext cx="857250" cy="835025"/>
          </a:xfrm>
          <a:prstGeom prst="rect">
            <a:avLst/>
          </a:prstGeom>
          <a:solidFill>
            <a:srgbClr val="FF33CC"/>
          </a:solidFill>
          <a:ln w="38100">
            <a:solidFill>
              <a:schemeClr val="bg1"/>
            </a:solidFill>
            <a:miter lim="800000"/>
            <a:headEnd/>
            <a:tailEnd/>
          </a:ln>
        </p:spPr>
        <p:txBody>
          <a:bodyPr wrap="none" anchor="ctr"/>
          <a:lstStyle/>
          <a:p>
            <a:pPr algn="ctr"/>
            <a:endParaRPr lang="en-US" sz="2400" b="0" dirty="0">
              <a:solidFill>
                <a:schemeClr val="bg1"/>
              </a:solidFill>
              <a:latin typeface="Arial" pitchFamily="34" charset="0"/>
              <a:cs typeface="Arial" pitchFamily="34" charset="0"/>
            </a:endParaRPr>
          </a:p>
        </p:txBody>
      </p:sp>
      <p:sp>
        <p:nvSpPr>
          <p:cNvPr id="159758" name="Line 16"/>
          <p:cNvSpPr>
            <a:spLocks noChangeShapeType="1"/>
          </p:cNvSpPr>
          <p:nvPr/>
        </p:nvSpPr>
        <p:spPr bwMode="auto">
          <a:xfrm>
            <a:off x="6791325" y="4335463"/>
            <a:ext cx="769938" cy="0"/>
          </a:xfrm>
          <a:prstGeom prst="line">
            <a:avLst/>
          </a:prstGeom>
          <a:noFill/>
          <a:ln w="76200">
            <a:solidFill>
              <a:schemeClr val="bg1"/>
            </a:solidFill>
            <a:round/>
            <a:headEnd/>
            <a:tailEnd type="triangle" w="med" len="med"/>
          </a:ln>
        </p:spPr>
        <p:txBody>
          <a:bodyPr wrap="none" anchor="ctr"/>
          <a:lstStyle/>
          <a:p>
            <a:endParaRPr lang="en-US" dirty="0">
              <a:latin typeface="Arial" pitchFamily="34" charset="0"/>
              <a:cs typeface="Arial" pitchFamily="34" charset="0"/>
            </a:endParaRPr>
          </a:p>
        </p:txBody>
      </p:sp>
      <p:grpSp>
        <p:nvGrpSpPr>
          <p:cNvPr id="159759" name="Group 17"/>
          <p:cNvGrpSpPr>
            <a:grpSpLocks/>
          </p:cNvGrpSpPr>
          <p:nvPr/>
        </p:nvGrpSpPr>
        <p:grpSpPr bwMode="auto">
          <a:xfrm>
            <a:off x="7721600" y="4132263"/>
            <a:ext cx="280988" cy="400050"/>
            <a:chOff x="3749" y="3267"/>
            <a:chExt cx="177" cy="252"/>
          </a:xfrm>
        </p:grpSpPr>
        <p:sp>
          <p:nvSpPr>
            <p:cNvPr id="159774" name="Line 18"/>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9775" name="Line 19"/>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59776" name="Line 20"/>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grpSp>
        <p:nvGrpSpPr>
          <p:cNvPr id="159763" name="Group 22"/>
          <p:cNvGrpSpPr>
            <a:grpSpLocks/>
          </p:cNvGrpSpPr>
          <p:nvPr/>
        </p:nvGrpSpPr>
        <p:grpSpPr bwMode="auto">
          <a:xfrm>
            <a:off x="2128838" y="2563813"/>
            <a:ext cx="1358900" cy="1282700"/>
            <a:chOff x="1008" y="2720"/>
            <a:chExt cx="856" cy="808"/>
          </a:xfrm>
          <a:effectLst>
            <a:glow rad="139700">
              <a:schemeClr val="accent3">
                <a:satMod val="175000"/>
                <a:alpha val="40000"/>
              </a:schemeClr>
            </a:glow>
          </a:effectLst>
        </p:grpSpPr>
        <p:sp>
          <p:nvSpPr>
            <p:cNvPr id="159765" name="Rectangle 23"/>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9766" name="Freeform 24"/>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67" name="Freeform 25"/>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68" name="Freeform 26"/>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69" name="Freeform 27"/>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70" name="Freeform 28"/>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71" name="Freeform 29"/>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72" name="Freeform 30"/>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9773" name="Freeform 31"/>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59764" name="Rectangle 32"/>
          <p:cNvSpPr>
            <a:spLocks noChangeArrowheads="1"/>
          </p:cNvSpPr>
          <p:nvPr/>
        </p:nvSpPr>
        <p:spPr bwMode="auto">
          <a:xfrm>
            <a:off x="2139950" y="1966913"/>
            <a:ext cx="1793875" cy="579438"/>
          </a:xfrm>
          <a:prstGeom prst="rect">
            <a:avLst/>
          </a:prstGeom>
          <a:noFill/>
          <a:ln w="9525">
            <a:noFill/>
            <a:miter lim="800000"/>
            <a:headEnd/>
            <a:tailEnd/>
          </a:ln>
        </p:spPr>
        <p:txBody>
          <a:bodyPr wrap="none">
            <a:spAutoFit/>
          </a:bodyPr>
          <a:lstStyle/>
          <a:p>
            <a:pPr algn="ctr"/>
            <a:r>
              <a:rPr lang="en-US" sz="3200" b="0" dirty="0">
                <a:solidFill>
                  <a:srgbClr val="FFFF00"/>
                </a:solidFill>
                <a:latin typeface="Arial" pitchFamily="34" charset="0"/>
                <a:cs typeface="Arial" pitchFamily="34" charset="0"/>
              </a:rPr>
              <a:t>acquired</a:t>
            </a:r>
          </a:p>
        </p:txBody>
      </p:sp>
      <p:sp>
        <p:nvSpPr>
          <p:cNvPr id="159761" name="Freeform 35"/>
          <p:cNvSpPr>
            <a:spLocks/>
          </p:cNvSpPr>
          <p:nvPr/>
        </p:nvSpPr>
        <p:spPr bwMode="auto">
          <a:xfrm>
            <a:off x="3546476" y="3442662"/>
            <a:ext cx="1376326" cy="221633"/>
          </a:xfrm>
          <a:custGeom>
            <a:avLst/>
            <a:gdLst>
              <a:gd name="T0" fmla="*/ 0 w 406"/>
              <a:gd name="T1" fmla="*/ 2147483647 h 906"/>
              <a:gd name="T2" fmla="*/ 2147483647 w 406"/>
              <a:gd name="T3" fmla="*/ 2147483647 h 906"/>
              <a:gd name="T4" fmla="*/ 2147483647 w 406"/>
              <a:gd name="T5" fmla="*/ 2147483647 h 906"/>
              <a:gd name="T6" fmla="*/ 0 60000 65536"/>
              <a:gd name="T7" fmla="*/ 0 60000 65536"/>
              <a:gd name="T8" fmla="*/ 0 60000 65536"/>
              <a:gd name="T9" fmla="*/ 0 w 406"/>
              <a:gd name="T10" fmla="*/ 0 h 906"/>
              <a:gd name="T11" fmla="*/ 406 w 406"/>
              <a:gd name="T12" fmla="*/ 906 h 906"/>
              <a:gd name="connsiteX0" fmla="*/ 0 w 20159"/>
              <a:gd name="connsiteY0" fmla="*/ 766 h 10082"/>
              <a:gd name="connsiteX1" fmla="*/ 9557 w 20159"/>
              <a:gd name="connsiteY1" fmla="*/ 1638 h 10082"/>
              <a:gd name="connsiteX2" fmla="*/ 20077 w 20159"/>
              <a:gd name="connsiteY2" fmla="*/ 292 h 10082"/>
              <a:gd name="connsiteX3" fmla="*/ 2709 w 20159"/>
              <a:gd name="connsiteY3" fmla="*/ 10082 h 10082"/>
              <a:gd name="connsiteX0" fmla="*/ 0 w 21693"/>
              <a:gd name="connsiteY0" fmla="*/ 1438 h 10754"/>
              <a:gd name="connsiteX1" fmla="*/ 9557 w 21693"/>
              <a:gd name="connsiteY1" fmla="*/ 2310 h 10754"/>
              <a:gd name="connsiteX2" fmla="*/ 20077 w 21693"/>
              <a:gd name="connsiteY2" fmla="*/ 964 h 10754"/>
              <a:gd name="connsiteX3" fmla="*/ 19835 w 21693"/>
              <a:gd name="connsiteY3" fmla="*/ 721 h 10754"/>
              <a:gd name="connsiteX4" fmla="*/ 2709 w 21693"/>
              <a:gd name="connsiteY4" fmla="*/ 10754 h 10754"/>
              <a:gd name="connsiteX0" fmla="*/ 0 w 20159"/>
              <a:gd name="connsiteY0" fmla="*/ 767 h 10083"/>
              <a:gd name="connsiteX1" fmla="*/ 9557 w 20159"/>
              <a:gd name="connsiteY1" fmla="*/ 1639 h 10083"/>
              <a:gd name="connsiteX2" fmla="*/ 20077 w 20159"/>
              <a:gd name="connsiteY2" fmla="*/ 293 h 10083"/>
              <a:gd name="connsiteX3" fmla="*/ 2709 w 20159"/>
              <a:gd name="connsiteY3" fmla="*/ 10083 h 10083"/>
              <a:gd name="connsiteX0" fmla="*/ 0 w 9581"/>
              <a:gd name="connsiteY0" fmla="*/ 291 h 9607"/>
              <a:gd name="connsiteX1" fmla="*/ 9557 w 9581"/>
              <a:gd name="connsiteY1" fmla="*/ 1163 h 9607"/>
              <a:gd name="connsiteX2" fmla="*/ 2709 w 9581"/>
              <a:gd name="connsiteY2" fmla="*/ 9607 h 9607"/>
              <a:gd name="connsiteX0" fmla="*/ 0 w 22288"/>
              <a:gd name="connsiteY0" fmla="*/ 303 h 1604"/>
              <a:gd name="connsiteX1" fmla="*/ 9975 w 22288"/>
              <a:gd name="connsiteY1" fmla="*/ 1211 h 1604"/>
              <a:gd name="connsiteX2" fmla="*/ 22171 w 22288"/>
              <a:gd name="connsiteY2" fmla="*/ 651 h 1604"/>
            </a:gdLst>
            <a:ahLst/>
            <a:cxnLst>
              <a:cxn ang="0">
                <a:pos x="connsiteX0" y="connsiteY0"/>
              </a:cxn>
              <a:cxn ang="0">
                <a:pos x="connsiteX1" y="connsiteY1"/>
              </a:cxn>
              <a:cxn ang="0">
                <a:pos x="connsiteX2" y="connsiteY2"/>
              </a:cxn>
            </a:cxnLst>
            <a:rect l="l" t="t" r="r" b="b"/>
            <a:pathLst>
              <a:path w="22288" h="1604">
                <a:moveTo>
                  <a:pt x="0" y="303"/>
                </a:moveTo>
                <a:cubicBezTo>
                  <a:pt x="4756" y="-53"/>
                  <a:pt x="9512" y="-409"/>
                  <a:pt x="9975" y="1211"/>
                </a:cubicBezTo>
                <a:cubicBezTo>
                  <a:pt x="10447" y="2827"/>
                  <a:pt x="23661" y="-1180"/>
                  <a:pt x="22171" y="651"/>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59762" name="Freeform 36"/>
          <p:cNvSpPr>
            <a:spLocks/>
          </p:cNvSpPr>
          <p:nvPr/>
        </p:nvSpPr>
        <p:spPr bwMode="auto">
          <a:xfrm>
            <a:off x="1570831" y="5221287"/>
            <a:ext cx="4725988" cy="1216025"/>
          </a:xfrm>
          <a:custGeom>
            <a:avLst/>
            <a:gdLst>
              <a:gd name="T0" fmla="*/ 2147483647 w 2977"/>
              <a:gd name="T1" fmla="*/ 2147483647 h 766"/>
              <a:gd name="T2" fmla="*/ 2147483647 w 2977"/>
              <a:gd name="T3" fmla="*/ 2147483647 h 766"/>
              <a:gd name="T4" fmla="*/ 2147483647 w 2977"/>
              <a:gd name="T5" fmla="*/ 2147483647 h 766"/>
              <a:gd name="T6" fmla="*/ 2147483647 w 2977"/>
              <a:gd name="T7" fmla="*/ 0 h 766"/>
              <a:gd name="T8" fmla="*/ 0 60000 65536"/>
              <a:gd name="T9" fmla="*/ 0 60000 65536"/>
              <a:gd name="T10" fmla="*/ 0 60000 65536"/>
              <a:gd name="T11" fmla="*/ 0 60000 65536"/>
              <a:gd name="T12" fmla="*/ 0 w 2977"/>
              <a:gd name="T13" fmla="*/ 0 h 766"/>
              <a:gd name="T14" fmla="*/ 2977 w 2977"/>
              <a:gd name="T15" fmla="*/ 766 h 766"/>
            </a:gdLst>
            <a:ahLst/>
            <a:cxnLst>
              <a:cxn ang="T8">
                <a:pos x="T0" y="T1"/>
              </a:cxn>
              <a:cxn ang="T9">
                <a:pos x="T2" y="T3"/>
              </a:cxn>
              <a:cxn ang="T10">
                <a:pos x="T4" y="T5"/>
              </a:cxn>
              <a:cxn ang="T11">
                <a:pos x="T6" y="T7"/>
              </a:cxn>
            </a:cxnLst>
            <a:rect l="T12" t="T13" r="T14" b="T15"/>
            <a:pathLst>
              <a:path w="2977" h="766">
                <a:moveTo>
                  <a:pt x="25" y="198"/>
                </a:moveTo>
                <a:cubicBezTo>
                  <a:pt x="12" y="393"/>
                  <a:pt x="0" y="589"/>
                  <a:pt x="422" y="665"/>
                </a:cubicBezTo>
                <a:cubicBezTo>
                  <a:pt x="844" y="741"/>
                  <a:pt x="2137" y="766"/>
                  <a:pt x="2557" y="655"/>
                </a:cubicBezTo>
                <a:cubicBezTo>
                  <a:pt x="2977" y="544"/>
                  <a:pt x="2961" y="272"/>
                  <a:pt x="2945" y="0"/>
                </a:cubicBezTo>
              </a:path>
            </a:pathLst>
          </a:custGeom>
          <a:noFill/>
          <a:ln w="76200">
            <a:solidFill>
              <a:srgbClr val="FF33CC"/>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37" name="Rectangle 14">
            <a:extLst>
              <a:ext uri="{FF2B5EF4-FFF2-40B4-BE49-F238E27FC236}">
                <a16:creationId xmlns:a16="http://schemas.microsoft.com/office/drawing/2014/main" id="{C9C8D4B3-1DFA-4CB8-8B85-EE0291919DA8}"/>
              </a:ext>
            </a:extLst>
          </p:cNvPr>
          <p:cNvSpPr>
            <a:spLocks noChangeArrowheads="1"/>
          </p:cNvSpPr>
          <p:nvPr/>
        </p:nvSpPr>
        <p:spPr bwMode="auto">
          <a:xfrm>
            <a:off x="5408613" y="3943350"/>
            <a:ext cx="857250" cy="835025"/>
          </a:xfrm>
          <a:prstGeom prst="rect">
            <a:avLst/>
          </a:prstGeom>
          <a:solidFill>
            <a:srgbClr val="FF33CC"/>
          </a:solidFill>
          <a:ln w="38100">
            <a:solidFill>
              <a:schemeClr val="bg1"/>
            </a:solidFill>
            <a:miter lim="800000"/>
            <a:headEnd/>
            <a:tailEnd/>
          </a:ln>
        </p:spPr>
        <p:txBody>
          <a:bodyPr wrap="none" anchor="ctr"/>
          <a:lstStyle/>
          <a:p>
            <a:pPr algn="ctr"/>
            <a:r>
              <a:rPr lang="en-US" sz="2000" b="0" dirty="0">
                <a:solidFill>
                  <a:schemeClr val="bg1"/>
                </a:solidFill>
                <a:latin typeface="Arial" pitchFamily="34" charset="0"/>
                <a:cs typeface="Arial" pitchFamily="34" charset="0"/>
              </a:rPr>
              <a:t>BUSY</a:t>
            </a:r>
          </a:p>
        </p:txBody>
      </p:sp>
      <p:grpSp>
        <p:nvGrpSpPr>
          <p:cNvPr id="34" name="Group 17">
            <a:extLst>
              <a:ext uri="{FF2B5EF4-FFF2-40B4-BE49-F238E27FC236}">
                <a16:creationId xmlns:a16="http://schemas.microsoft.com/office/drawing/2014/main" id="{8092A8AC-FB4E-4B3D-8381-522578622494}"/>
              </a:ext>
            </a:extLst>
          </p:cNvPr>
          <p:cNvGrpSpPr>
            <a:grpSpLocks/>
          </p:cNvGrpSpPr>
          <p:nvPr/>
        </p:nvGrpSpPr>
        <p:grpSpPr bwMode="auto">
          <a:xfrm>
            <a:off x="5033523" y="3300413"/>
            <a:ext cx="280988" cy="400050"/>
            <a:chOff x="3749" y="3267"/>
            <a:chExt cx="177" cy="252"/>
          </a:xfrm>
        </p:grpSpPr>
        <p:sp>
          <p:nvSpPr>
            <p:cNvPr id="35" name="Line 18">
              <a:extLst>
                <a:ext uri="{FF2B5EF4-FFF2-40B4-BE49-F238E27FC236}">
                  <a16:creationId xmlns:a16="http://schemas.microsoft.com/office/drawing/2014/main" id="{43A3EB43-0E26-40C8-AA57-4166A952829B}"/>
                </a:ext>
              </a:extLst>
            </p:cNvPr>
            <p:cNvSpPr>
              <a:spLocks noChangeShapeType="1"/>
            </p:cNvSpPr>
            <p:nvPr/>
          </p:nvSpPr>
          <p:spPr bwMode="auto">
            <a:xfrm>
              <a:off x="3749" y="3267"/>
              <a:ext cx="0" cy="2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38" name="Line 19">
              <a:extLst>
                <a:ext uri="{FF2B5EF4-FFF2-40B4-BE49-F238E27FC236}">
                  <a16:creationId xmlns:a16="http://schemas.microsoft.com/office/drawing/2014/main" id="{B63D62E1-3FA3-478E-AD7E-C10F15A29DC0}"/>
                </a:ext>
              </a:extLst>
            </p:cNvPr>
            <p:cNvSpPr>
              <a:spLocks noChangeShapeType="1"/>
            </p:cNvSpPr>
            <p:nvPr/>
          </p:nvSpPr>
          <p:spPr bwMode="auto">
            <a:xfrm>
              <a:off x="3837" y="3317"/>
              <a:ext cx="0" cy="152"/>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39" name="Line 20">
              <a:extLst>
                <a:ext uri="{FF2B5EF4-FFF2-40B4-BE49-F238E27FC236}">
                  <a16:creationId xmlns:a16="http://schemas.microsoft.com/office/drawing/2014/main" id="{A8E00980-EE6D-4243-98DE-83D266342987}"/>
                </a:ext>
              </a:extLst>
            </p:cNvPr>
            <p:cNvSpPr>
              <a:spLocks noChangeShapeType="1"/>
            </p:cNvSpPr>
            <p:nvPr/>
          </p:nvSpPr>
          <p:spPr bwMode="auto">
            <a:xfrm>
              <a:off x="3926" y="3343"/>
              <a:ext cx="0" cy="101"/>
            </a:xfrm>
            <a:prstGeom prst="line">
              <a:avLst/>
            </a:prstGeom>
            <a:noFill/>
            <a:ln w="57150">
              <a:solidFill>
                <a:schemeClr val="bg1"/>
              </a:solidFill>
              <a:round/>
              <a:headEnd/>
              <a:tailEnd/>
            </a:ln>
          </p:spPr>
          <p:txBody>
            <a:bodyPr wrap="none" anchor="ctr"/>
            <a:lstStyle/>
            <a:p>
              <a:endParaRPr lang="en-US" dirty="0">
                <a:latin typeface="Arial" pitchFamily="34" charset="0"/>
                <a:cs typeface="Arial" pitchFamily="34" charset="0"/>
              </a:endParaRPr>
            </a:p>
          </p:txBody>
        </p:sp>
      </p:grpSp>
    </p:spTree>
    <p:extLst>
      <p:ext uri="{BB962C8B-B14F-4D97-AF65-F5344CB8AC3E}">
        <p14:creationId xmlns:p14="http://schemas.microsoft.com/office/powerpoint/2010/main" val="2556394070"/>
      </p:ext>
    </p:extLst>
  </p:cSld>
  <p:clrMapOvr>
    <a:masterClrMapping/>
  </p:clrMapOvr>
  <p:transition/>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a:spAutoFit/>
      </a:bodyPr>
      <a:lstStyle>
        <a:defPPr algn="l">
          <a:defRPr sz="2000" b="0" dirty="0" smtClean="0">
            <a:solidFill>
              <a:srgbClr val="569CD6"/>
            </a:solidFill>
            <a:effectLst/>
            <a:latin typeface="Consolas" panose="020B0609020204030204" pitchFamily="49"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triangle" w="med" len="med"/>
        </a:ln>
        <a:effectLst/>
      </a:spPr>
      <a:bodyPr vert="horz" wrap="none" lIns="91440" tIns="45720" rIns="91440" bIns="45720" numCol="1" anchor="ctr"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4400" b="1" i="0" u="none" strike="noStrike" cap="none" normalizeH="0" baseline="0" smtClean="0">
            <a:ln>
              <a:noFill/>
            </a:ln>
            <a:solidFill>
              <a:srgbClr val="0000FF"/>
            </a:solidFill>
            <a:effectLst/>
            <a:latin typeface="Comic Sans MS" pitchFamily="66" charset="0"/>
          </a:defRPr>
        </a:defPPr>
      </a:lstStyle>
    </a:lnDef>
    <a:txDef>
      <a:spPr>
        <a:noFill/>
      </a:spPr>
      <a:bodyPr wrap="none" rtlCol="0">
        <a:spAutoFit/>
      </a:bodyPr>
      <a:lstStyle>
        <a:defPPr algn="l">
          <a:defRPr sz="2800" dirty="0" smtClean="0">
            <a:latin typeface="Arial" panose="020B0604020202020204" pitchFamily="34" charset="0"/>
            <a:cs typeface="Arial" panose="020B0604020202020204" pitchFamily="34" charset="0"/>
          </a:defRPr>
        </a:defPPr>
      </a:lstStyle>
    </a:tx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22254</TotalTime>
  <Words>17243</Words>
  <Application>Microsoft Office PowerPoint</Application>
  <PresentationFormat>Overhead</PresentationFormat>
  <Paragraphs>3092</Paragraphs>
  <Slides>245</Slides>
  <Notes>239</Notes>
  <HiddenSlides>2</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245</vt:i4>
      </vt:variant>
    </vt:vector>
  </HeadingPairs>
  <TitlesOfParts>
    <vt:vector size="256" baseType="lpstr">
      <vt:lpstr>ＭＳ Ｐゴシック</vt:lpstr>
      <vt:lpstr>Arial</vt:lpstr>
      <vt:lpstr>Comic Sans MS</vt:lpstr>
      <vt:lpstr>Consolas</vt:lpstr>
      <vt:lpstr>Courier New</vt:lpstr>
      <vt:lpstr>Lucida Sans</vt:lpstr>
      <vt:lpstr>Marlett</vt:lpstr>
      <vt:lpstr>Symbol</vt:lpstr>
      <vt:lpstr>Times New Roman</vt:lpstr>
      <vt:lpstr>Wingdings</vt:lpstr>
      <vt:lpstr>Blank Presentation</vt:lpstr>
      <vt:lpstr>PowerPoint Presentation</vt:lpstr>
      <vt:lpstr>Focus so far: Correctness and Progress</vt:lpstr>
      <vt:lpstr>New Focus: Performance</vt:lpstr>
      <vt:lpstr>Kinds of Architectures</vt:lpstr>
      <vt:lpstr>Kinds of Architectures</vt:lpstr>
      <vt:lpstr>MIMD Architectures</vt:lpstr>
      <vt:lpstr>Today: Revisit Mutual Exclusion</vt:lpstr>
      <vt:lpstr>What Should you do if you can’t get a lock?</vt:lpstr>
      <vt:lpstr>Basic Spin-Lock</vt:lpstr>
      <vt:lpstr>Basic Spin-Lock</vt:lpstr>
      <vt:lpstr>Test-and-Set Lock</vt:lpstr>
      <vt:lpstr>Review: Test-and-Set</vt:lpstr>
      <vt:lpstr>Review: Test-and-Set</vt:lpstr>
      <vt:lpstr>Review: Test-and-Set</vt:lpstr>
      <vt:lpstr>Review: Test-and-Set</vt:lpstr>
      <vt:lpstr>Review: Test-and-Set</vt:lpstr>
      <vt:lpstr>Test-and-Set Locks</vt:lpstr>
      <vt:lpstr>Test-and-set Lock</vt:lpstr>
      <vt:lpstr>Test-and-set Lock</vt:lpstr>
      <vt:lpstr>Test-and-set Lock</vt:lpstr>
      <vt:lpstr>Test-and-set Lock</vt:lpstr>
      <vt:lpstr>Space Complexity</vt:lpstr>
      <vt:lpstr>Performance</vt:lpstr>
      <vt:lpstr>Graph</vt:lpstr>
      <vt:lpstr>Mystery #1</vt:lpstr>
      <vt:lpstr>Test-and-Test-and-Set Locks</vt:lpstr>
      <vt:lpstr>Test-and-test-and-set Lock</vt:lpstr>
      <vt:lpstr>Test-and-test-and-set Lock</vt:lpstr>
      <vt:lpstr>Test-and-test-and-set Lock</vt:lpstr>
      <vt:lpstr>Mystery #2</vt:lpstr>
      <vt:lpstr>Mystery</vt:lpstr>
      <vt:lpstr>Opinion</vt:lpstr>
      <vt:lpstr>Bus-Based Architectures</vt:lpstr>
      <vt:lpstr>Bus-Based Architectures</vt:lpstr>
      <vt:lpstr>Bus-Based Architectures</vt:lpstr>
      <vt:lpstr>Bus-Based Architectures</vt:lpstr>
      <vt:lpstr>Granularity</vt:lpstr>
      <vt:lpstr>Locality</vt:lpstr>
      <vt:lpstr>L1 and L2 Caches</vt:lpstr>
      <vt:lpstr>L1 and L2 Caches</vt:lpstr>
      <vt:lpstr>L1 and L2 Caches</vt:lpstr>
      <vt:lpstr>Jargon Watch</vt:lpstr>
      <vt:lpstr>Cave Canem</vt:lpstr>
      <vt:lpstr>When a Cache Becomes Full…</vt:lpstr>
      <vt:lpstr>Fully Associative Cache</vt:lpstr>
      <vt:lpstr>Direct Mapped Cache</vt:lpstr>
      <vt:lpstr>k-way Set Associative Cache</vt:lpstr>
      <vt:lpstr>Cache Coherence</vt:lpstr>
      <vt:lpstr>MESI</vt:lpstr>
      <vt:lpstr>Processor Issues Load Request</vt:lpstr>
      <vt:lpstr>Memory Responds</vt:lpstr>
      <vt:lpstr>Processor Issues Load Request</vt:lpstr>
      <vt:lpstr>Other Processor Responds</vt:lpstr>
      <vt:lpstr>Modify Cached Data</vt:lpstr>
      <vt:lpstr>Write-Through Cache</vt:lpstr>
      <vt:lpstr>Write-Through Caches</vt:lpstr>
      <vt:lpstr>Write-Back Caches</vt:lpstr>
      <vt:lpstr>Invalidate</vt:lpstr>
      <vt:lpstr>Invalidate</vt:lpstr>
      <vt:lpstr>Invalidate</vt:lpstr>
      <vt:lpstr>Invalidate</vt:lpstr>
      <vt:lpstr>Optimize What?</vt:lpstr>
      <vt:lpstr>Simple TASLock </vt:lpstr>
      <vt:lpstr>Test-and-test-and-set</vt:lpstr>
      <vt:lpstr>Local Spinning while Lock is Busy</vt:lpstr>
      <vt:lpstr>On Release</vt:lpstr>
      <vt:lpstr>On Release</vt:lpstr>
      <vt:lpstr>On Release</vt:lpstr>
      <vt:lpstr>Problems</vt:lpstr>
      <vt:lpstr>Measuring Quiescence Time</vt:lpstr>
      <vt:lpstr>Quiescence Time</vt:lpstr>
      <vt:lpstr>Mystery Explained</vt:lpstr>
      <vt:lpstr>Solution: Introduce Delay</vt:lpstr>
      <vt:lpstr>Dynamic Example: Exponential Backoff</vt:lpstr>
      <vt:lpstr>Exponential Backoff Lock</vt:lpstr>
      <vt:lpstr>Exponential Backoff Lock</vt:lpstr>
      <vt:lpstr>Exponential Backoff Lock</vt:lpstr>
      <vt:lpstr>Exponential Backoff Lock</vt:lpstr>
      <vt:lpstr>Exponential Backoff Lock</vt:lpstr>
      <vt:lpstr>Exponential Backoff Lock</vt:lpstr>
      <vt:lpstr>Spin-Waiting Overhead</vt:lpstr>
      <vt:lpstr>Backoff: Other Issues</vt:lpstr>
      <vt:lpstr>Actual Data on 40-Core Machine</vt:lpstr>
      <vt:lpstr>Idea</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Anderson Queue Lock</vt:lpstr>
      <vt:lpstr>Local Spinning </vt:lpstr>
      <vt:lpstr>False Sharing</vt:lpstr>
      <vt:lpstr>The Solution: Padding</vt:lpstr>
      <vt:lpstr>Performance</vt:lpstr>
      <vt:lpstr>Good Aspects</vt:lpstr>
      <vt:lpstr>Bad Aspects</vt:lpstr>
      <vt:lpstr>CLH Lock</vt:lpstr>
      <vt:lpstr>Initially</vt:lpstr>
      <vt:lpstr>Initially</vt:lpstr>
      <vt:lpstr>Initially</vt:lpstr>
      <vt:lpstr>Initially</vt:lpstr>
      <vt:lpstr>Purple Wants the Lock</vt:lpstr>
      <vt:lpstr>Purple Wants the Lock</vt:lpstr>
      <vt:lpstr>Purple Wants the Lock</vt:lpstr>
      <vt:lpstr>Purple Has the Lock</vt:lpstr>
      <vt:lpstr>Red Wants the Lock</vt:lpstr>
      <vt:lpstr>Red Wants the Lock</vt:lpstr>
      <vt:lpstr>Red Wants the Lock</vt:lpstr>
      <vt:lpstr>Red Wants the Lock</vt:lpstr>
      <vt:lpstr>Red Wants the Lock</vt:lpstr>
      <vt:lpstr>Red Wants the Lock</vt:lpstr>
      <vt:lpstr>Red Wants the Lock</vt:lpstr>
      <vt:lpstr>Purple Releases</vt:lpstr>
      <vt:lpstr>Purple Releases</vt:lpstr>
      <vt:lpstr>Space Usage</vt:lpstr>
      <vt:lpstr>CLH Queue Lock</vt:lpstr>
      <vt:lpstr>CLH Queue Lock</vt:lpstr>
      <vt:lpstr>CLH Queue Lock</vt:lpstr>
      <vt:lpstr>CLH Queue Lock</vt:lpstr>
      <vt:lpstr>CLH Queue Lock</vt:lpstr>
      <vt:lpstr>CLH Queue Lock</vt:lpstr>
      <vt:lpstr>CLH Queue Lock</vt:lpstr>
      <vt:lpstr>CLH Queue Lock</vt:lpstr>
      <vt:lpstr>CLH Queue Lock</vt:lpstr>
      <vt:lpstr>CLH Queue Lock</vt:lpstr>
      <vt:lpstr>CLH Queue Lock</vt:lpstr>
      <vt:lpstr>CLH Lock</vt:lpstr>
      <vt:lpstr>NUMA and cc-NUMA Architectures</vt:lpstr>
      <vt:lpstr>NUMA Machines</vt:lpstr>
      <vt:lpstr>NUMA Machines</vt:lpstr>
      <vt:lpstr>CLH Lock</vt:lpstr>
      <vt:lpstr>MCS Lock</vt:lpstr>
      <vt:lpstr>Initially</vt:lpstr>
      <vt:lpstr>Acquiring</vt:lpstr>
      <vt:lpstr>Acquiring</vt:lpstr>
      <vt:lpstr>Acquired</vt:lpstr>
      <vt:lpstr>Acquiring</vt:lpstr>
      <vt:lpstr>Acquiring</vt:lpstr>
      <vt:lpstr>Acquiring</vt:lpstr>
      <vt:lpstr>Acquiring</vt:lpstr>
      <vt:lpstr>Acquiring</vt:lpstr>
      <vt:lpstr>Acquiring</vt:lpstr>
      <vt:lpstr>MCS Queue Lock</vt:lpstr>
      <vt:lpstr>MCS Queue Lock</vt:lpstr>
      <vt:lpstr>MCS Queue Lock</vt:lpstr>
      <vt:lpstr>MCS Queue Lock</vt:lpstr>
      <vt:lpstr>MCS Queue Lock</vt:lpstr>
      <vt:lpstr>MCS Queue Lock</vt:lpstr>
      <vt:lpstr>Purple Release</vt:lpstr>
      <vt:lpstr>Purple Release</vt:lpstr>
      <vt:lpstr>Purple Release</vt:lpstr>
      <vt:lpstr>Purple Release</vt:lpstr>
      <vt:lpstr>Purple Release</vt:lpstr>
      <vt:lpstr>MCS Queue Unlock</vt:lpstr>
      <vt:lpstr>MCS Queue Lock</vt:lpstr>
      <vt:lpstr>MCS Queue Lock</vt:lpstr>
      <vt:lpstr>MCS Queue Lock</vt:lpstr>
      <vt:lpstr>MCS Queue Lock</vt:lpstr>
      <vt:lpstr>Abortable Locks</vt:lpstr>
      <vt:lpstr>Back-off Lock</vt:lpstr>
      <vt:lpstr>Queue Locks</vt:lpstr>
      <vt:lpstr>Queue Locks</vt:lpstr>
      <vt:lpstr>Queue Locks</vt:lpstr>
      <vt:lpstr>Queue Locks</vt:lpstr>
      <vt:lpstr>Queue Locks</vt:lpstr>
      <vt:lpstr>Queue Locks</vt:lpstr>
      <vt:lpstr>Queue Locks</vt:lpstr>
      <vt:lpstr>Queue Locks</vt:lpstr>
      <vt:lpstr>Queue Locks</vt:lpstr>
      <vt:lpstr>Queue Locks</vt:lpstr>
      <vt:lpstr>Abortable CLH Lock</vt:lpstr>
      <vt:lpstr>Initially</vt:lpstr>
      <vt:lpstr>Initially</vt:lpstr>
      <vt:lpstr>Acquiring</vt:lpstr>
      <vt:lpstr>Acquiring</vt:lpstr>
      <vt:lpstr>Acquiring</vt:lpstr>
      <vt:lpstr>Acquiring</vt:lpstr>
      <vt:lpstr>Acquired</vt:lpstr>
      <vt:lpstr>Normal Case</vt:lpstr>
      <vt:lpstr>One Thread Aborts</vt:lpstr>
      <vt:lpstr>Successor Notices</vt:lpstr>
      <vt:lpstr>Recycle Predecessor’s Node</vt:lpstr>
      <vt:lpstr>Spin on Earlier Node</vt:lpstr>
      <vt:lpstr>Spin on Earlier Node</vt:lpstr>
      <vt:lpstr>Time-out Lock</vt:lpstr>
      <vt:lpstr>Time-out Lock</vt:lpstr>
      <vt:lpstr>Time-out Lock</vt:lpstr>
      <vt:lpstr>Time-out Lock</vt:lpstr>
      <vt:lpstr>Time-out Lock</vt:lpstr>
      <vt:lpstr>Time-out Lock</vt:lpstr>
      <vt:lpstr>Time-out Lock</vt:lpstr>
      <vt:lpstr>Time-out Lock</vt:lpstr>
      <vt:lpstr>Time-out Lock</vt:lpstr>
      <vt:lpstr>Time-out Lock</vt:lpstr>
      <vt:lpstr>Time-out Lock</vt:lpstr>
      <vt:lpstr>Time-out Lock</vt:lpstr>
      <vt:lpstr>Time-out Lock</vt:lpstr>
      <vt:lpstr>Time-out Lock</vt:lpstr>
      <vt:lpstr>Time-out Lock</vt:lpstr>
      <vt:lpstr>Time-out Lock</vt:lpstr>
      <vt:lpstr>Time-Out Unlock</vt:lpstr>
      <vt:lpstr>Time-out Unlock</vt:lpstr>
      <vt:lpstr>Timing-out Lock</vt:lpstr>
      <vt:lpstr>Fairness and NUMA Locks  </vt:lpstr>
      <vt:lpstr>Lock Data Access in NUMA  Machine </vt:lpstr>
      <vt:lpstr>  “Who’s the Unfairest of Them All?”   </vt:lpstr>
      <vt:lpstr>Hierarchical Backoff Lock (HBO) </vt:lpstr>
      <vt:lpstr>Hierarchical Backoff Lock (HBO) </vt:lpstr>
      <vt:lpstr> Hierarchical CLH Lock (HCLH) </vt:lpstr>
      <vt:lpstr> Hierarchical CLH Lock (HCLH)  </vt:lpstr>
      <vt:lpstr> Hierarchical CLH Lock (HCLH) </vt:lpstr>
      <vt:lpstr>PowerPoint Presentation</vt:lpstr>
      <vt:lpstr> Lock Cohorting </vt:lpstr>
      <vt:lpstr>Lock Cohorting </vt:lpstr>
      <vt:lpstr>Thread Obliviousness</vt:lpstr>
      <vt:lpstr>Cohort Detection</vt:lpstr>
      <vt:lpstr>Two Levels of Locking</vt:lpstr>
      <vt:lpstr> Lock Cohorting: C-BO-MCS Lock  </vt:lpstr>
      <vt:lpstr> Lock Cohorting: C-BO-BO Lock  </vt:lpstr>
      <vt:lpstr> Lock Cohorting: C-BO-BO Lock  </vt:lpstr>
      <vt:lpstr> C-BO-BO is a Time-Out  NUMA Lock   </vt:lpstr>
      <vt:lpstr>Time-Out NUMA Lock  </vt:lpstr>
      <vt:lpstr> Lock Cohorting </vt:lpstr>
      <vt:lpstr> Lock Cohorting  </vt:lpstr>
      <vt:lpstr>Time-Out (Abortable) Lock Cohorting </vt:lpstr>
      <vt:lpstr>One Lock To Rule Them All?</vt:lpstr>
      <vt:lpstr>PowerPoint Presentation</vt:lpstr>
      <vt:lpstr>Initially</vt:lpstr>
      <vt:lpstr>Acquiring</vt:lpstr>
      <vt:lpstr>Acquiring</vt:lpstr>
      <vt:lpstr>Acquiring</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CS176</dc:title>
  <dc:creator>Maurice Herlihy</dc:creator>
  <cp:lastModifiedBy>Herlihy, Maurice</cp:lastModifiedBy>
  <cp:revision>748</cp:revision>
  <cp:lastPrinted>2003-10-06T20:31:57Z</cp:lastPrinted>
  <dcterms:created xsi:type="dcterms:W3CDTF">1999-05-12T13:47:53Z</dcterms:created>
  <dcterms:modified xsi:type="dcterms:W3CDTF">2024-10-03T18:26:08Z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_Licensed">
    <vt:bool>true</vt:bool>
  </property>
  <property fmtid="{D5CDD505-2E9C-101B-9397-08002B2CF9AE}" pid="3" name="CreativeCommons_LicenseURL">
    <vt:lpwstr>http://creativecommons.org/licenses/by-sa/2.5/</vt:lpwstr>
  </property>
  <property fmtid="{D5CDD505-2E9C-101B-9397-08002B2CF9AE}" pid="4" name="CreativeCommons_Derivatives">
    <vt:lpwstr>Share Alike</vt:lpwstr>
  </property>
  <property fmtid="{D5CDD505-2E9C-101B-9397-08002B2CF9AE}" pid="5" name="CreativeCommons_CommercialUse">
    <vt:lpwstr>Yes</vt:lpwstr>
  </property>
  <property fmtid="{D5CDD505-2E9C-101B-9397-08002B2CF9AE}" pid="6" name="CreativeCommons_Jurisdiction">
    <vt:lpwstr/>
  </property>
</Properties>
</file>